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12" r:id="rId3"/>
    <p:sldId id="278" r:id="rId4"/>
    <p:sldId id="304" r:id="rId5"/>
    <p:sldId id="269" r:id="rId6"/>
    <p:sldId id="268" r:id="rId7"/>
    <p:sldId id="260" r:id="rId8"/>
    <p:sldId id="261" r:id="rId9"/>
    <p:sldId id="274" r:id="rId10"/>
    <p:sldId id="285" r:id="rId11"/>
    <p:sldId id="282" r:id="rId12"/>
    <p:sldId id="271" r:id="rId13"/>
    <p:sldId id="279" r:id="rId14"/>
    <p:sldId id="291" r:id="rId15"/>
    <p:sldId id="306" r:id="rId16"/>
    <p:sldId id="308" r:id="rId17"/>
    <p:sldId id="310" r:id="rId18"/>
    <p:sldId id="299" r:id="rId19"/>
    <p:sldId id="301" r:id="rId20"/>
    <p:sldId id="300" r:id="rId21"/>
    <p:sldId id="302" r:id="rId22"/>
    <p:sldId id="288" r:id="rId23"/>
  </p:sldIdLst>
  <p:sldSz cx="9144000" cy="5143500" type="screen16x9"/>
  <p:notesSz cx="7099300" cy="102346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y Yevarouski" initials="VY" lastIdx="1" clrIdx="0">
    <p:extLst>
      <p:ext uri="{19B8F6BF-5375-455C-9EA6-DF929625EA0E}">
        <p15:presenceInfo xmlns:p15="http://schemas.microsoft.com/office/powerpoint/2012/main" userId="26cad71ce06e52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AA1"/>
    <a:srgbClr val="5FA695"/>
    <a:srgbClr val="2FA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942" autoAdjust="0"/>
  </p:normalViewPr>
  <p:slideViewPr>
    <p:cSldViewPr>
      <p:cViewPr varScale="1">
        <p:scale>
          <a:sx n="106" d="100"/>
          <a:sy n="106" d="100"/>
        </p:scale>
        <p:origin x="1746" y="90"/>
      </p:cViewPr>
      <p:guideLst>
        <p:guide orient="horz" pos="7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984"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commentAuthors" Target="commentAuthor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ags" Target="tags/tag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notesMaster" Target="notesMasters/notes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presProps" Target="presProps.xml" /><Relationship Id="rId30"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E3B3B-0D2F-4366-A8E2-769EBEFFF7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FC57D2C-5FFF-4DE3-92AE-1E2E42ABB637}">
      <dgm:prSet phldrT="[Text]" custT="1"/>
      <dgm:spPr>
        <a:solidFill>
          <a:schemeClr val="accent3"/>
        </a:solidFill>
      </dgm:spPr>
      <dgm:t>
        <a:bodyPr/>
        <a:lstStyle/>
        <a:p>
          <a:r>
            <a:rPr lang="en-US" sz="1400" dirty="0">
              <a:solidFill>
                <a:srgbClr val="C00000"/>
              </a:solidFill>
            </a:rPr>
            <a:t>Umwelt</a:t>
          </a:r>
          <a:endParaRPr lang="en-US" sz="1300" dirty="0"/>
        </a:p>
      </dgm:t>
    </dgm:pt>
    <dgm:pt modelId="{E8248B27-5C9F-4CD9-97D3-871047409421}" type="parTrans" cxnId="{B281155B-C660-41C7-923E-C62223962E96}">
      <dgm:prSet/>
      <dgm:spPr/>
      <dgm:t>
        <a:bodyPr/>
        <a:lstStyle/>
        <a:p>
          <a:endParaRPr lang="en-US"/>
        </a:p>
      </dgm:t>
    </dgm:pt>
    <dgm:pt modelId="{F7CB95B8-3404-4F8E-B095-AE9DC7A0329A}" type="sibTrans" cxnId="{B281155B-C660-41C7-923E-C62223962E96}">
      <dgm:prSet/>
      <dgm:spPr/>
      <dgm:t>
        <a:bodyPr/>
        <a:lstStyle/>
        <a:p>
          <a:endParaRPr lang="en-US"/>
        </a:p>
      </dgm:t>
    </dgm:pt>
    <dgm:pt modelId="{5D4EE2F6-133D-42A6-99AC-43E17B2CD947}">
      <dgm:prSet phldrT="[Text]"/>
      <dgm:spPr>
        <a:solidFill>
          <a:schemeClr val="accent2"/>
        </a:solidFill>
      </dgm:spPr>
      <dgm:t>
        <a:bodyPr/>
        <a:lstStyle/>
        <a:p>
          <a:r>
            <a:rPr lang="en-US" dirty="0" err="1"/>
            <a:t>Eigenwelt</a:t>
          </a:r>
          <a:endParaRPr lang="en-US" dirty="0">
            <a:solidFill>
              <a:schemeClr val="tx1"/>
            </a:solidFill>
          </a:endParaRPr>
        </a:p>
      </dgm:t>
    </dgm:pt>
    <dgm:pt modelId="{180458A5-6A2B-4F30-BD75-94DF5D69C057}" type="parTrans" cxnId="{39D60952-4EFE-4EC5-BBF1-BFB15CA3009D}">
      <dgm:prSet/>
      <dgm:spPr/>
      <dgm:t>
        <a:bodyPr/>
        <a:lstStyle/>
        <a:p>
          <a:endParaRPr lang="en-US"/>
        </a:p>
      </dgm:t>
    </dgm:pt>
    <dgm:pt modelId="{91089287-51D1-4F08-9C2D-06241E7BED94}" type="sibTrans" cxnId="{39D60952-4EFE-4EC5-BBF1-BFB15CA3009D}">
      <dgm:prSet/>
      <dgm:spPr/>
      <dgm:t>
        <a:bodyPr/>
        <a:lstStyle/>
        <a:p>
          <a:endParaRPr lang="en-US"/>
        </a:p>
      </dgm:t>
    </dgm:pt>
    <dgm:pt modelId="{920812D5-81C5-4B8E-A32E-E3679969427C}">
      <dgm:prSet phldrT="[Text]"/>
      <dgm:spPr>
        <a:solidFill>
          <a:schemeClr val="accent4"/>
        </a:solidFill>
      </dgm:spPr>
      <dgm:t>
        <a:bodyPr/>
        <a:lstStyle/>
        <a:p>
          <a:r>
            <a:rPr lang="en-US" dirty="0">
              <a:solidFill>
                <a:schemeClr val="bg1"/>
              </a:solidFill>
            </a:rPr>
            <a:t>Brain</a:t>
          </a:r>
        </a:p>
      </dgm:t>
    </dgm:pt>
    <dgm:pt modelId="{324AEFE6-2495-4556-A56E-96977CF88C7F}" type="parTrans" cxnId="{FE5792BB-4810-4E0B-9EF1-E657902CAE61}">
      <dgm:prSet/>
      <dgm:spPr/>
      <dgm:t>
        <a:bodyPr/>
        <a:lstStyle/>
        <a:p>
          <a:endParaRPr lang="en-US"/>
        </a:p>
      </dgm:t>
    </dgm:pt>
    <dgm:pt modelId="{B33A800B-D36A-4F5A-AAC5-2851C19F654A}" type="sibTrans" cxnId="{FE5792BB-4810-4E0B-9EF1-E657902CAE61}">
      <dgm:prSet/>
      <dgm:spPr/>
      <dgm:t>
        <a:bodyPr/>
        <a:lstStyle/>
        <a:p>
          <a:endParaRPr lang="en-US"/>
        </a:p>
      </dgm:t>
    </dgm:pt>
    <dgm:pt modelId="{C944FEC1-A62D-4536-B28A-844DDA1C596E}">
      <dgm:prSet phldrT="[Text]"/>
      <dgm:spPr>
        <a:solidFill>
          <a:schemeClr val="accent1">
            <a:hueOff val="0"/>
            <a:satOff val="0"/>
            <a:lumOff val="0"/>
          </a:schemeClr>
        </a:solidFill>
      </dgm:spPr>
      <dgm:t>
        <a:bodyPr/>
        <a:lstStyle/>
        <a:p>
          <a:r>
            <a:rPr lang="en-US" dirty="0" err="1"/>
            <a:t>Mitwelt</a:t>
          </a:r>
          <a:endParaRPr lang="en-US" dirty="0"/>
        </a:p>
      </dgm:t>
    </dgm:pt>
    <dgm:pt modelId="{29BF1CC4-617C-459B-84A9-209A4E3EFAD3}" type="sibTrans" cxnId="{FB314693-A5F2-447F-A626-60F7F7A57F3A}">
      <dgm:prSet/>
      <dgm:spPr/>
      <dgm:t>
        <a:bodyPr/>
        <a:lstStyle/>
        <a:p>
          <a:endParaRPr lang="en-US"/>
        </a:p>
      </dgm:t>
    </dgm:pt>
    <dgm:pt modelId="{F88A8C12-B222-46C2-9A23-742F77330D33}" type="parTrans" cxnId="{FB314693-A5F2-447F-A626-60F7F7A57F3A}">
      <dgm:prSet/>
      <dgm:spPr/>
      <dgm:t>
        <a:bodyPr/>
        <a:lstStyle/>
        <a:p>
          <a:endParaRPr lang="en-US"/>
        </a:p>
      </dgm:t>
    </dgm:pt>
    <dgm:pt modelId="{030C4D7B-C351-45FD-A04B-E65FB86620AB}" type="pres">
      <dgm:prSet presAssocID="{4CBE3B3B-0D2F-4366-A8E2-769EBEFFF7A2}" presName="Name0" presStyleCnt="0">
        <dgm:presLayoutVars>
          <dgm:chMax val="7"/>
          <dgm:resizeHandles val="exact"/>
        </dgm:presLayoutVars>
      </dgm:prSet>
      <dgm:spPr/>
    </dgm:pt>
    <dgm:pt modelId="{E53B58C1-8489-4358-89BD-DAC26EA3C2CA}" type="pres">
      <dgm:prSet presAssocID="{4CBE3B3B-0D2F-4366-A8E2-769EBEFFF7A2}" presName="comp1" presStyleCnt="0"/>
      <dgm:spPr/>
    </dgm:pt>
    <dgm:pt modelId="{CE891B76-EAA2-41F1-8D08-60884C40EC7F}" type="pres">
      <dgm:prSet presAssocID="{4CBE3B3B-0D2F-4366-A8E2-769EBEFFF7A2}" presName="circle1" presStyleLbl="node1" presStyleIdx="0" presStyleCnt="4"/>
      <dgm:spPr/>
    </dgm:pt>
    <dgm:pt modelId="{A42E986D-E0E2-4F28-A228-BFD98C2CC507}" type="pres">
      <dgm:prSet presAssocID="{4CBE3B3B-0D2F-4366-A8E2-769EBEFFF7A2}" presName="c1text" presStyleLbl="node1" presStyleIdx="0" presStyleCnt="4">
        <dgm:presLayoutVars>
          <dgm:bulletEnabled val="1"/>
        </dgm:presLayoutVars>
      </dgm:prSet>
      <dgm:spPr/>
    </dgm:pt>
    <dgm:pt modelId="{801AB175-C42E-4683-8624-3AB67F34CC1C}" type="pres">
      <dgm:prSet presAssocID="{4CBE3B3B-0D2F-4366-A8E2-769EBEFFF7A2}" presName="comp2" presStyleCnt="0"/>
      <dgm:spPr/>
    </dgm:pt>
    <dgm:pt modelId="{CEADFECE-BDCB-4F85-8CCA-FFFDB33D040C}" type="pres">
      <dgm:prSet presAssocID="{4CBE3B3B-0D2F-4366-A8E2-769EBEFFF7A2}" presName="circle2" presStyleLbl="node1" presStyleIdx="1" presStyleCnt="4"/>
      <dgm:spPr/>
    </dgm:pt>
    <dgm:pt modelId="{C6489B5C-7DA8-47ED-A82F-19E01008D8DB}" type="pres">
      <dgm:prSet presAssocID="{4CBE3B3B-0D2F-4366-A8E2-769EBEFFF7A2}" presName="c2text" presStyleLbl="node1" presStyleIdx="1" presStyleCnt="4">
        <dgm:presLayoutVars>
          <dgm:bulletEnabled val="1"/>
        </dgm:presLayoutVars>
      </dgm:prSet>
      <dgm:spPr/>
    </dgm:pt>
    <dgm:pt modelId="{B1211E38-2F1D-43F4-B2D5-3A6914C792EB}" type="pres">
      <dgm:prSet presAssocID="{4CBE3B3B-0D2F-4366-A8E2-769EBEFFF7A2}" presName="comp3" presStyleCnt="0"/>
      <dgm:spPr/>
    </dgm:pt>
    <dgm:pt modelId="{4B69748E-7362-4D18-8581-7B26B2864CBA}" type="pres">
      <dgm:prSet presAssocID="{4CBE3B3B-0D2F-4366-A8E2-769EBEFFF7A2}" presName="circle3" presStyleLbl="node1" presStyleIdx="2" presStyleCnt="4"/>
      <dgm:spPr/>
    </dgm:pt>
    <dgm:pt modelId="{C9D68422-8496-409D-84CE-A21C831760B9}" type="pres">
      <dgm:prSet presAssocID="{4CBE3B3B-0D2F-4366-A8E2-769EBEFFF7A2}" presName="c3text" presStyleLbl="node1" presStyleIdx="2" presStyleCnt="4">
        <dgm:presLayoutVars>
          <dgm:bulletEnabled val="1"/>
        </dgm:presLayoutVars>
      </dgm:prSet>
      <dgm:spPr/>
    </dgm:pt>
    <dgm:pt modelId="{19D3FD15-EA44-49DE-B56A-FE60F78B04A4}" type="pres">
      <dgm:prSet presAssocID="{4CBE3B3B-0D2F-4366-A8E2-769EBEFFF7A2}" presName="comp4" presStyleCnt="0"/>
      <dgm:spPr/>
    </dgm:pt>
    <dgm:pt modelId="{88A51D48-D6B8-4E68-BA5D-ECB86946C630}" type="pres">
      <dgm:prSet presAssocID="{4CBE3B3B-0D2F-4366-A8E2-769EBEFFF7A2}" presName="circle4" presStyleLbl="node1" presStyleIdx="3" presStyleCnt="4"/>
      <dgm:spPr/>
    </dgm:pt>
    <dgm:pt modelId="{F53B5545-D107-417D-B953-8950775B0DEF}" type="pres">
      <dgm:prSet presAssocID="{4CBE3B3B-0D2F-4366-A8E2-769EBEFFF7A2}" presName="c4text" presStyleLbl="node1" presStyleIdx="3" presStyleCnt="4">
        <dgm:presLayoutVars>
          <dgm:bulletEnabled val="1"/>
        </dgm:presLayoutVars>
      </dgm:prSet>
      <dgm:spPr/>
    </dgm:pt>
  </dgm:ptLst>
  <dgm:cxnLst>
    <dgm:cxn modelId="{FD177120-F563-49AC-83B0-9ECD74BDA90F}" type="presOf" srcId="{BFC57D2C-5FFF-4DE3-92AE-1E2E42ABB637}" destId="{C6489B5C-7DA8-47ED-A82F-19E01008D8DB}" srcOrd="1" destOrd="0" presId="urn:microsoft.com/office/officeart/2005/8/layout/venn2"/>
    <dgm:cxn modelId="{CAF2132E-05F8-43D6-9A18-451DC5A09CB3}" type="presOf" srcId="{5D4EE2F6-133D-42A6-99AC-43E17B2CD947}" destId="{C9D68422-8496-409D-84CE-A21C831760B9}" srcOrd="1" destOrd="0" presId="urn:microsoft.com/office/officeart/2005/8/layout/venn2"/>
    <dgm:cxn modelId="{81897F30-7FBC-49B9-A6A6-AEA1468732DF}" type="presOf" srcId="{4CBE3B3B-0D2F-4366-A8E2-769EBEFFF7A2}" destId="{030C4D7B-C351-45FD-A04B-E65FB86620AB}" srcOrd="0" destOrd="0" presId="urn:microsoft.com/office/officeart/2005/8/layout/venn2"/>
    <dgm:cxn modelId="{9FF23631-D969-4300-B700-05CFDF602A17}" type="presOf" srcId="{5D4EE2F6-133D-42A6-99AC-43E17B2CD947}" destId="{4B69748E-7362-4D18-8581-7B26B2864CBA}" srcOrd="0" destOrd="0" presId="urn:microsoft.com/office/officeart/2005/8/layout/venn2"/>
    <dgm:cxn modelId="{B281155B-C660-41C7-923E-C62223962E96}" srcId="{4CBE3B3B-0D2F-4366-A8E2-769EBEFFF7A2}" destId="{BFC57D2C-5FFF-4DE3-92AE-1E2E42ABB637}" srcOrd="1" destOrd="0" parTransId="{E8248B27-5C9F-4CD9-97D3-871047409421}" sibTransId="{F7CB95B8-3404-4F8E-B095-AE9DC7A0329A}"/>
    <dgm:cxn modelId="{5193395D-C3F4-424A-BFEA-3654FEC4ADE4}" type="presOf" srcId="{920812D5-81C5-4B8E-A32E-E3679969427C}" destId="{F53B5545-D107-417D-B953-8950775B0DEF}" srcOrd="1" destOrd="0" presId="urn:microsoft.com/office/officeart/2005/8/layout/venn2"/>
    <dgm:cxn modelId="{66322A4C-32C8-4797-AC67-C0C32F7D989A}" type="presOf" srcId="{920812D5-81C5-4B8E-A32E-E3679969427C}" destId="{88A51D48-D6B8-4E68-BA5D-ECB86946C630}" srcOrd="0" destOrd="0" presId="urn:microsoft.com/office/officeart/2005/8/layout/venn2"/>
    <dgm:cxn modelId="{39D60952-4EFE-4EC5-BBF1-BFB15CA3009D}" srcId="{4CBE3B3B-0D2F-4366-A8E2-769EBEFFF7A2}" destId="{5D4EE2F6-133D-42A6-99AC-43E17B2CD947}" srcOrd="2" destOrd="0" parTransId="{180458A5-6A2B-4F30-BD75-94DF5D69C057}" sibTransId="{91089287-51D1-4F08-9C2D-06241E7BED94}"/>
    <dgm:cxn modelId="{66BC2E54-93A2-42EA-BD15-6EAA17A6CA21}" type="presOf" srcId="{C944FEC1-A62D-4536-B28A-844DDA1C596E}" destId="{A42E986D-E0E2-4F28-A228-BFD98C2CC507}" srcOrd="1" destOrd="0" presId="urn:microsoft.com/office/officeart/2005/8/layout/venn2"/>
    <dgm:cxn modelId="{FB314693-A5F2-447F-A626-60F7F7A57F3A}" srcId="{4CBE3B3B-0D2F-4366-A8E2-769EBEFFF7A2}" destId="{C944FEC1-A62D-4536-B28A-844DDA1C596E}" srcOrd="0" destOrd="0" parTransId="{F88A8C12-B222-46C2-9A23-742F77330D33}" sibTransId="{29BF1CC4-617C-459B-84A9-209A4E3EFAD3}"/>
    <dgm:cxn modelId="{FE5792BB-4810-4E0B-9EF1-E657902CAE61}" srcId="{4CBE3B3B-0D2F-4366-A8E2-769EBEFFF7A2}" destId="{920812D5-81C5-4B8E-A32E-E3679969427C}" srcOrd="3" destOrd="0" parTransId="{324AEFE6-2495-4556-A56E-96977CF88C7F}" sibTransId="{B33A800B-D36A-4F5A-AAC5-2851C19F654A}"/>
    <dgm:cxn modelId="{5F9B1FC6-5A7B-4415-921E-41FB7FE5F0B0}" type="presOf" srcId="{C944FEC1-A62D-4536-B28A-844DDA1C596E}" destId="{CE891B76-EAA2-41F1-8D08-60884C40EC7F}" srcOrd="0" destOrd="0" presId="urn:microsoft.com/office/officeart/2005/8/layout/venn2"/>
    <dgm:cxn modelId="{4803E8F0-2A6C-4F6E-B7E1-ACB17B12F77B}" type="presOf" srcId="{BFC57D2C-5FFF-4DE3-92AE-1E2E42ABB637}" destId="{CEADFECE-BDCB-4F85-8CCA-FFFDB33D040C}" srcOrd="0" destOrd="0" presId="urn:microsoft.com/office/officeart/2005/8/layout/venn2"/>
    <dgm:cxn modelId="{CD55CC08-94E1-4CD4-9A9F-3F003E31FEA4}" type="presParOf" srcId="{030C4D7B-C351-45FD-A04B-E65FB86620AB}" destId="{E53B58C1-8489-4358-89BD-DAC26EA3C2CA}" srcOrd="0" destOrd="0" presId="urn:microsoft.com/office/officeart/2005/8/layout/venn2"/>
    <dgm:cxn modelId="{F3CF60D6-A09A-4A21-87E5-A002E617EAF9}" type="presParOf" srcId="{E53B58C1-8489-4358-89BD-DAC26EA3C2CA}" destId="{CE891B76-EAA2-41F1-8D08-60884C40EC7F}" srcOrd="0" destOrd="0" presId="urn:microsoft.com/office/officeart/2005/8/layout/venn2"/>
    <dgm:cxn modelId="{9B640558-AD5B-4AB1-9FBF-1EDD7937B036}" type="presParOf" srcId="{E53B58C1-8489-4358-89BD-DAC26EA3C2CA}" destId="{A42E986D-E0E2-4F28-A228-BFD98C2CC507}" srcOrd="1" destOrd="0" presId="urn:microsoft.com/office/officeart/2005/8/layout/venn2"/>
    <dgm:cxn modelId="{32B4FC03-2CE6-4F15-A9CC-37AA2BC53A0F}" type="presParOf" srcId="{030C4D7B-C351-45FD-A04B-E65FB86620AB}" destId="{801AB175-C42E-4683-8624-3AB67F34CC1C}" srcOrd="1" destOrd="0" presId="urn:microsoft.com/office/officeart/2005/8/layout/venn2"/>
    <dgm:cxn modelId="{3DA34805-9A1E-4420-8377-DA06CD8BEB67}" type="presParOf" srcId="{801AB175-C42E-4683-8624-3AB67F34CC1C}" destId="{CEADFECE-BDCB-4F85-8CCA-FFFDB33D040C}" srcOrd="0" destOrd="0" presId="urn:microsoft.com/office/officeart/2005/8/layout/venn2"/>
    <dgm:cxn modelId="{C4B45A93-7097-4E3D-ADCD-7A6E96C55D9D}" type="presParOf" srcId="{801AB175-C42E-4683-8624-3AB67F34CC1C}" destId="{C6489B5C-7DA8-47ED-A82F-19E01008D8DB}" srcOrd="1" destOrd="0" presId="urn:microsoft.com/office/officeart/2005/8/layout/venn2"/>
    <dgm:cxn modelId="{A7B670F8-FF2E-42B7-B950-B7A6BF276B56}" type="presParOf" srcId="{030C4D7B-C351-45FD-A04B-E65FB86620AB}" destId="{B1211E38-2F1D-43F4-B2D5-3A6914C792EB}" srcOrd="2" destOrd="0" presId="urn:microsoft.com/office/officeart/2005/8/layout/venn2"/>
    <dgm:cxn modelId="{BB1C3C31-5D29-481B-BCBE-D5387FB3F60D}" type="presParOf" srcId="{B1211E38-2F1D-43F4-B2D5-3A6914C792EB}" destId="{4B69748E-7362-4D18-8581-7B26B2864CBA}" srcOrd="0" destOrd="0" presId="urn:microsoft.com/office/officeart/2005/8/layout/venn2"/>
    <dgm:cxn modelId="{9F546FDC-50CD-4D60-8D57-29857E888386}" type="presParOf" srcId="{B1211E38-2F1D-43F4-B2D5-3A6914C792EB}" destId="{C9D68422-8496-409D-84CE-A21C831760B9}" srcOrd="1" destOrd="0" presId="urn:microsoft.com/office/officeart/2005/8/layout/venn2"/>
    <dgm:cxn modelId="{341E7541-009A-42DA-A6D4-3130284F1E88}" type="presParOf" srcId="{030C4D7B-C351-45FD-A04B-E65FB86620AB}" destId="{19D3FD15-EA44-49DE-B56A-FE60F78B04A4}" srcOrd="3" destOrd="0" presId="urn:microsoft.com/office/officeart/2005/8/layout/venn2"/>
    <dgm:cxn modelId="{9ED6893E-4D2E-46F0-AD4C-1ADC61E2E878}" type="presParOf" srcId="{19D3FD15-EA44-49DE-B56A-FE60F78B04A4}" destId="{88A51D48-D6B8-4E68-BA5D-ECB86946C630}" srcOrd="0" destOrd="0" presId="urn:microsoft.com/office/officeart/2005/8/layout/venn2"/>
    <dgm:cxn modelId="{32C91EF0-C201-4E3C-B297-C9717535CAB6}" type="presParOf" srcId="{19D3FD15-EA44-49DE-B56A-FE60F78B04A4}" destId="{F53B5545-D107-417D-B953-8950775B0DE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E3B3B-0D2F-4366-A8E2-769EBEFFF7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FC57D2C-5FFF-4DE3-92AE-1E2E42ABB637}">
      <dgm:prSet phldrT="[Text]"/>
      <dgm:spPr>
        <a:solidFill>
          <a:schemeClr val="accent3"/>
        </a:solidFill>
      </dgm:spPr>
      <dgm:t>
        <a:bodyPr/>
        <a:lstStyle/>
        <a:p>
          <a:r>
            <a:rPr lang="en-US" dirty="0">
              <a:solidFill>
                <a:srgbClr val="C00000"/>
              </a:solidFill>
            </a:rPr>
            <a:t>Umwelt</a:t>
          </a:r>
          <a:endParaRPr lang="en-US" dirty="0"/>
        </a:p>
      </dgm:t>
    </dgm:pt>
    <dgm:pt modelId="{E8248B27-5C9F-4CD9-97D3-871047409421}" type="parTrans" cxnId="{B281155B-C660-41C7-923E-C62223962E96}">
      <dgm:prSet/>
      <dgm:spPr/>
      <dgm:t>
        <a:bodyPr/>
        <a:lstStyle/>
        <a:p>
          <a:endParaRPr lang="en-US"/>
        </a:p>
      </dgm:t>
    </dgm:pt>
    <dgm:pt modelId="{F7CB95B8-3404-4F8E-B095-AE9DC7A0329A}" type="sibTrans" cxnId="{B281155B-C660-41C7-923E-C62223962E96}">
      <dgm:prSet/>
      <dgm:spPr/>
      <dgm:t>
        <a:bodyPr/>
        <a:lstStyle/>
        <a:p>
          <a:endParaRPr lang="en-US"/>
        </a:p>
      </dgm:t>
    </dgm:pt>
    <dgm:pt modelId="{5D4EE2F6-133D-42A6-99AC-43E17B2CD947}">
      <dgm:prSet phldrT="[Text]"/>
      <dgm:spPr>
        <a:solidFill>
          <a:schemeClr val="accent2"/>
        </a:solidFill>
      </dgm:spPr>
      <dgm:t>
        <a:bodyPr/>
        <a:lstStyle/>
        <a:p>
          <a:r>
            <a:rPr lang="en-US" dirty="0" err="1"/>
            <a:t>Eigenwelt</a:t>
          </a:r>
          <a:endParaRPr lang="en-US" dirty="0">
            <a:solidFill>
              <a:schemeClr val="tx1"/>
            </a:solidFill>
          </a:endParaRPr>
        </a:p>
      </dgm:t>
    </dgm:pt>
    <dgm:pt modelId="{180458A5-6A2B-4F30-BD75-94DF5D69C057}" type="parTrans" cxnId="{39D60952-4EFE-4EC5-BBF1-BFB15CA3009D}">
      <dgm:prSet/>
      <dgm:spPr/>
      <dgm:t>
        <a:bodyPr/>
        <a:lstStyle/>
        <a:p>
          <a:endParaRPr lang="en-US"/>
        </a:p>
      </dgm:t>
    </dgm:pt>
    <dgm:pt modelId="{91089287-51D1-4F08-9C2D-06241E7BED94}" type="sibTrans" cxnId="{39D60952-4EFE-4EC5-BBF1-BFB15CA3009D}">
      <dgm:prSet/>
      <dgm:spPr/>
      <dgm:t>
        <a:bodyPr/>
        <a:lstStyle/>
        <a:p>
          <a:endParaRPr lang="en-US"/>
        </a:p>
      </dgm:t>
    </dgm:pt>
    <dgm:pt modelId="{920812D5-81C5-4B8E-A32E-E3679969427C}">
      <dgm:prSet phldrT="[Text]"/>
      <dgm:spPr>
        <a:solidFill>
          <a:schemeClr val="accent4"/>
        </a:solidFill>
      </dgm:spPr>
      <dgm:t>
        <a:bodyPr/>
        <a:lstStyle/>
        <a:p>
          <a:r>
            <a:rPr lang="en-US" dirty="0">
              <a:solidFill>
                <a:schemeClr val="bg1"/>
              </a:solidFill>
            </a:rPr>
            <a:t>Brain</a:t>
          </a:r>
        </a:p>
      </dgm:t>
    </dgm:pt>
    <dgm:pt modelId="{324AEFE6-2495-4556-A56E-96977CF88C7F}" type="parTrans" cxnId="{FE5792BB-4810-4E0B-9EF1-E657902CAE61}">
      <dgm:prSet/>
      <dgm:spPr/>
      <dgm:t>
        <a:bodyPr/>
        <a:lstStyle/>
        <a:p>
          <a:endParaRPr lang="en-US"/>
        </a:p>
      </dgm:t>
    </dgm:pt>
    <dgm:pt modelId="{B33A800B-D36A-4F5A-AAC5-2851C19F654A}" type="sibTrans" cxnId="{FE5792BB-4810-4E0B-9EF1-E657902CAE61}">
      <dgm:prSet/>
      <dgm:spPr/>
      <dgm:t>
        <a:bodyPr/>
        <a:lstStyle/>
        <a:p>
          <a:endParaRPr lang="en-US"/>
        </a:p>
      </dgm:t>
    </dgm:pt>
    <dgm:pt modelId="{C944FEC1-A62D-4536-B28A-844DDA1C596E}">
      <dgm:prSet phldrT="[Text]"/>
      <dgm:spPr>
        <a:solidFill>
          <a:schemeClr val="accent1">
            <a:hueOff val="0"/>
            <a:satOff val="0"/>
            <a:lumOff val="0"/>
          </a:schemeClr>
        </a:solidFill>
      </dgm:spPr>
      <dgm:t>
        <a:bodyPr/>
        <a:lstStyle/>
        <a:p>
          <a:r>
            <a:rPr lang="en-US" dirty="0" err="1"/>
            <a:t>Mitwelt</a:t>
          </a:r>
          <a:endParaRPr lang="en-US" dirty="0"/>
        </a:p>
      </dgm:t>
    </dgm:pt>
    <dgm:pt modelId="{29BF1CC4-617C-459B-84A9-209A4E3EFAD3}" type="sibTrans" cxnId="{FB314693-A5F2-447F-A626-60F7F7A57F3A}">
      <dgm:prSet/>
      <dgm:spPr/>
      <dgm:t>
        <a:bodyPr/>
        <a:lstStyle/>
        <a:p>
          <a:endParaRPr lang="en-US"/>
        </a:p>
      </dgm:t>
    </dgm:pt>
    <dgm:pt modelId="{F88A8C12-B222-46C2-9A23-742F77330D33}" type="parTrans" cxnId="{FB314693-A5F2-447F-A626-60F7F7A57F3A}">
      <dgm:prSet/>
      <dgm:spPr/>
      <dgm:t>
        <a:bodyPr/>
        <a:lstStyle/>
        <a:p>
          <a:endParaRPr lang="en-US"/>
        </a:p>
      </dgm:t>
    </dgm:pt>
    <dgm:pt modelId="{030C4D7B-C351-45FD-A04B-E65FB86620AB}" type="pres">
      <dgm:prSet presAssocID="{4CBE3B3B-0D2F-4366-A8E2-769EBEFFF7A2}" presName="Name0" presStyleCnt="0">
        <dgm:presLayoutVars>
          <dgm:chMax val="7"/>
          <dgm:resizeHandles val="exact"/>
        </dgm:presLayoutVars>
      </dgm:prSet>
      <dgm:spPr/>
    </dgm:pt>
    <dgm:pt modelId="{E53B58C1-8489-4358-89BD-DAC26EA3C2CA}" type="pres">
      <dgm:prSet presAssocID="{4CBE3B3B-0D2F-4366-A8E2-769EBEFFF7A2}" presName="comp1" presStyleCnt="0"/>
      <dgm:spPr/>
    </dgm:pt>
    <dgm:pt modelId="{CE891B76-EAA2-41F1-8D08-60884C40EC7F}" type="pres">
      <dgm:prSet presAssocID="{4CBE3B3B-0D2F-4366-A8E2-769EBEFFF7A2}" presName="circle1" presStyleLbl="node1" presStyleIdx="0" presStyleCnt="4"/>
      <dgm:spPr/>
    </dgm:pt>
    <dgm:pt modelId="{A42E986D-E0E2-4F28-A228-BFD98C2CC507}" type="pres">
      <dgm:prSet presAssocID="{4CBE3B3B-0D2F-4366-A8E2-769EBEFFF7A2}" presName="c1text" presStyleLbl="node1" presStyleIdx="0" presStyleCnt="4">
        <dgm:presLayoutVars>
          <dgm:bulletEnabled val="1"/>
        </dgm:presLayoutVars>
      </dgm:prSet>
      <dgm:spPr/>
    </dgm:pt>
    <dgm:pt modelId="{801AB175-C42E-4683-8624-3AB67F34CC1C}" type="pres">
      <dgm:prSet presAssocID="{4CBE3B3B-0D2F-4366-A8E2-769EBEFFF7A2}" presName="comp2" presStyleCnt="0"/>
      <dgm:spPr/>
    </dgm:pt>
    <dgm:pt modelId="{CEADFECE-BDCB-4F85-8CCA-FFFDB33D040C}" type="pres">
      <dgm:prSet presAssocID="{4CBE3B3B-0D2F-4366-A8E2-769EBEFFF7A2}" presName="circle2" presStyleLbl="node1" presStyleIdx="1" presStyleCnt="4"/>
      <dgm:spPr/>
    </dgm:pt>
    <dgm:pt modelId="{C6489B5C-7DA8-47ED-A82F-19E01008D8DB}" type="pres">
      <dgm:prSet presAssocID="{4CBE3B3B-0D2F-4366-A8E2-769EBEFFF7A2}" presName="c2text" presStyleLbl="node1" presStyleIdx="1" presStyleCnt="4">
        <dgm:presLayoutVars>
          <dgm:bulletEnabled val="1"/>
        </dgm:presLayoutVars>
      </dgm:prSet>
      <dgm:spPr/>
    </dgm:pt>
    <dgm:pt modelId="{B1211E38-2F1D-43F4-B2D5-3A6914C792EB}" type="pres">
      <dgm:prSet presAssocID="{4CBE3B3B-0D2F-4366-A8E2-769EBEFFF7A2}" presName="comp3" presStyleCnt="0"/>
      <dgm:spPr/>
    </dgm:pt>
    <dgm:pt modelId="{4B69748E-7362-4D18-8581-7B26B2864CBA}" type="pres">
      <dgm:prSet presAssocID="{4CBE3B3B-0D2F-4366-A8E2-769EBEFFF7A2}" presName="circle3" presStyleLbl="node1" presStyleIdx="2" presStyleCnt="4"/>
      <dgm:spPr/>
    </dgm:pt>
    <dgm:pt modelId="{C9D68422-8496-409D-84CE-A21C831760B9}" type="pres">
      <dgm:prSet presAssocID="{4CBE3B3B-0D2F-4366-A8E2-769EBEFFF7A2}" presName="c3text" presStyleLbl="node1" presStyleIdx="2" presStyleCnt="4">
        <dgm:presLayoutVars>
          <dgm:bulletEnabled val="1"/>
        </dgm:presLayoutVars>
      </dgm:prSet>
      <dgm:spPr/>
    </dgm:pt>
    <dgm:pt modelId="{19D3FD15-EA44-49DE-B56A-FE60F78B04A4}" type="pres">
      <dgm:prSet presAssocID="{4CBE3B3B-0D2F-4366-A8E2-769EBEFFF7A2}" presName="comp4" presStyleCnt="0"/>
      <dgm:spPr/>
    </dgm:pt>
    <dgm:pt modelId="{88A51D48-D6B8-4E68-BA5D-ECB86946C630}" type="pres">
      <dgm:prSet presAssocID="{4CBE3B3B-0D2F-4366-A8E2-769EBEFFF7A2}" presName="circle4" presStyleLbl="node1" presStyleIdx="3" presStyleCnt="4"/>
      <dgm:spPr/>
    </dgm:pt>
    <dgm:pt modelId="{F53B5545-D107-417D-B953-8950775B0DEF}" type="pres">
      <dgm:prSet presAssocID="{4CBE3B3B-0D2F-4366-A8E2-769EBEFFF7A2}" presName="c4text" presStyleLbl="node1" presStyleIdx="3" presStyleCnt="4">
        <dgm:presLayoutVars>
          <dgm:bulletEnabled val="1"/>
        </dgm:presLayoutVars>
      </dgm:prSet>
      <dgm:spPr/>
    </dgm:pt>
  </dgm:ptLst>
  <dgm:cxnLst>
    <dgm:cxn modelId="{FD177120-F563-49AC-83B0-9ECD74BDA90F}" type="presOf" srcId="{BFC57D2C-5FFF-4DE3-92AE-1E2E42ABB637}" destId="{C6489B5C-7DA8-47ED-A82F-19E01008D8DB}" srcOrd="1" destOrd="0" presId="urn:microsoft.com/office/officeart/2005/8/layout/venn2"/>
    <dgm:cxn modelId="{CAF2132E-05F8-43D6-9A18-451DC5A09CB3}" type="presOf" srcId="{5D4EE2F6-133D-42A6-99AC-43E17B2CD947}" destId="{C9D68422-8496-409D-84CE-A21C831760B9}" srcOrd="1" destOrd="0" presId="urn:microsoft.com/office/officeart/2005/8/layout/venn2"/>
    <dgm:cxn modelId="{81897F30-7FBC-49B9-A6A6-AEA1468732DF}" type="presOf" srcId="{4CBE3B3B-0D2F-4366-A8E2-769EBEFFF7A2}" destId="{030C4D7B-C351-45FD-A04B-E65FB86620AB}" srcOrd="0" destOrd="0" presId="urn:microsoft.com/office/officeart/2005/8/layout/venn2"/>
    <dgm:cxn modelId="{9FF23631-D969-4300-B700-05CFDF602A17}" type="presOf" srcId="{5D4EE2F6-133D-42A6-99AC-43E17B2CD947}" destId="{4B69748E-7362-4D18-8581-7B26B2864CBA}" srcOrd="0" destOrd="0" presId="urn:microsoft.com/office/officeart/2005/8/layout/venn2"/>
    <dgm:cxn modelId="{B281155B-C660-41C7-923E-C62223962E96}" srcId="{4CBE3B3B-0D2F-4366-A8E2-769EBEFFF7A2}" destId="{BFC57D2C-5FFF-4DE3-92AE-1E2E42ABB637}" srcOrd="1" destOrd="0" parTransId="{E8248B27-5C9F-4CD9-97D3-871047409421}" sibTransId="{F7CB95B8-3404-4F8E-B095-AE9DC7A0329A}"/>
    <dgm:cxn modelId="{5193395D-C3F4-424A-BFEA-3654FEC4ADE4}" type="presOf" srcId="{920812D5-81C5-4B8E-A32E-E3679969427C}" destId="{F53B5545-D107-417D-B953-8950775B0DEF}" srcOrd="1" destOrd="0" presId="urn:microsoft.com/office/officeart/2005/8/layout/venn2"/>
    <dgm:cxn modelId="{66322A4C-32C8-4797-AC67-C0C32F7D989A}" type="presOf" srcId="{920812D5-81C5-4B8E-A32E-E3679969427C}" destId="{88A51D48-D6B8-4E68-BA5D-ECB86946C630}" srcOrd="0" destOrd="0" presId="urn:microsoft.com/office/officeart/2005/8/layout/venn2"/>
    <dgm:cxn modelId="{39D60952-4EFE-4EC5-BBF1-BFB15CA3009D}" srcId="{4CBE3B3B-0D2F-4366-A8E2-769EBEFFF7A2}" destId="{5D4EE2F6-133D-42A6-99AC-43E17B2CD947}" srcOrd="2" destOrd="0" parTransId="{180458A5-6A2B-4F30-BD75-94DF5D69C057}" sibTransId="{91089287-51D1-4F08-9C2D-06241E7BED94}"/>
    <dgm:cxn modelId="{66BC2E54-93A2-42EA-BD15-6EAA17A6CA21}" type="presOf" srcId="{C944FEC1-A62D-4536-B28A-844DDA1C596E}" destId="{A42E986D-E0E2-4F28-A228-BFD98C2CC507}" srcOrd="1" destOrd="0" presId="urn:microsoft.com/office/officeart/2005/8/layout/venn2"/>
    <dgm:cxn modelId="{FB314693-A5F2-447F-A626-60F7F7A57F3A}" srcId="{4CBE3B3B-0D2F-4366-A8E2-769EBEFFF7A2}" destId="{C944FEC1-A62D-4536-B28A-844DDA1C596E}" srcOrd="0" destOrd="0" parTransId="{F88A8C12-B222-46C2-9A23-742F77330D33}" sibTransId="{29BF1CC4-617C-459B-84A9-209A4E3EFAD3}"/>
    <dgm:cxn modelId="{FE5792BB-4810-4E0B-9EF1-E657902CAE61}" srcId="{4CBE3B3B-0D2F-4366-A8E2-769EBEFFF7A2}" destId="{920812D5-81C5-4B8E-A32E-E3679969427C}" srcOrd="3" destOrd="0" parTransId="{324AEFE6-2495-4556-A56E-96977CF88C7F}" sibTransId="{B33A800B-D36A-4F5A-AAC5-2851C19F654A}"/>
    <dgm:cxn modelId="{5F9B1FC6-5A7B-4415-921E-41FB7FE5F0B0}" type="presOf" srcId="{C944FEC1-A62D-4536-B28A-844DDA1C596E}" destId="{CE891B76-EAA2-41F1-8D08-60884C40EC7F}" srcOrd="0" destOrd="0" presId="urn:microsoft.com/office/officeart/2005/8/layout/venn2"/>
    <dgm:cxn modelId="{4803E8F0-2A6C-4F6E-B7E1-ACB17B12F77B}" type="presOf" srcId="{BFC57D2C-5FFF-4DE3-92AE-1E2E42ABB637}" destId="{CEADFECE-BDCB-4F85-8CCA-FFFDB33D040C}" srcOrd="0" destOrd="0" presId="urn:microsoft.com/office/officeart/2005/8/layout/venn2"/>
    <dgm:cxn modelId="{CD55CC08-94E1-4CD4-9A9F-3F003E31FEA4}" type="presParOf" srcId="{030C4D7B-C351-45FD-A04B-E65FB86620AB}" destId="{E53B58C1-8489-4358-89BD-DAC26EA3C2CA}" srcOrd="0" destOrd="0" presId="urn:microsoft.com/office/officeart/2005/8/layout/venn2"/>
    <dgm:cxn modelId="{F3CF60D6-A09A-4A21-87E5-A002E617EAF9}" type="presParOf" srcId="{E53B58C1-8489-4358-89BD-DAC26EA3C2CA}" destId="{CE891B76-EAA2-41F1-8D08-60884C40EC7F}" srcOrd="0" destOrd="0" presId="urn:microsoft.com/office/officeart/2005/8/layout/venn2"/>
    <dgm:cxn modelId="{9B640558-AD5B-4AB1-9FBF-1EDD7937B036}" type="presParOf" srcId="{E53B58C1-8489-4358-89BD-DAC26EA3C2CA}" destId="{A42E986D-E0E2-4F28-A228-BFD98C2CC507}" srcOrd="1" destOrd="0" presId="urn:microsoft.com/office/officeart/2005/8/layout/venn2"/>
    <dgm:cxn modelId="{32B4FC03-2CE6-4F15-A9CC-37AA2BC53A0F}" type="presParOf" srcId="{030C4D7B-C351-45FD-A04B-E65FB86620AB}" destId="{801AB175-C42E-4683-8624-3AB67F34CC1C}" srcOrd="1" destOrd="0" presId="urn:microsoft.com/office/officeart/2005/8/layout/venn2"/>
    <dgm:cxn modelId="{3DA34805-9A1E-4420-8377-DA06CD8BEB67}" type="presParOf" srcId="{801AB175-C42E-4683-8624-3AB67F34CC1C}" destId="{CEADFECE-BDCB-4F85-8CCA-FFFDB33D040C}" srcOrd="0" destOrd="0" presId="urn:microsoft.com/office/officeart/2005/8/layout/venn2"/>
    <dgm:cxn modelId="{C4B45A93-7097-4E3D-ADCD-7A6E96C55D9D}" type="presParOf" srcId="{801AB175-C42E-4683-8624-3AB67F34CC1C}" destId="{C6489B5C-7DA8-47ED-A82F-19E01008D8DB}" srcOrd="1" destOrd="0" presId="urn:microsoft.com/office/officeart/2005/8/layout/venn2"/>
    <dgm:cxn modelId="{A7B670F8-FF2E-42B7-B950-B7A6BF276B56}" type="presParOf" srcId="{030C4D7B-C351-45FD-A04B-E65FB86620AB}" destId="{B1211E38-2F1D-43F4-B2D5-3A6914C792EB}" srcOrd="2" destOrd="0" presId="urn:microsoft.com/office/officeart/2005/8/layout/venn2"/>
    <dgm:cxn modelId="{BB1C3C31-5D29-481B-BCBE-D5387FB3F60D}" type="presParOf" srcId="{B1211E38-2F1D-43F4-B2D5-3A6914C792EB}" destId="{4B69748E-7362-4D18-8581-7B26B2864CBA}" srcOrd="0" destOrd="0" presId="urn:microsoft.com/office/officeart/2005/8/layout/venn2"/>
    <dgm:cxn modelId="{9F546FDC-50CD-4D60-8D57-29857E888386}" type="presParOf" srcId="{B1211E38-2F1D-43F4-B2D5-3A6914C792EB}" destId="{C9D68422-8496-409D-84CE-A21C831760B9}" srcOrd="1" destOrd="0" presId="urn:microsoft.com/office/officeart/2005/8/layout/venn2"/>
    <dgm:cxn modelId="{341E7541-009A-42DA-A6D4-3130284F1E88}" type="presParOf" srcId="{030C4D7B-C351-45FD-A04B-E65FB86620AB}" destId="{19D3FD15-EA44-49DE-B56A-FE60F78B04A4}" srcOrd="3" destOrd="0" presId="urn:microsoft.com/office/officeart/2005/8/layout/venn2"/>
    <dgm:cxn modelId="{9ED6893E-4D2E-46F0-AD4C-1ADC61E2E878}" type="presParOf" srcId="{19D3FD15-EA44-49DE-B56A-FE60F78B04A4}" destId="{88A51D48-D6B8-4E68-BA5D-ECB86946C630}" srcOrd="0" destOrd="0" presId="urn:microsoft.com/office/officeart/2005/8/layout/venn2"/>
    <dgm:cxn modelId="{32C91EF0-C201-4E3C-B297-C9717535CAB6}" type="presParOf" srcId="{19D3FD15-EA44-49DE-B56A-FE60F78B04A4}" destId="{F53B5545-D107-417D-B953-8950775B0DE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1B76-EAA2-41F1-8D08-60884C40EC7F}">
      <dsp:nvSpPr>
        <dsp:cNvPr id="0" name=""/>
        <dsp:cNvSpPr/>
      </dsp:nvSpPr>
      <dsp:spPr>
        <a:xfrm>
          <a:off x="723900" y="0"/>
          <a:ext cx="3048000" cy="3048000"/>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Mitwelt</a:t>
          </a:r>
          <a:endParaRPr lang="en-US" sz="1300" kern="1200" dirty="0"/>
        </a:p>
      </dsp:txBody>
      <dsp:txXfrm>
        <a:off x="1821789" y="152399"/>
        <a:ext cx="852220" cy="457200"/>
      </dsp:txXfrm>
    </dsp:sp>
    <dsp:sp modelId="{CEADFECE-BDCB-4F85-8CCA-FFFDB33D040C}">
      <dsp:nvSpPr>
        <dsp:cNvPr id="0" name=""/>
        <dsp:cNvSpPr/>
      </dsp:nvSpPr>
      <dsp:spPr>
        <a:xfrm>
          <a:off x="1028700" y="609600"/>
          <a:ext cx="2438400" cy="243840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C00000"/>
              </a:solidFill>
            </a:rPr>
            <a:t>Umwelt</a:t>
          </a:r>
          <a:endParaRPr lang="en-US" sz="1300" kern="1200" dirty="0"/>
        </a:p>
      </dsp:txBody>
      <dsp:txXfrm>
        <a:off x="1821789" y="755904"/>
        <a:ext cx="852220" cy="438912"/>
      </dsp:txXfrm>
    </dsp:sp>
    <dsp:sp modelId="{4B69748E-7362-4D18-8581-7B26B2864CBA}">
      <dsp:nvSpPr>
        <dsp:cNvPr id="0" name=""/>
        <dsp:cNvSpPr/>
      </dsp:nvSpPr>
      <dsp:spPr>
        <a:xfrm>
          <a:off x="1333500" y="1219199"/>
          <a:ext cx="1828800" cy="182880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Eigenwelt</a:t>
          </a:r>
          <a:endParaRPr lang="en-US" sz="1300" kern="1200" dirty="0">
            <a:solidFill>
              <a:schemeClr val="tx1"/>
            </a:solidFill>
          </a:endParaRPr>
        </a:p>
      </dsp:txBody>
      <dsp:txXfrm>
        <a:off x="1821789" y="1356359"/>
        <a:ext cx="852220" cy="411480"/>
      </dsp:txXfrm>
    </dsp:sp>
    <dsp:sp modelId="{88A51D48-D6B8-4E68-BA5D-ECB86946C630}">
      <dsp:nvSpPr>
        <dsp:cNvPr id="0" name=""/>
        <dsp:cNvSpPr/>
      </dsp:nvSpPr>
      <dsp:spPr>
        <a:xfrm>
          <a:off x="1638300" y="1828800"/>
          <a:ext cx="1219200" cy="121920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Brain</a:t>
          </a:r>
        </a:p>
      </dsp:txBody>
      <dsp:txXfrm>
        <a:off x="1816845" y="2133600"/>
        <a:ext cx="862108" cy="60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1B76-EAA2-41F1-8D08-60884C40EC7F}">
      <dsp:nvSpPr>
        <dsp:cNvPr id="0" name=""/>
        <dsp:cNvSpPr/>
      </dsp:nvSpPr>
      <dsp:spPr>
        <a:xfrm>
          <a:off x="381000" y="0"/>
          <a:ext cx="2743200" cy="2743200"/>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err="1"/>
            <a:t>Mitwelt</a:t>
          </a:r>
          <a:endParaRPr lang="en-US" sz="1100" kern="1200" dirty="0"/>
        </a:p>
      </dsp:txBody>
      <dsp:txXfrm>
        <a:off x="1369101" y="137159"/>
        <a:ext cx="766998" cy="411480"/>
      </dsp:txXfrm>
    </dsp:sp>
    <dsp:sp modelId="{CEADFECE-BDCB-4F85-8CCA-FFFDB33D040C}">
      <dsp:nvSpPr>
        <dsp:cNvPr id="0" name=""/>
        <dsp:cNvSpPr/>
      </dsp:nvSpPr>
      <dsp:spPr>
        <a:xfrm>
          <a:off x="655320" y="548639"/>
          <a:ext cx="2194560" cy="219456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C00000"/>
              </a:solidFill>
            </a:rPr>
            <a:t>Umwelt</a:t>
          </a:r>
          <a:endParaRPr lang="en-US" sz="1100" kern="1200" dirty="0"/>
        </a:p>
      </dsp:txBody>
      <dsp:txXfrm>
        <a:off x="1369101" y="680313"/>
        <a:ext cx="766998" cy="395020"/>
      </dsp:txXfrm>
    </dsp:sp>
    <dsp:sp modelId="{4B69748E-7362-4D18-8581-7B26B2864CBA}">
      <dsp:nvSpPr>
        <dsp:cNvPr id="0" name=""/>
        <dsp:cNvSpPr/>
      </dsp:nvSpPr>
      <dsp:spPr>
        <a:xfrm>
          <a:off x="929640" y="1097279"/>
          <a:ext cx="1645920" cy="164592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err="1"/>
            <a:t>Eigenwelt</a:t>
          </a:r>
          <a:endParaRPr lang="en-US" sz="1100" kern="1200" dirty="0">
            <a:solidFill>
              <a:schemeClr val="tx1"/>
            </a:solidFill>
          </a:endParaRPr>
        </a:p>
      </dsp:txBody>
      <dsp:txXfrm>
        <a:off x="1369101" y="1220724"/>
        <a:ext cx="766998" cy="370332"/>
      </dsp:txXfrm>
    </dsp:sp>
    <dsp:sp modelId="{88A51D48-D6B8-4E68-BA5D-ECB86946C630}">
      <dsp:nvSpPr>
        <dsp:cNvPr id="0" name=""/>
        <dsp:cNvSpPr/>
      </dsp:nvSpPr>
      <dsp:spPr>
        <a:xfrm>
          <a:off x="1203960" y="1645920"/>
          <a:ext cx="1097280" cy="109728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Brain</a:t>
          </a:r>
        </a:p>
      </dsp:txBody>
      <dsp:txXfrm>
        <a:off x="1364651" y="1920240"/>
        <a:ext cx="775897" cy="5486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аўняльнік верх. калонтытула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be-BY"/>
          </a:p>
        </p:txBody>
      </p:sp>
      <p:sp>
        <p:nvSpPr>
          <p:cNvPr id="3" name="Запаўняльнік даты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64035D6-D6BC-406A-8664-7B09C828E76C}" type="datetimeFigureOut">
              <a:rPr lang="be-BY" smtClean="0"/>
              <a:t>16.09.19</a:t>
            </a:fld>
            <a:endParaRPr lang="be-BY"/>
          </a:p>
        </p:txBody>
      </p:sp>
      <p:sp>
        <p:nvSpPr>
          <p:cNvPr id="4" name="Запаўняльнік выявы слайда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be-BY"/>
          </a:p>
        </p:txBody>
      </p:sp>
      <p:sp>
        <p:nvSpPr>
          <p:cNvPr id="5" name="Запаўняльнік нататкі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be-BY"/>
              <a:t>Рэдагаваць асноўныя стылі тэкста</a:t>
            </a:r>
          </a:p>
          <a:p>
            <a:pPr lvl="1"/>
            <a:r>
              <a:rPr lang="be-BY"/>
              <a:t>Другі ўзровень</a:t>
            </a:r>
          </a:p>
          <a:p>
            <a:pPr lvl="2"/>
            <a:r>
              <a:rPr lang="be-BY"/>
              <a:t>Трэці ўзровень</a:t>
            </a:r>
          </a:p>
          <a:p>
            <a:pPr lvl="3"/>
            <a:r>
              <a:rPr lang="be-BY"/>
              <a:t>Чацвёрты ўзровень</a:t>
            </a:r>
          </a:p>
          <a:p>
            <a:pPr lvl="4"/>
            <a:r>
              <a:rPr lang="be-BY"/>
              <a:t>Пяты ўзровень</a:t>
            </a:r>
          </a:p>
        </p:txBody>
      </p:sp>
      <p:sp>
        <p:nvSpPr>
          <p:cNvPr id="6" name="Запаўняльнік ніжн. калонтытула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be-BY"/>
          </a:p>
        </p:txBody>
      </p:sp>
      <p:sp>
        <p:nvSpPr>
          <p:cNvPr id="7" name="Запаўняльнік нумара слайда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4431E15-B543-4905-AD3F-5D96149FF766}" type="slidenum">
              <a:rPr lang="be-BY" smtClean="0"/>
              <a:t>‹#›</a:t>
            </a:fld>
            <a:endParaRPr lang="be-BY"/>
          </a:p>
        </p:txBody>
      </p:sp>
    </p:spTree>
    <p:extLst>
      <p:ext uri="{BB962C8B-B14F-4D97-AF65-F5344CB8AC3E}">
        <p14:creationId xmlns:p14="http://schemas.microsoft.com/office/powerpoint/2010/main" val="41812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31E15-B543-4905-AD3F-5D96149FF766}" type="slidenum">
              <a:rPr kumimoji="0" lang="be-BY"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be-BY"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3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fourth, the reward structure we talk about is not entirely human. Remember its characteristics as an old structure of a humanoid brain that we got from animals and other biological ancestors. In this respect, its functioning is implicit for the whole humanoid mind structure and is in some contradiction with the nature of human activity at same time.</a:t>
            </a:r>
            <a:endParaRPr lang="ru-RU" dirty="0"/>
          </a:p>
          <a:p>
            <a:r>
              <a:rPr lang="en-US" dirty="0"/>
              <a:t>Let us imagine what the reward system can be as a function of animal behavior that is not burdened by social meanings and customs. It will not be too bold and suppose that animal ability to plan does exist but at a very rudimentary level (</a:t>
            </a:r>
            <a:r>
              <a:rPr lang="en-US" dirty="0" err="1"/>
              <a:t>Bekoffet</a:t>
            </a:r>
            <a:r>
              <a:rPr lang="en-US" dirty="0"/>
              <a:t> al. 2002; </a:t>
            </a:r>
            <a:r>
              <a:rPr lang="en-US" dirty="0" err="1"/>
              <a:t>Lurz</a:t>
            </a:r>
            <a:r>
              <a:rPr lang="en-US" dirty="0"/>
              <a:t> 2011). Thus, if we could talk to a bat (a kind of resorting to Thomas Nagel’s parallel (1974)), we would fail in persuading it to do something to get a reward in, say, a year. My research of intellectual history reveals that humanity, at its social level of evolution, not the biological one, had a long journey of the enlargement of our time intervals. The continued development taught us to plan for years to come and not just to live this day. Of course, only the bat can give the best answer to how harmonic its reward system function is in respect to its activities (for instance, predicting hunting targets or choosing the right mating partner). And, what is also important, how precisely probable behavior errors are corrected.</a:t>
            </a:r>
            <a:endParaRPr lang="ru-RU" dirty="0"/>
          </a:p>
          <a:p>
            <a:endParaRPr lang="en-US" dirty="0"/>
          </a:p>
        </p:txBody>
      </p:sp>
      <p:sp>
        <p:nvSpPr>
          <p:cNvPr id="4" name="Slide Number Placeholder 3"/>
          <p:cNvSpPr>
            <a:spLocks noGrp="1"/>
          </p:cNvSpPr>
          <p:nvPr>
            <p:ph type="sldNum" sz="quarter" idx="10"/>
          </p:nvPr>
        </p:nvSpPr>
        <p:spPr/>
        <p:txBody>
          <a:bodyPr/>
          <a:lstStyle/>
          <a:p>
            <a:fld id="{54431E15-B543-4905-AD3F-5D96149FF766}" type="slidenum">
              <a:rPr lang="be-BY" smtClean="0"/>
              <a:t>11</a:t>
            </a:fld>
            <a:endParaRPr lang="be-BY"/>
          </a:p>
        </p:txBody>
      </p:sp>
    </p:spTree>
    <p:extLst>
      <p:ext uri="{BB962C8B-B14F-4D97-AF65-F5344CB8AC3E}">
        <p14:creationId xmlns:p14="http://schemas.microsoft.com/office/powerpoint/2010/main" val="28000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Jakob v.,  A Foray into the Worlds of Animals and Humans [1934]: With a Theory of Meaning /  Jakob Von </a:t>
            </a:r>
            <a:r>
              <a:rPr lang="en-US" sz="1200" dirty="0" err="1"/>
              <a:t>Uexküll</a:t>
            </a:r>
            <a:r>
              <a:rPr lang="en-US" sz="1200" dirty="0"/>
              <a:t> ; Translated by Joseph D. O'Neill ; Introduction by </a:t>
            </a:r>
            <a:r>
              <a:rPr lang="en-US" sz="1200" dirty="0" err="1"/>
              <a:t>Dorion</a:t>
            </a:r>
            <a:r>
              <a:rPr lang="en-US" sz="1200" dirty="0"/>
              <a:t> Sagan ; Afterword by Geoffrey Winthrop-Young. Vol. 12. 1st ed. Minneapolis, Minn.: University of Minnesota Press</a:t>
            </a:r>
            <a:endParaRPr lang="en-US" sz="1050" dirty="0">
              <a:solidFill>
                <a:prstClr val="black"/>
              </a:solidFill>
              <a:latin typeface="Microsoft Sans Serif" pitchFamily="34" charset="0"/>
              <a:cs typeface="Microsoft Sans Serif" pitchFamily="34" charset="0"/>
            </a:endParaRPr>
          </a:p>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13</a:t>
            </a:fld>
            <a:endParaRPr lang="be-BY"/>
          </a:p>
        </p:txBody>
      </p:sp>
    </p:spTree>
    <p:extLst>
      <p:ext uri="{BB962C8B-B14F-4D97-AF65-F5344CB8AC3E}">
        <p14:creationId xmlns:p14="http://schemas.microsoft.com/office/powerpoint/2010/main" val="264367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31E15-B543-4905-AD3F-5D96149FF766}" type="slidenum">
              <a:rPr kumimoji="0" lang="be-BY"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be-BY"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31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3</a:t>
            </a:fld>
            <a:endParaRPr lang="be-BY"/>
          </a:p>
        </p:txBody>
      </p:sp>
    </p:spTree>
    <p:extLst>
      <p:ext uri="{BB962C8B-B14F-4D97-AF65-F5344CB8AC3E}">
        <p14:creationId xmlns:p14="http://schemas.microsoft.com/office/powerpoint/2010/main" val="54184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brain’s reward circuitry was first discovered by Olds and Milner [6] at McGill University in the early 1950s. They found that animals would repeatedly return to an area of the laboratory in which they had received mild electrical stimulation of subcortical structures anatomically associated with the medial forebrain bundle. Subsequently, they found that animals would avidly perform tasks (e.g. depressing wall- mounted levers in their test chambers) in order to receive such brain stimulation. </a:t>
            </a:r>
            <a:endParaRPr lang="ru-RU" dirty="0"/>
          </a:p>
          <a:p>
            <a:r>
              <a:rPr lang="en-US" dirty="0"/>
              <a:t>This system originates in the anterior bed nuclei of the medial forebrain bundle (an array of deep subcortical limbic loci anterior to the hypothalamus and </a:t>
            </a:r>
            <a:r>
              <a:rPr lang="en-US" dirty="0" err="1"/>
              <a:t>preoptic</a:t>
            </a:r>
            <a:r>
              <a:rPr lang="en-US" dirty="0"/>
              <a:t> area), descends to the ventral tegmental area of the midbrain via the medial forebrain bundle, and then ascends via the medial forebrain bundle to a select group of forebrain limbic loci including the nucleus </a:t>
            </a:r>
            <a:r>
              <a:rPr lang="en-US" dirty="0" err="1"/>
              <a:t>accumbens</a:t>
            </a:r>
            <a:r>
              <a:rPr lang="en-US" dirty="0"/>
              <a:t>, olfactory tubercle and frontal cortex. Wise and </a:t>
            </a:r>
            <a:r>
              <a:rPr lang="en-US" dirty="0" err="1"/>
              <a:t>Bozarth</a:t>
            </a:r>
            <a:r>
              <a:rPr lang="en-US" dirty="0"/>
              <a:t> [13] were the first to realize that this assortment of brain loci and tracts constituted a neural circuit containing three </a:t>
            </a:r>
            <a:r>
              <a:rPr lang="en-US" dirty="0" err="1"/>
              <a:t>synaptically</a:t>
            </a:r>
            <a:r>
              <a:rPr lang="en-US" dirty="0"/>
              <a:t> connected, in- series neuronal elements: a descending link running from the anterior bed nuclei of the medial forebrain bundle to the ventral tegmental area, an ascending link running from the ventral tegmental area to the nucleus </a:t>
            </a:r>
            <a:r>
              <a:rPr lang="en-US" dirty="0" err="1"/>
              <a:t>accumbens</a:t>
            </a:r>
            <a:r>
              <a:rPr lang="en-US" dirty="0"/>
              <a:t>, and a further ascending link running from the nucleus </a:t>
            </a:r>
            <a:r>
              <a:rPr lang="en-US" dirty="0" err="1"/>
              <a:t>accumbens</a:t>
            </a:r>
            <a:r>
              <a:rPr lang="en-US" dirty="0"/>
              <a:t> to the ventral </a:t>
            </a:r>
            <a:r>
              <a:rPr lang="en-US" dirty="0" err="1"/>
              <a:t>pallidum</a:t>
            </a:r>
            <a:r>
              <a:rPr lang="en-US" dirty="0"/>
              <a:t>. The first link is the descending </a:t>
            </a:r>
            <a:r>
              <a:rPr lang="en-US" dirty="0" err="1"/>
              <a:t>myelinated</a:t>
            </a:r>
            <a:r>
              <a:rPr lang="en-US" dirty="0"/>
              <a:t> fiber tract first identified by </a:t>
            </a:r>
            <a:r>
              <a:rPr lang="en-US" dirty="0" err="1"/>
              <a:t>Gallistel</a:t>
            </a:r>
            <a:r>
              <a:rPr lang="en-US" dirty="0"/>
              <a:t> et al. [12], of unknown neurotransmitter type, although very recent evidence raises, by inference, the possibility that glutamate in the ventral tegmental area might play a role [14</a:t>
            </a:r>
            <a:endParaRPr lang="ru-RU" dirty="0"/>
          </a:p>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4</a:t>
            </a:fld>
            <a:endParaRPr lang="be-BY"/>
          </a:p>
        </p:txBody>
      </p:sp>
    </p:spTree>
    <p:extLst>
      <p:ext uri="{BB962C8B-B14F-4D97-AF65-F5344CB8AC3E}">
        <p14:creationId xmlns:p14="http://schemas.microsoft.com/office/powerpoint/2010/main" val="111520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Electrical brain stimulation reward is remarkable for the intensity of the reward and reinforcement produced [1]. When the stimulating electrode is properly on target within the ventral tegmental area, medial forebrain bundle or nucleus </a:t>
            </a:r>
            <a:r>
              <a:rPr lang="en-US" sz="1200" kern="1200" dirty="0" err="1">
                <a:solidFill>
                  <a:schemeClr val="tx1"/>
                </a:solidFill>
                <a:effectLst/>
                <a:latin typeface="+mn-lt"/>
                <a:ea typeface="+mn-ea"/>
                <a:cs typeface="+mn-cs"/>
              </a:rPr>
              <a:t>accumbens</a:t>
            </a:r>
            <a:r>
              <a:rPr lang="en-US" sz="1200" kern="1200" dirty="0">
                <a:solidFill>
                  <a:schemeClr val="tx1"/>
                </a:solidFill>
                <a:effectLst/>
                <a:latin typeface="+mn-lt"/>
                <a:ea typeface="+mn-ea"/>
                <a:cs typeface="+mn-cs"/>
              </a:rPr>
              <a:t>, laboratory animals will volitionally self- stimulate those areas at maximal rates. They will, tellingly, ignore readily available food, water, toys and sexually receptive animals of the opposite sex in order to self- deliver the brain stimulation reward. They will also volitionally accept aversive and painful consequences in order to self- deliver the brain stimulation reward.</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5</a:t>
            </a:fld>
            <a:endParaRPr lang="be-BY"/>
          </a:p>
        </p:txBody>
      </p:sp>
    </p:spTree>
    <p:extLst>
      <p:ext uri="{BB962C8B-B14F-4D97-AF65-F5344CB8AC3E}">
        <p14:creationId xmlns:p14="http://schemas.microsoft.com/office/powerpoint/2010/main" val="208442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Addiction is defined as a syndrome in which drug use pervades all facets of the user’s life, even precipitating in the loss of social compatibility (e.g. loss of partner and friends, loss of job, crime...) [1]. It is obvious that addiction is a genuinely human phenomenon; and one that is therefore no reproducible within the unavoidable constraints imposed by the laboratory setting. However, some of the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characteristics of this syndrome, such as resumption of drug seeking/drug consumption after a protracted abstinence (relapse), can be satisfactorily modelled in laboratory animals. For example, experimental procedures can be designed to be as simple as possible, thereby maximizing internal validity and thus reproducibility. Conversely, procedures can aim to be as holistic as possible, thereby </a:t>
            </a:r>
            <a:r>
              <a:rPr lang="en-US" sz="1200" kern="1200" dirty="0" err="1">
                <a:solidFill>
                  <a:schemeClr val="tx1"/>
                </a:solidFill>
                <a:effectLst/>
                <a:latin typeface="+mn-lt"/>
                <a:ea typeface="+mn-ea"/>
                <a:cs typeface="+mn-cs"/>
              </a:rPr>
              <a:t>favouring</a:t>
            </a:r>
            <a:r>
              <a:rPr lang="en-US" sz="1200" kern="1200" dirty="0">
                <a:solidFill>
                  <a:schemeClr val="tx1"/>
                </a:solidFill>
                <a:effectLst/>
                <a:latin typeface="+mn-lt"/>
                <a:ea typeface="+mn-ea"/>
                <a:cs typeface="+mn-cs"/>
              </a:rPr>
              <a:t> the possible relevance to human situations. Neither one of these two approaches is perfect; each has its respective drawbacks. Indeed, methods designed attending only to internal validity may finally exclude variables of relevance to understanding, explaining or predicting the phenomenon of interest. On the other hand, very complex procedures enhance the difficulty of arriving at conclusions and reduce the capability of both inferring causal relationships between variables and of establishing predictions.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animal model has produced an impressive amount of information on brain mechanisms involved in addiction and on vulnerability factors in addiction. Recently, this model has been turned to the elucidation of incentive motivational factors in addiction, mechanisms underlying relapse to addiction and possible </a:t>
            </a:r>
            <a:r>
              <a:rPr lang="en-US" sz="1200" kern="1200" dirty="0" err="1">
                <a:solidFill>
                  <a:schemeClr val="tx1"/>
                </a:solidFill>
                <a:effectLst/>
                <a:latin typeface="+mn-lt"/>
                <a:ea typeface="+mn-ea"/>
                <a:cs typeface="+mn-cs"/>
              </a:rPr>
              <a:t>pharmacotherapeutic</a:t>
            </a:r>
            <a:r>
              <a:rPr lang="en-US" sz="1200" kern="1200" dirty="0">
                <a:solidFill>
                  <a:schemeClr val="tx1"/>
                </a:solidFill>
                <a:effectLst/>
                <a:latin typeface="+mn-lt"/>
                <a:ea typeface="+mn-ea"/>
                <a:cs typeface="+mn-cs"/>
              </a:rPr>
              <a:t> treatments for addiction.</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argue that animal models of voluntary drug intake—under </a:t>
            </a:r>
            <a:r>
              <a:rPr lang="en-US" sz="1200" kern="1200" dirty="0" err="1">
                <a:solidFill>
                  <a:schemeClr val="tx1"/>
                </a:solidFill>
                <a:effectLst/>
                <a:latin typeface="+mn-lt"/>
                <a:ea typeface="+mn-ea"/>
                <a:cs typeface="+mn-cs"/>
              </a:rPr>
              <a:t>nonoperant</a:t>
            </a:r>
            <a:r>
              <a:rPr lang="en-US" sz="1200" kern="1200" dirty="0">
                <a:solidFill>
                  <a:schemeClr val="tx1"/>
                </a:solidFill>
                <a:effectLst/>
                <a:latin typeface="+mn-lt"/>
                <a:ea typeface="+mn-ea"/>
                <a:cs typeface="+mn-cs"/>
              </a:rPr>
              <a:t> and operant conditions—and addiction models based on the Diagnostic and Statistical Manual of Mental Disorders are crucial and informative tools for the identification of pathological mechanisms, target identification, and drug development. These models provide excellent face validity, and it is assumed that the neurochemical and neuroanatomical substrates involved in drug-intake behavior are similar in laboratory rodents and humans. Consequently, animal models of drug consumption and addiction provide predictive validity.</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Humans and laboratory animals, such as monkeys, rats, and mice, voluntarily take drugs by different routes of administration, be it orally or intravenously. If unlimited voluntary intravenous access to heroin or cocaine is provided, laboratory animals can easily overdose to death. Lethal overdosing also frequently happens in drug users. Mice and rats can also voluntarily drink large quantities of alcohol, which leads to strong intoxication. These characteristic features seen in drug-taking behavior in laboratory animals resemble drug-taking behavior in humans and suggests a high degree of face validity. </a:t>
            </a:r>
            <a:r>
              <a:rPr lang="en-US" sz="1200" kern="1200" dirty="0" err="1">
                <a:solidFill>
                  <a:schemeClr val="tx1"/>
                </a:solidFill>
                <a:effectLst/>
                <a:latin typeface="+mn-lt"/>
                <a:ea typeface="+mn-ea"/>
                <a:cs typeface="+mn-cs"/>
              </a:rPr>
              <a:t>How'ever</a:t>
            </a:r>
            <a:r>
              <a:rPr lang="en-US" sz="1200" kern="1200" dirty="0">
                <a:solidFill>
                  <a:schemeClr val="tx1"/>
                </a:solidFill>
                <a:effectLst/>
                <a:latin typeface="+mn-lt"/>
                <a:ea typeface="+mn-ea"/>
                <a:cs typeface="+mn-cs"/>
              </a:rPr>
              <a:t>, face validity is often a result of anthropomorphic interpretations of an animal’s behavior. If, however, behavioral features are evolutionarily de- </a:t>
            </a:r>
            <a:r>
              <a:rPr lang="en-US" sz="1200" kern="1200" dirty="0" err="1">
                <a:solidFill>
                  <a:schemeClr val="tx1"/>
                </a:solidFill>
                <a:effectLst/>
                <a:latin typeface="+mn-lt"/>
                <a:ea typeface="+mn-ea"/>
                <a:cs typeface="+mn-cs"/>
              </a:rPr>
              <a:t>veloped</a:t>
            </a:r>
            <a:r>
              <a:rPr lang="en-US" sz="1200" kern="1200" dirty="0">
                <a:solidFill>
                  <a:schemeClr val="tx1"/>
                </a:solidFill>
                <a:effectLst/>
                <a:latin typeface="+mn-lt"/>
                <a:ea typeface="+mn-ea"/>
                <a:cs typeface="+mn-cs"/>
              </a:rPr>
              <a:t>, real face validity is inferred. For example, behavioral fear responses are critical to most species for survival and developed over millions of years.</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6</a:t>
            </a:fld>
            <a:endParaRPr lang="be-BY"/>
          </a:p>
        </p:txBody>
      </p:sp>
    </p:spTree>
    <p:extLst>
      <p:ext uri="{BB962C8B-B14F-4D97-AF65-F5344CB8AC3E}">
        <p14:creationId xmlns:p14="http://schemas.microsoft.com/office/powerpoint/2010/main" val="293302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аўняльнік выявы слайда 1"/>
          <p:cNvSpPr>
            <a:spLocks noGrp="1" noRot="1" noChangeAspect="1"/>
          </p:cNvSpPr>
          <p:nvPr>
            <p:ph type="sldImg"/>
          </p:nvPr>
        </p:nvSpPr>
        <p:spPr/>
      </p:sp>
      <p:sp>
        <p:nvSpPr>
          <p:cNvPr id="3" name="Запаўняльнік нататкі 2"/>
          <p:cNvSpPr>
            <a:spLocks noGrp="1"/>
          </p:cNvSpPr>
          <p:nvPr>
            <p:ph type="body" idx="1"/>
          </p:nvPr>
        </p:nvSpPr>
        <p:spPr/>
        <p:txBody>
          <a:bodyPr/>
          <a:lstStyle/>
          <a:p>
            <a:r>
              <a:rPr lang="en-US" sz="1500" dirty="0"/>
              <a:t>Incentive Salience  [</a:t>
            </a:r>
            <a:r>
              <a:rPr lang="en-US" sz="1500" dirty="0" err="1"/>
              <a:t>ɪn'sentɪv</a:t>
            </a:r>
            <a:r>
              <a:rPr lang="en-US" sz="1500" dirty="0"/>
              <a:t>] ['</a:t>
            </a:r>
            <a:r>
              <a:rPr lang="en-US" sz="1500" dirty="0" err="1"/>
              <a:t>seɪlɪən</a:t>
            </a:r>
            <a:r>
              <a:rPr lang="en-US" sz="1500" dirty="0"/>
              <a:t>(t)s]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reward system is described neurobiologically with the help of chemical and physiological processes in the brain (Koob, Arends and Le Moal 2014; Koob and Kreek 2007). Dopamine (Berridge and Robinson 2003), serotonin (Higgins and Fletcher 2003) and other neurotransmitters which are referred to the biochemical analysis of the reward system do not associate with fanfares, prizes, and other means of human reward. Everybody feel pleasure often, but our knowledge of this feeling (as all others) is extremely limited. </a:t>
            </a:r>
          </a:p>
          <a:p>
            <a:endParaRPr lang="be-BY" sz="1500" dirty="0"/>
          </a:p>
        </p:txBody>
      </p:sp>
      <p:sp>
        <p:nvSpPr>
          <p:cNvPr id="4" name="Запаўняльнік нумара слайда 3"/>
          <p:cNvSpPr>
            <a:spLocks noGrp="1"/>
          </p:cNvSpPr>
          <p:nvPr>
            <p:ph type="sldNum" sz="quarter" idx="10"/>
          </p:nvPr>
        </p:nvSpPr>
        <p:spPr/>
        <p:txBody>
          <a:bodyPr/>
          <a:lstStyle/>
          <a:p>
            <a:fld id="{54431E15-B543-4905-AD3F-5D96149FF766}" type="slidenum">
              <a:rPr lang="be-BY" smtClean="0"/>
              <a:t>7</a:t>
            </a:fld>
            <a:endParaRPr lang="be-BY"/>
          </a:p>
        </p:txBody>
      </p:sp>
    </p:spTree>
    <p:extLst>
      <p:ext uri="{BB962C8B-B14F-4D97-AF65-F5344CB8AC3E}">
        <p14:creationId xmlns:p14="http://schemas.microsoft.com/office/powerpoint/2010/main" val="157093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might say something doubtful, but it seems so. In fact, both pleasure and disgust are not just reactions to signals from the world around us but also to the physiological and even chemical processes as such. The complex mechanism of dopamine release in the human brain is a natural process with physical, chemical and biological characteristics. However, no human approaches work in it. In other words, the sugar is not sweet. This characteristic cannot be applied to the reaction of our body to eating of sugar or to the combination of neurotransmitters making us find it sweet (</a:t>
            </a:r>
            <a:r>
              <a:rPr lang="en-US" dirty="0" err="1"/>
              <a:t>Pecina</a:t>
            </a:r>
            <a:r>
              <a:rPr lang="en-US" dirty="0"/>
              <a:t>, Berridge 2005). It is purely subjective estimation. However, we can go even further. The tastes can be divided into pleasant or geek. This division is a prompt to the body on what to do with food (Harington et al., 2016; </a:t>
            </a:r>
            <a:r>
              <a:rPr lang="en-US" dirty="0" err="1"/>
              <a:t>Pandurangan</a:t>
            </a:r>
            <a:r>
              <a:rPr lang="en-US" dirty="0"/>
              <a:t>, Hwang 2015). From this viewpoint, our actions can be estimated as beneficial, harmful and useless. Tire first ones should be kept, the </a:t>
            </a:r>
          </a:p>
          <a:p>
            <a:r>
              <a:rPr lang="en-US" dirty="0"/>
              <a:t>second ones should be avoided, and the third ones ought to be used to help the first ones with maximum efficiency. Thus, we get back to the reward system description. A person that believes in his or her unhappiness may simply think so. But we may say he or she lacks the internal potencies to stimulate the reward system properly (Volkow, Wise 2005).</a:t>
            </a:r>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8</a:t>
            </a:fld>
            <a:endParaRPr lang="be-BY"/>
          </a:p>
        </p:txBody>
      </p:sp>
    </p:spTree>
    <p:extLst>
      <p:ext uri="{BB962C8B-B14F-4D97-AF65-F5344CB8AC3E}">
        <p14:creationId xmlns:p14="http://schemas.microsoft.com/office/powerpoint/2010/main" val="104537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79425" y="625475"/>
            <a:ext cx="6140450" cy="3454400"/>
          </a:xfrm>
        </p:spPr>
      </p:sp>
      <p:sp>
        <p:nvSpPr>
          <p:cNvPr id="3" name="Заметки 2"/>
          <p:cNvSpPr>
            <a:spLocks noGrp="1"/>
          </p:cNvSpPr>
          <p:nvPr>
            <p:ph type="body" idx="1"/>
          </p:nvPr>
        </p:nvSpPr>
        <p:spPr/>
        <p:txBody>
          <a:bodyPr/>
          <a:lstStyle/>
          <a:p>
            <a:r>
              <a:rPr lang="en-US" sz="1200" kern="1200" dirty="0">
                <a:solidFill>
                  <a:schemeClr val="tx1"/>
                </a:solidFill>
                <a:effectLst/>
                <a:latin typeface="+mn-lt"/>
                <a:ea typeface="+mn-ea"/>
                <a:cs typeface="+mn-cs"/>
              </a:rPr>
              <a:t>These brain structures are referred to as reward pathways, which are very old from an evolutionary point of view and which presumably evolved to mediate an individual’s responses to natural rewards, such as food, sex, and social interaction. Drugs of abuse activate these reward pathways, in the absence of natural rewards, with a force and persistence not seen under normal conditions. Over time, repeated drug exposure causes adaptations in the brain’s reward pathways, which seem to have two major consequences. First, during periods of active drug use or shortly after ceasing drug intake, the ability of natural rewards to activate the reward pathways is diminished, and the individual experiences depressed motivation and mood. Taking more drug is the quickest, easiest way for a person with addiction to feel “normal” again. Second, drug use causes long-lasting memories related to the drug experience, such that even after prolonged periods of withdrawal (months, years), stressful events or exposure to the drug or to drug-associated cues can trigger intense craving, and in many cases relapse, in part by activating the brain’s reward pathways. Roughly half of the risk for addiction is genetic, although few specific genes that constitute this risk have to date been identified (6,7). A great deal of effort is aimed at identifying these specific genes and the mechanisms by which diverse nongenetic factors interact with the genes to influence the development of an addictive disorder.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accepted that human brain consists of two types of structures (</a:t>
            </a:r>
            <a:r>
              <a:rPr lang="en-US" sz="1200" kern="1200" dirty="0" err="1">
                <a:solidFill>
                  <a:schemeClr val="tx1"/>
                </a:solidFill>
                <a:effectLst/>
                <a:latin typeface="+mn-lt"/>
                <a:ea typeface="+mn-ea"/>
                <a:cs typeface="+mn-cs"/>
              </a:rPr>
              <a:t>Hofman</a:t>
            </a:r>
            <a:r>
              <a:rPr lang="en-US" sz="1200" kern="1200" dirty="0">
                <a:solidFill>
                  <a:schemeClr val="tx1"/>
                </a:solidFill>
                <a:effectLst/>
                <a:latin typeface="+mn-lt"/>
                <a:ea typeface="+mn-ea"/>
                <a:cs typeface="+mn-cs"/>
              </a:rPr>
              <a:t> 2014). There are new and old ones. The new structures are the direct consequence of the evolution of the homo sapience. The old segments of a human brain were inherited from progression of our biological predecessors like apes, reptiles or for example fishes. Surprisingly the brain structure that responsible for reward lays in the old areas of the brain and so is not strongly human. It is quite tricky: all human’s higher nervous activity, social achievements and losses can be ended with the processes in the depths of the brain. The areas of brain govern our biological reward system that appeared long before we (as species) had begun to exist. We can metaphorically describe the reward system as a trace of God in the human mind</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9</a:t>
            </a:fld>
            <a:endParaRPr lang="be-BY"/>
          </a:p>
        </p:txBody>
      </p:sp>
    </p:spTree>
    <p:extLst>
      <p:ext uri="{BB962C8B-B14F-4D97-AF65-F5344CB8AC3E}">
        <p14:creationId xmlns:p14="http://schemas.microsoft.com/office/powerpoint/2010/main" val="157738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431E15-B543-4905-AD3F-5D96149FF766}" type="slidenum">
              <a:rPr lang="be-BY" smtClean="0"/>
              <a:t>10</a:t>
            </a:fld>
            <a:endParaRPr lang="be-BY"/>
          </a:p>
        </p:txBody>
      </p:sp>
    </p:spTree>
    <p:extLst>
      <p:ext uri="{BB962C8B-B14F-4D97-AF65-F5344CB8AC3E}">
        <p14:creationId xmlns:p14="http://schemas.microsoft.com/office/powerpoint/2010/main" val="3333960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g" /><Relationship Id="rId1" Type="http://schemas.openxmlformats.org/officeDocument/2006/relationships/slideMaster" Target="../slideMasters/slideMaster1.xml" /><Relationship Id="rId4" Type="http://schemas.openxmlformats.org/officeDocument/2006/relationships/hyperlink" Target="mailto:project@yevarouskie.net" TargetMode="Externa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ытульны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4567237" y="0"/>
            <a:ext cx="4576763" cy="5143500"/>
            <a:chOff x="4576763" y="0"/>
            <a:chExt cx="4576763" cy="6864350"/>
          </a:xfrm>
        </p:grpSpPr>
        <p:sp>
          <p:nvSpPr>
            <p:cNvPr id="10" name="Rectangle 6"/>
            <p:cNvSpPr>
              <a:spLocks noChangeArrowheads="1"/>
            </p:cNvSpPr>
            <p:nvPr userDrawn="1"/>
          </p:nvSpPr>
          <p:spPr bwMode="auto">
            <a:xfrm>
              <a:off x="4576763" y="5651500"/>
              <a:ext cx="4576763" cy="850900"/>
            </a:xfrm>
            <a:prstGeom prst="rect">
              <a:avLst/>
            </a:prstGeom>
            <a:gradFill>
              <a:gsLst>
                <a:gs pos="0">
                  <a:schemeClr val="accent2">
                    <a:lumMod val="75000"/>
                  </a:schemeClr>
                </a:gs>
                <a:gs pos="50000">
                  <a:schemeClr val="accent2"/>
                </a:gs>
                <a:gs pos="100000">
                  <a:schemeClr val="accent2">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4576763" y="0"/>
              <a:ext cx="4576763" cy="5724525"/>
            </a:xfrm>
            <a:prstGeom prst="rect">
              <a:avLst/>
            </a:prstGeom>
            <a:gradFill>
              <a:gsLst>
                <a:gs pos="0">
                  <a:schemeClr val="accent1">
                    <a:lumMod val="50000"/>
                  </a:schemeClr>
                </a:gs>
                <a:gs pos="50000">
                  <a:schemeClr val="accent1"/>
                </a:gs>
                <a:gs pos="100000">
                  <a:schemeClr val="accent1">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576763" y="6454775"/>
              <a:ext cx="4576763" cy="409575"/>
            </a:xfrm>
            <a:prstGeom prst="rect">
              <a:avLst/>
            </a:prstGeom>
            <a:gradFill>
              <a:gsLst>
                <a:gs pos="0">
                  <a:schemeClr val="accent3">
                    <a:lumMod val="75000"/>
                  </a:schemeClr>
                </a:gs>
                <a:gs pos="50000">
                  <a:schemeClr val="accent3"/>
                </a:gs>
                <a:gs pos="100000">
                  <a:schemeClr val="accent3">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567236" y="1657350"/>
            <a:ext cx="4271964" cy="872126"/>
          </a:xfrm>
        </p:spPr>
        <p:txBody>
          <a:bodyPr>
            <a:normAutofit/>
          </a:bodyPr>
          <a:lstStyle>
            <a:lvl1pPr algn="r">
              <a:defRPr sz="280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4567236" y="2571750"/>
            <a:ext cx="4271963" cy="838200"/>
          </a:xfrm>
        </p:spPr>
        <p:txBody>
          <a:bodyPr>
            <a:normAutofit/>
          </a:bodyPr>
          <a:lstStyle>
            <a:lvl1pPr marL="0" indent="0" algn="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pic>
        <p:nvPicPr>
          <p:cNvPr id="4" name="Малюнак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517868"/>
            <a:ext cx="3083831" cy="910882"/>
          </a:xfrm>
          <a:prstGeom prst="rect">
            <a:avLst/>
          </a:prstGeom>
        </p:spPr>
      </p:pic>
      <p:sp>
        <p:nvSpPr>
          <p:cNvPr id="5" name="Тэкставае поле 4"/>
          <p:cNvSpPr txBox="1"/>
          <p:nvPr userDrawn="1"/>
        </p:nvSpPr>
        <p:spPr>
          <a:xfrm>
            <a:off x="604837" y="2083534"/>
            <a:ext cx="39624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Valery </a:t>
            </a:r>
            <a:r>
              <a:rPr lang="en-US"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Yevarouski, </a:t>
            </a:r>
            <a:r>
              <a:rPr lang="en-US" sz="2000" b="1" kern="1200" dirty="0" err="1">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Ph.D</a:t>
            </a:r>
            <a: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t>
            </a:r>
            <a:b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ru-RU" sz="2000" b="1" kern="1200" dirty="0" err="1">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Project</a:t>
            </a:r>
            <a: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r>
              <a:rPr lang="ru-RU" sz="2000" b="1" kern="1200" dirty="0" err="1">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founder</a:t>
            </a:r>
            <a:b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br>
            <a:r>
              <a:rPr lang="ru-RU"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a:t>
            </a:r>
            <a:r>
              <a:rPr lang="ru-RU" sz="2000" b="1" kern="1200" dirty="0" err="1">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mai</a:t>
            </a:r>
            <a:r>
              <a:rPr lang="en-US" sz="2000" b="1" kern="1200" dirty="0">
                <a:solidFill>
                  <a:srgbClr val="2FA96A"/>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l </a:t>
            </a:r>
            <a:r>
              <a:rPr lang="en-US" sz="2000" b="1" u="sng" kern="1200" dirty="0">
                <a:solidFill>
                  <a:schemeClr val="accent6">
                    <a:lumMod val="75000"/>
                  </a:schemeClr>
                </a:solidFill>
                <a:effectLst/>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project@yevarouskie.net</a:t>
            </a:r>
            <a:endParaRPr lang="be-BY" sz="2000" b="1" kern="1200" dirty="0">
              <a:solidFill>
                <a:schemeClr val="accent6">
                  <a:lumMod val="75000"/>
                </a:schemeClr>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br>
              <a:rPr lang="en-US" sz="2000" b="1" dirty="0">
                <a:solidFill>
                  <a:schemeClr val="accent6">
                    <a:lumMod val="40000"/>
                    <a:lumOff val="60000"/>
                  </a:schemeClr>
                </a:solidFill>
              </a:rPr>
            </a:br>
            <a:endParaRPr lang="be-BY" sz="2000" b="1" dirty="0">
              <a:solidFill>
                <a:schemeClr val="accent6">
                  <a:lumMod val="40000"/>
                  <a:lumOff val="60000"/>
                </a:schemeClr>
              </a:solidFill>
            </a:endParaRPr>
          </a:p>
        </p:txBody>
      </p:sp>
      <p:sp>
        <p:nvSpPr>
          <p:cNvPr id="6" name="Тэкставае поле 5"/>
          <p:cNvSpPr txBox="1"/>
          <p:nvPr userDrawn="1"/>
        </p:nvSpPr>
        <p:spPr>
          <a:xfrm>
            <a:off x="1524000" y="3700697"/>
            <a:ext cx="2890837" cy="830997"/>
          </a:xfrm>
          <a:prstGeom prst="rect">
            <a:avLst/>
          </a:prstGeom>
          <a:noFill/>
        </p:spPr>
        <p:txBody>
          <a:bodyPr wrap="square" rtlCol="0">
            <a:spAutoFit/>
          </a:bodyPr>
          <a:lstStyle/>
          <a:p>
            <a:r>
              <a:rPr lang="en-US" sz="1600" b="0" kern="1200" dirty="0">
                <a:solidFill>
                  <a:srgbClr val="758AA1"/>
                </a:solidFill>
                <a:effectLst/>
                <a:latin typeface="+mn-lt"/>
                <a:ea typeface="+mn-ea"/>
                <a:cs typeface="+mn-cs"/>
              </a:rPr>
              <a:t>Moving to understanding alcohol  addiction, we  give a chance to break with;  it</a:t>
            </a:r>
            <a:endParaRPr lang="be-BY" sz="1600" b="0" kern="1200" dirty="0">
              <a:solidFill>
                <a:srgbClr val="758AA1"/>
              </a:solidFill>
              <a:effectLst/>
              <a:latin typeface="+mn-lt"/>
              <a:ea typeface="+mn-ea"/>
              <a:cs typeface="+mn-cs"/>
            </a:endParaRPr>
          </a:p>
        </p:txBody>
      </p:sp>
    </p:spTree>
    <p:extLst>
      <p:ext uri="{BB962C8B-B14F-4D97-AF65-F5344CB8AC3E}">
        <p14:creationId xmlns:p14="http://schemas.microsoft.com/office/powerpoint/2010/main" val="30672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аловак і вертыкальны тэ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07518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ыкальны загаловак і тэ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71069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4567237" y="0"/>
            <a:ext cx="4576763" cy="5143500"/>
            <a:chOff x="4576763" y="0"/>
            <a:chExt cx="4576763" cy="6864350"/>
          </a:xfrm>
        </p:grpSpPr>
        <p:sp>
          <p:nvSpPr>
            <p:cNvPr id="10" name="Rectangle 6"/>
            <p:cNvSpPr>
              <a:spLocks noChangeArrowheads="1"/>
            </p:cNvSpPr>
            <p:nvPr userDrawn="1"/>
          </p:nvSpPr>
          <p:spPr bwMode="auto">
            <a:xfrm>
              <a:off x="4576763" y="5651500"/>
              <a:ext cx="4576763" cy="850900"/>
            </a:xfrm>
            <a:prstGeom prst="rect">
              <a:avLst/>
            </a:prstGeom>
            <a:gradFill>
              <a:gsLst>
                <a:gs pos="0">
                  <a:schemeClr val="accent2">
                    <a:lumMod val="75000"/>
                  </a:schemeClr>
                </a:gs>
                <a:gs pos="50000">
                  <a:schemeClr val="accent2"/>
                </a:gs>
                <a:gs pos="100000">
                  <a:schemeClr val="accent2">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4576763" y="0"/>
              <a:ext cx="4576763" cy="5724525"/>
            </a:xfrm>
            <a:prstGeom prst="rect">
              <a:avLst/>
            </a:prstGeom>
            <a:gradFill>
              <a:gsLst>
                <a:gs pos="0">
                  <a:schemeClr val="accent1">
                    <a:lumMod val="50000"/>
                  </a:schemeClr>
                </a:gs>
                <a:gs pos="50000">
                  <a:schemeClr val="accent1"/>
                </a:gs>
                <a:gs pos="100000">
                  <a:schemeClr val="accent1">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576763" y="6454775"/>
              <a:ext cx="4576763" cy="409575"/>
            </a:xfrm>
            <a:prstGeom prst="rect">
              <a:avLst/>
            </a:prstGeom>
            <a:gradFill>
              <a:gsLst>
                <a:gs pos="0">
                  <a:schemeClr val="accent3">
                    <a:lumMod val="75000"/>
                  </a:schemeClr>
                </a:gs>
                <a:gs pos="50000">
                  <a:schemeClr val="accent3"/>
                </a:gs>
                <a:gs pos="100000">
                  <a:schemeClr val="accent3">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066800" y="1826420"/>
            <a:ext cx="7772400" cy="703056"/>
          </a:xfrm>
        </p:spPr>
        <p:txBody>
          <a:bodyPr>
            <a:norm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38400" y="2571750"/>
            <a:ext cx="6400800" cy="838200"/>
          </a:xfrm>
        </p:spPr>
        <p:txBody>
          <a:bodyPr>
            <a:normAutofit/>
          </a:bodyPr>
          <a:lstStyle>
            <a:lvl1pPr marL="0" indent="0" algn="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416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697546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65200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24279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6A866-0A23-491F-85A5-D120BEBA0BC2}"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36460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6A866-0A23-491F-85A5-D120BEBA0BC2}"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78609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A866-0A23-491F-85A5-D120BEBA0BC2}"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48492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18686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аловак і аб'ект кантэнт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14808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982027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829893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51857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аловак раздз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C6A866-0A23-491F-85A5-D120BEBA0BC2}"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1296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аб'екты кантэнт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0795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араўнанн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69C6A866-0A23-491F-85A5-D120BEBA0BC2}"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62738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і загалова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69C6A866-0A23-491F-85A5-D120BEBA0BC2}"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491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а">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A866-0A23-491F-85A5-D120BEBA0BC2}"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26141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Аб'ект кантэнту з надпісам">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57530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Выява з надпісам">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C6A866-0A23-491F-85A5-D120BEBA0BC2}"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9524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8620125" y="3"/>
            <a:ext cx="533400" cy="971549"/>
          </a:xfrm>
          <a:prstGeom prst="rect">
            <a:avLst/>
          </a:prstGeom>
          <a:gradFill>
            <a:gsLst>
              <a:gs pos="0">
                <a:schemeClr val="accent3">
                  <a:lumMod val="75000"/>
                </a:schemeClr>
              </a:gs>
              <a:gs pos="50000">
                <a:schemeClr val="accent3"/>
              </a:gs>
              <a:gs pos="100000">
                <a:schemeClr val="accent3">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userDrawn="1"/>
        </p:nvSpPr>
        <p:spPr bwMode="auto">
          <a:xfrm>
            <a:off x="7799388" y="3"/>
            <a:ext cx="960438" cy="971549"/>
          </a:xfrm>
          <a:prstGeom prst="rect">
            <a:avLst/>
          </a:prstGeom>
          <a:gradFill>
            <a:gsLst>
              <a:gs pos="0">
                <a:schemeClr val="accent2">
                  <a:lumMod val="75000"/>
                </a:schemeClr>
              </a:gs>
              <a:gs pos="50000">
                <a:schemeClr val="accent2"/>
              </a:gs>
              <a:gs pos="100000">
                <a:schemeClr val="accent2">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userDrawn="1"/>
        </p:nvSpPr>
        <p:spPr bwMode="auto">
          <a:xfrm>
            <a:off x="0" y="3"/>
            <a:ext cx="7837488" cy="971549"/>
          </a:xfrm>
          <a:prstGeom prst="rect">
            <a:avLst/>
          </a:prstGeom>
          <a:gradFill>
            <a:gsLst>
              <a:gs pos="0">
                <a:schemeClr val="accent1">
                  <a:lumMod val="50000"/>
                </a:schemeClr>
              </a:gs>
              <a:gs pos="50000">
                <a:schemeClr val="accent1"/>
              </a:gs>
              <a:gs pos="100000">
                <a:schemeClr val="accent1">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be-BY"/>
              <a:t>Узор загалоўка</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be-BY"/>
              <a:t>Рэдагаваць асноўныя стылі тэкста</a:t>
            </a:r>
          </a:p>
          <a:p>
            <a:pPr lvl="1"/>
            <a:r>
              <a:rPr lang="be-BY"/>
              <a:t>Другі ўзровень</a:t>
            </a:r>
          </a:p>
          <a:p>
            <a:pPr lvl="2"/>
            <a:r>
              <a:rPr lang="be-BY"/>
              <a:t>Трэці ўзровень</a:t>
            </a:r>
          </a:p>
          <a:p>
            <a:pPr lvl="3"/>
            <a:r>
              <a:rPr lang="be-BY"/>
              <a:t>Чацвёрты ўзровень</a:t>
            </a:r>
          </a:p>
          <a:p>
            <a:pPr lvl="4"/>
            <a:r>
              <a:rPr lang="be-BY"/>
              <a:t>Пяты ўзровень</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icrosoft Sans Serif" pitchFamily="34" charset="0"/>
                <a:cs typeface="Microsoft Sans Serif" pitchFamily="34" charset="0"/>
              </a:defRPr>
            </a:lvl1pPr>
          </a:lstStyle>
          <a:p>
            <a:fld id="{69C6A866-0A23-491F-85A5-D120BEBA0BC2}" type="datetimeFigureOut">
              <a:rPr lang="en-US" smtClean="0"/>
              <a:pPr/>
              <a:t>9/16/2019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icrosoft Sans Serif" pitchFamily="34" charset="0"/>
                <a:cs typeface="Microsoft Sans Serif"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icrosoft Sans Serif" pitchFamily="34" charset="0"/>
                <a:cs typeface="Microsoft Sans Serif" pitchFamily="34" charset="0"/>
              </a:defRPr>
            </a:lvl1pPr>
          </a:lstStyle>
          <a:p>
            <a:fld id="{F54C93B1-FCDD-4EE2-9D2A-962769FD0B9F}" type="slidenum">
              <a:rPr lang="en-US" smtClean="0"/>
              <a:pPr/>
              <a:t>‹#›</a:t>
            </a:fld>
            <a:endParaRPr lang="en-US"/>
          </a:p>
        </p:txBody>
      </p:sp>
    </p:spTree>
    <p:extLst>
      <p:ext uri="{BB962C8B-B14F-4D97-AF65-F5344CB8AC3E}">
        <p14:creationId xmlns:p14="http://schemas.microsoft.com/office/powerpoint/2010/main" val="408040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bg1"/>
          </a:solidFill>
          <a:latin typeface="Microsoft Sans Serif" pitchFamily="34" charset="0"/>
          <a:ea typeface="+mj-ea"/>
          <a:cs typeface="Microsoft Sans Serif"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8620125" y="3"/>
            <a:ext cx="533400" cy="971549"/>
          </a:xfrm>
          <a:prstGeom prst="rect">
            <a:avLst/>
          </a:prstGeom>
          <a:gradFill>
            <a:gsLst>
              <a:gs pos="0">
                <a:schemeClr val="accent3">
                  <a:lumMod val="75000"/>
                </a:schemeClr>
              </a:gs>
              <a:gs pos="50000">
                <a:schemeClr val="accent3"/>
              </a:gs>
              <a:gs pos="100000">
                <a:schemeClr val="accent3">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userDrawn="1"/>
        </p:nvSpPr>
        <p:spPr bwMode="auto">
          <a:xfrm>
            <a:off x="7799388" y="3"/>
            <a:ext cx="960438" cy="971549"/>
          </a:xfrm>
          <a:prstGeom prst="rect">
            <a:avLst/>
          </a:prstGeom>
          <a:gradFill>
            <a:gsLst>
              <a:gs pos="0">
                <a:schemeClr val="accent2">
                  <a:lumMod val="75000"/>
                </a:schemeClr>
              </a:gs>
              <a:gs pos="50000">
                <a:schemeClr val="accent2"/>
              </a:gs>
              <a:gs pos="100000">
                <a:schemeClr val="accent2">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userDrawn="1"/>
        </p:nvSpPr>
        <p:spPr bwMode="auto">
          <a:xfrm>
            <a:off x="0" y="3"/>
            <a:ext cx="7837488" cy="971549"/>
          </a:xfrm>
          <a:prstGeom prst="rect">
            <a:avLst/>
          </a:prstGeom>
          <a:gradFill>
            <a:gsLst>
              <a:gs pos="0">
                <a:schemeClr val="accent1">
                  <a:lumMod val="50000"/>
                </a:schemeClr>
              </a:gs>
              <a:gs pos="50000">
                <a:schemeClr val="accent1"/>
              </a:gs>
              <a:gs pos="100000">
                <a:schemeClr val="accent1">
                  <a:lumMod val="60000"/>
                  <a:lumOff val="40000"/>
                </a:schemeClr>
              </a:gs>
            </a:gsLst>
            <a:lin ang="162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icrosoft Sans Serif" pitchFamily="34" charset="0"/>
                <a:cs typeface="Microsoft Sans Serif" pitchFamily="34" charset="0"/>
              </a:defRPr>
            </a:lvl1pPr>
          </a:lstStyle>
          <a:p>
            <a:fld id="{69C6A866-0A23-491F-85A5-D120BEBA0BC2}" type="datetimeFigureOut">
              <a:rPr lang="en-US" smtClean="0"/>
              <a:pPr/>
              <a:t>9/16/2019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icrosoft Sans Serif" pitchFamily="34" charset="0"/>
                <a:cs typeface="Microsoft Sans Serif"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icrosoft Sans Serif" pitchFamily="34" charset="0"/>
                <a:cs typeface="Microsoft Sans Serif" pitchFamily="34" charset="0"/>
              </a:defRPr>
            </a:lvl1pPr>
          </a:lstStyle>
          <a:p>
            <a:fld id="{F54C93B1-FCDD-4EE2-9D2A-962769FD0B9F}" type="slidenum">
              <a:rPr lang="en-US" smtClean="0"/>
              <a:pPr/>
              <a:t>‹#›</a:t>
            </a:fld>
            <a:endParaRPr lang="en-US"/>
          </a:p>
        </p:txBody>
      </p:sp>
    </p:spTree>
    <p:extLst>
      <p:ext uri="{BB962C8B-B14F-4D97-AF65-F5344CB8AC3E}">
        <p14:creationId xmlns:p14="http://schemas.microsoft.com/office/powerpoint/2010/main" val="806627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a:solidFill>
            <a:schemeClr val="bg1"/>
          </a:solidFill>
          <a:latin typeface="Microsoft Sans Serif" pitchFamily="34" charset="0"/>
          <a:ea typeface="+mj-ea"/>
          <a:cs typeface="Microsoft Sans Serif"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0.xml" /><Relationship Id="rId1" Type="http://schemas.openxmlformats.org/officeDocument/2006/relationships/slideLayout" Target="../slideLayouts/slideLayout2.xml" /><Relationship Id="rId5" Type="http://schemas.openxmlformats.org/officeDocument/2006/relationships/image" Target="../media/image16.png" /><Relationship Id="rId4" Type="http://schemas.openxmlformats.org/officeDocument/2006/relationships/image" Target="../media/image15.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image" Target="../media/image7.jpg"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2.xml" /><Relationship Id="rId1" Type="http://schemas.openxmlformats.org/officeDocument/2006/relationships/tags" Target="../tags/tag2.xml"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01122"/>
            <a:ext cx="7772400" cy="703056"/>
          </a:xfrm>
        </p:spPr>
        <p:txBody>
          <a:bodyPr>
            <a:normAutofit fontScale="90000"/>
          </a:bodyPr>
          <a:lstStyle/>
          <a:p>
            <a:r>
              <a:rPr lang="en-US" sz="2200">
                <a:effectLst/>
                <a:latin typeface="Calibri" panose="020F0502020204030204" pitchFamily="34" charset="0"/>
                <a:ea typeface="Times New Roman" panose="02020603050405020304" pitchFamily="18" charset="0"/>
                <a:cs typeface="Times New Roman" panose="02020603050405020304" pitchFamily="18" charset="0"/>
              </a:rPr>
              <a:t>Brain And Culture; </a:t>
            </a:r>
            <a:br>
              <a:rPr lang="en-US" sz="2200">
                <a:effectLst/>
                <a:latin typeface="Calibri" panose="020F0502020204030204" pitchFamily="34" charset="0"/>
                <a:ea typeface="Times New Roman" panose="02020603050405020304" pitchFamily="18" charset="0"/>
                <a:cs typeface="Times New Roman" panose="02020603050405020304" pitchFamily="18" charset="0"/>
              </a:rPr>
            </a:br>
            <a:r>
              <a:rPr lang="en-US" sz="2200">
                <a:effectLst/>
                <a:latin typeface="Calibri" panose="020F0502020204030204" pitchFamily="34" charset="0"/>
                <a:ea typeface="Times New Roman" panose="02020603050405020304" pitchFamily="18" charset="0"/>
                <a:cs typeface="Times New Roman" panose="02020603050405020304" pitchFamily="18" charset="0"/>
              </a:rPr>
              <a:t>Some Important Inclusions</a:t>
            </a:r>
            <a:br>
              <a:rPr lang="en-US" sz="180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5029200" y="2571750"/>
            <a:ext cx="3810000" cy="838200"/>
          </a:xfrm>
        </p:spPr>
        <p:txBody>
          <a:bodyPr/>
          <a:lstStyle/>
          <a:p>
            <a:pPr algn="ctr"/>
            <a:r>
              <a:rPr lang="en-US" dirty="0"/>
              <a:t>Valery Yevarouski</a:t>
            </a:r>
            <a:br>
              <a:rPr lang="en-US" dirty="0"/>
            </a:br>
            <a:r>
              <a:rPr lang="en-US" dirty="0"/>
              <a:t>E-mail: walewr@gmail.com</a:t>
            </a:r>
          </a:p>
          <a:p>
            <a:endParaRPr lang="en-US" dirty="0"/>
          </a:p>
          <a:p>
            <a:endParaRPr lang="en-US" dirty="0"/>
          </a:p>
        </p:txBody>
      </p:sp>
      <p:sp>
        <p:nvSpPr>
          <p:cNvPr id="14" name="Прямоугольник 13">
            <a:extLst>
              <a:ext uri="{FF2B5EF4-FFF2-40B4-BE49-F238E27FC236}">
                <a16:creationId xmlns:a16="http://schemas.microsoft.com/office/drawing/2014/main" id="{AAFFD3FE-ED4E-41FB-B001-D2AA8784561A}"/>
              </a:ext>
            </a:extLst>
          </p:cNvPr>
          <p:cNvSpPr/>
          <p:nvPr/>
        </p:nvSpPr>
        <p:spPr>
          <a:xfrm>
            <a:off x="457200" y="971550"/>
            <a:ext cx="3962400" cy="2825389"/>
          </a:xfrm>
          <a:prstGeom prst="rect">
            <a:avLst/>
          </a:prstGeom>
        </p:spPr>
        <p:txBody>
          <a:bodyPr wrap="square">
            <a:spAutoFit/>
          </a:bodyPr>
          <a:lstStyle/>
          <a:p>
            <a:pPr lvl="0" algn="ctr">
              <a:spcBef>
                <a:spcPct val="20000"/>
              </a:spcBef>
            </a:pPr>
            <a:endParaRPr lang="en-US" sz="2400" dirty="0">
              <a:solidFill>
                <a:srgbClr val="7030A0"/>
              </a:solidFill>
              <a:latin typeface="Microsoft Sans Serif" pitchFamily="34" charset="0"/>
              <a:cs typeface="Microsoft Sans Serif" pitchFamily="34" charset="0"/>
            </a:endParaRPr>
          </a:p>
          <a:p>
            <a:pPr lvl="0" algn="ctr">
              <a:spcBef>
                <a:spcPct val="20000"/>
              </a:spcBef>
            </a:pPr>
            <a:r>
              <a:rPr lang="en-US" sz="2400" dirty="0">
                <a:solidFill>
                  <a:srgbClr val="7030A0"/>
                </a:solidFill>
                <a:latin typeface="Microsoft Sans Serif" pitchFamily="34" charset="0"/>
                <a:cs typeface="Microsoft Sans Serif" pitchFamily="34" charset="0"/>
              </a:rPr>
              <a:t>The Centre for History of Philosophy and Comparative Studies</a:t>
            </a:r>
          </a:p>
          <a:p>
            <a:pPr lvl="0" algn="ctr">
              <a:spcBef>
                <a:spcPct val="20000"/>
              </a:spcBef>
            </a:pPr>
            <a:r>
              <a:rPr lang="en-US" sz="2400" dirty="0">
                <a:solidFill>
                  <a:srgbClr val="7030A0"/>
                </a:solidFill>
                <a:latin typeface="Microsoft Sans Serif" pitchFamily="34" charset="0"/>
                <a:cs typeface="Microsoft Sans Serif" pitchFamily="34" charset="0"/>
              </a:rPr>
              <a:t>The Institute of Philosophy of the National Academy of Sciences of Belarus</a:t>
            </a:r>
          </a:p>
        </p:txBody>
      </p:sp>
      <p:sp>
        <p:nvSpPr>
          <p:cNvPr id="5" name="Title 1">
            <a:extLst>
              <a:ext uri="{FF2B5EF4-FFF2-40B4-BE49-F238E27FC236}">
                <a16:creationId xmlns:a16="http://schemas.microsoft.com/office/drawing/2014/main" id="{03830070-519C-480A-BA70-95DEDE531C41}"/>
              </a:ext>
            </a:extLst>
          </p:cNvPr>
          <p:cNvSpPr txBox="1">
            <a:spLocks/>
          </p:cNvSpPr>
          <p:nvPr/>
        </p:nvSpPr>
        <p:spPr>
          <a:xfrm>
            <a:off x="4648199" y="4248150"/>
            <a:ext cx="4155403" cy="62685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solidFill>
                  <a:schemeClr val="bg1"/>
                </a:solidFill>
                <a:latin typeface="Microsoft Sans Serif" pitchFamily="34" charset="0"/>
                <a:ea typeface="+mj-ea"/>
                <a:cs typeface="Microsoft Sans Serif"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Microsoft Sans Serif" pitchFamily="34" charset="0"/>
                <a:ea typeface="+mj-ea"/>
                <a:cs typeface="Microsoft Sans Serif" pitchFamily="34" charset="0"/>
              </a:rPr>
              <a:t>Vilnius 2019 </a:t>
            </a:r>
            <a:endParaRPr kumimoji="0" lang="en-US" sz="2800" b="0" i="0" u="none" strike="noStrike" kern="1200" cap="none" spc="0" normalizeH="0" baseline="0" noProof="0" dirty="0">
              <a:ln>
                <a:noFill/>
              </a:ln>
              <a:solidFill>
                <a:prstClr val="white"/>
              </a:solidFill>
              <a:effectLst/>
              <a:uLnTx/>
              <a:uFillTx/>
              <a:latin typeface="Microsoft Sans Serif" pitchFamily="34" charset="0"/>
              <a:ea typeface="+mj-ea"/>
              <a:cs typeface="Microsoft Sans Serif" pitchFamily="34" charset="0"/>
            </a:endParaRPr>
          </a:p>
        </p:txBody>
      </p:sp>
    </p:spTree>
    <p:extLst>
      <p:ext uri="{BB962C8B-B14F-4D97-AF65-F5344CB8AC3E}">
        <p14:creationId xmlns:p14="http://schemas.microsoft.com/office/powerpoint/2010/main" val="368037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Models </a:t>
            </a:r>
          </a:p>
        </p:txBody>
      </p:sp>
      <p:sp>
        <p:nvSpPr>
          <p:cNvPr id="4" name="Content Placeholder 2"/>
          <p:cNvSpPr>
            <a:spLocks noGrp="1"/>
          </p:cNvSpPr>
          <p:nvPr>
            <p:ph idx="1"/>
          </p:nvPr>
        </p:nvSpPr>
        <p:spPr>
          <a:xfrm>
            <a:off x="685800" y="4400550"/>
            <a:ext cx="7696200" cy="628650"/>
          </a:xfrm>
        </p:spPr>
        <p:txBody>
          <a:bodyPr>
            <a:normAutofit fontScale="40000" lnSpcReduction="20000"/>
          </a:bodyPr>
          <a:lstStyle/>
          <a:p>
            <a:pPr marL="0" indent="0" algn="ctr">
              <a:buNone/>
            </a:pPr>
            <a:r>
              <a:rPr lang="en-US" dirty="0"/>
              <a:t>Laboratory animals volitionally self-administer ethanol , just as humans do. Furthermore, the rank order of </a:t>
            </a:r>
            <a:r>
              <a:rPr lang="en-US" dirty="0" err="1"/>
              <a:t>appetitiveness</a:t>
            </a:r>
            <a:r>
              <a:rPr lang="en-US" dirty="0"/>
              <a:t> in animals parallels the rank order of </a:t>
            </a:r>
            <a:r>
              <a:rPr lang="en-US" dirty="0" err="1"/>
              <a:t>appetitiveness</a:t>
            </a:r>
            <a:r>
              <a:rPr lang="en-US" dirty="0"/>
              <a:t> in humans.</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1123950"/>
            <a:ext cx="4495800" cy="3060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256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Models </a:t>
            </a:r>
          </a:p>
        </p:txBody>
      </p:sp>
      <p:sp>
        <p:nvSpPr>
          <p:cNvPr id="10" name="Content Placeholder 2"/>
          <p:cNvSpPr txBox="1">
            <a:spLocks/>
          </p:cNvSpPr>
          <p:nvPr/>
        </p:nvSpPr>
        <p:spPr>
          <a:xfrm>
            <a:off x="4572000" y="1559169"/>
            <a:ext cx="4114800" cy="2971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Mice and rats can also voluntarily drink large quantities of alcohol, which leads to strong intoxication</a:t>
            </a:r>
          </a:p>
          <a:p>
            <a:r>
              <a:rPr lang="en-US" dirty="0"/>
              <a:t>Some of the behavioral characteristics of addictions events, can be satisfactorily modelled in laboratory animals.</a:t>
            </a:r>
          </a:p>
          <a:p>
            <a:r>
              <a:rPr lang="en-US" dirty="0"/>
              <a:t>However, face validity is often a result of </a:t>
            </a:r>
            <a:r>
              <a:rPr lang="en-US" dirty="0">
                <a:solidFill>
                  <a:srgbClr val="FF0000"/>
                </a:solidFill>
              </a:rPr>
              <a:t>anthropomorphic interpretations </a:t>
            </a:r>
            <a:r>
              <a:rPr lang="en-US" dirty="0"/>
              <a:t>of an animal’s behavior. </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532301">
            <a:off x="501693" y="1036271"/>
            <a:ext cx="1823604"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899452">
            <a:off x="1611352" y="1781689"/>
            <a:ext cx="133713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358532">
            <a:off x="2451217" y="2655730"/>
            <a:ext cx="134637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B5AA243-CF63-4EA4-AECB-BC4DF5469CA9}"/>
              </a:ext>
            </a:extLst>
          </p:cNvPr>
          <p:cNvSpPr txBox="1"/>
          <p:nvPr/>
        </p:nvSpPr>
        <p:spPr>
          <a:xfrm>
            <a:off x="4721688" y="4255353"/>
            <a:ext cx="3815423"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en-US" sz="1200" dirty="0" err="1"/>
              <a:t>Sanchis</a:t>
            </a:r>
            <a:r>
              <a:rPr lang="en-US" sz="1200" dirty="0"/>
              <a:t>-Segura, </a:t>
            </a:r>
            <a:r>
              <a:rPr lang="en-US" sz="1200" dirty="0" err="1"/>
              <a:t>Carles</a:t>
            </a:r>
            <a:r>
              <a:rPr lang="en-US" sz="1200" dirty="0"/>
              <a:t>, and Rainer </a:t>
            </a:r>
            <a:r>
              <a:rPr lang="en-US" sz="1200" dirty="0" err="1"/>
              <a:t>Spanagel</a:t>
            </a:r>
            <a:r>
              <a:rPr lang="en-US" sz="1200" dirty="0"/>
              <a:t>. 2006. “</a:t>
            </a:r>
            <a:r>
              <a:rPr lang="en-US" sz="1200" dirty="0" err="1"/>
              <a:t>Behavioural</a:t>
            </a:r>
            <a:r>
              <a:rPr lang="en-US" sz="1200" dirty="0"/>
              <a:t> Assessment of Drug Reinforcement and Addictive Features in Rodents: An Overview.” Addiction biology 11(1):2–38</a:t>
            </a:r>
            <a:endParaRPr lang="en-US" sz="140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98638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3A826-9E48-4D67-8F8E-4A9551333E6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0A0FB017-1FBD-43A3-9C2E-C444B328C857}"/>
              </a:ext>
            </a:extLst>
          </p:cNvPr>
          <p:cNvSpPr>
            <a:spLocks noGrp="1"/>
          </p:cNvSpPr>
          <p:nvPr>
            <p:ph idx="1"/>
          </p:nvPr>
        </p:nvSpPr>
        <p:spPr>
          <a:xfrm>
            <a:off x="457200" y="2056151"/>
            <a:ext cx="8077200" cy="85725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en-US" sz="4000">
                <a:solidFill>
                  <a:srgbClr val="7030A0"/>
                </a:solidFill>
              </a:rPr>
              <a:t>Social reinforcement?</a:t>
            </a:r>
            <a:endParaRPr lang="ru-RU" sz="4000" dirty="0">
              <a:solidFill>
                <a:srgbClr val="7030A0"/>
              </a:solidFill>
            </a:endParaRPr>
          </a:p>
        </p:txBody>
      </p:sp>
    </p:spTree>
    <p:extLst>
      <p:ext uri="{BB962C8B-B14F-4D97-AF65-F5344CB8AC3E}">
        <p14:creationId xmlns:p14="http://schemas.microsoft.com/office/powerpoint/2010/main" val="284433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Worlds of Animals and Humans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3832" y="1200150"/>
            <a:ext cx="2192671"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a:extLst>
              <a:ext uri="{FF2B5EF4-FFF2-40B4-BE49-F238E27FC236}">
                <a16:creationId xmlns:a16="http://schemas.microsoft.com/office/drawing/2014/main" id="{9C539EEF-38CB-4FD9-B0B6-C4B3FF5F953B}"/>
              </a:ext>
            </a:extLst>
          </p:cNvPr>
          <p:cNvSpPr/>
          <p:nvPr/>
        </p:nvSpPr>
        <p:spPr>
          <a:xfrm>
            <a:off x="2743199" y="1071603"/>
            <a:ext cx="3581401" cy="646331"/>
          </a:xfrm>
          <a:prstGeom prst="rect">
            <a:avLst/>
          </a:prstGeom>
        </p:spPr>
        <p:txBody>
          <a:bodyPr wrap="square">
            <a:spAutoFit/>
          </a:bodyPr>
          <a:lstStyle/>
          <a:p>
            <a:r>
              <a:rPr lang="en-US" dirty="0"/>
              <a:t>Jakob von </a:t>
            </a:r>
            <a:r>
              <a:rPr lang="en-US" dirty="0" err="1"/>
              <a:t>Uexküll</a:t>
            </a:r>
            <a:endParaRPr lang="ru-RU" dirty="0"/>
          </a:p>
          <a:p>
            <a:r>
              <a:rPr lang="ru-RU" dirty="0"/>
              <a:t>1864</a:t>
            </a:r>
            <a:r>
              <a:rPr lang="en-US" dirty="0"/>
              <a:t>–</a:t>
            </a:r>
            <a:r>
              <a:rPr lang="ru-RU" dirty="0"/>
              <a:t>1944</a:t>
            </a:r>
          </a:p>
        </p:txBody>
      </p:sp>
      <p:sp>
        <p:nvSpPr>
          <p:cNvPr id="7" name="Content Placeholder 2">
            <a:extLst>
              <a:ext uri="{FF2B5EF4-FFF2-40B4-BE49-F238E27FC236}">
                <a16:creationId xmlns:a16="http://schemas.microsoft.com/office/drawing/2014/main" id="{B4084855-E670-4F42-999D-B8D2C522F13C}"/>
              </a:ext>
            </a:extLst>
          </p:cNvPr>
          <p:cNvSpPr txBox="1">
            <a:spLocks/>
          </p:cNvSpPr>
          <p:nvPr/>
        </p:nvSpPr>
        <p:spPr>
          <a:xfrm>
            <a:off x="3733800" y="1717935"/>
            <a:ext cx="4800600" cy="19206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marL="0" indent="0">
              <a:buNone/>
            </a:pPr>
            <a:r>
              <a:rPr lang="en-US" dirty="0"/>
              <a:t>Nobody is a product of their environment but everybody is the master of one's Umwelt.</a:t>
            </a:r>
            <a:endParaRPr lang="en-US" sz="2900" dirty="0"/>
          </a:p>
        </p:txBody>
      </p:sp>
      <p:sp>
        <p:nvSpPr>
          <p:cNvPr id="8" name="TextBox 7">
            <a:extLst>
              <a:ext uri="{FF2B5EF4-FFF2-40B4-BE49-F238E27FC236}">
                <a16:creationId xmlns:a16="http://schemas.microsoft.com/office/drawing/2014/main" id="{0518A4BC-01EF-46F3-A625-1A8689B2012D}"/>
              </a:ext>
            </a:extLst>
          </p:cNvPr>
          <p:cNvSpPr txBox="1"/>
          <p:nvPr/>
        </p:nvSpPr>
        <p:spPr>
          <a:xfrm>
            <a:off x="838200" y="4476750"/>
            <a:ext cx="6934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spcBef>
                <a:spcPct val="20000"/>
              </a:spcBef>
            </a:pPr>
            <a:r>
              <a:rPr lang="de-DE" sz="1200" dirty="0"/>
              <a:t>Uexküll, J. B., 1934. Streifzüge durch die Umwelten von Tieren und Menschen Ein Bilderbuch unsichtbarer Welten.</a:t>
            </a:r>
            <a:endParaRPr lang="en-US" sz="1200" dirty="0"/>
          </a:p>
        </p:txBody>
      </p:sp>
    </p:spTree>
    <p:extLst>
      <p:ext uri="{BB962C8B-B14F-4D97-AF65-F5344CB8AC3E}">
        <p14:creationId xmlns:p14="http://schemas.microsoft.com/office/powerpoint/2010/main" val="171139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Worlds of Human </a:t>
            </a:r>
          </a:p>
        </p:txBody>
      </p:sp>
      <p:graphicFrame>
        <p:nvGraphicFramePr>
          <p:cNvPr id="4" name="Diagram 3"/>
          <p:cNvGraphicFramePr/>
          <p:nvPr/>
        </p:nvGraphicFramePr>
        <p:xfrm>
          <a:off x="228600" y="1428750"/>
          <a:ext cx="4495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C6C4A1C4-0B3E-4604-9B9C-E114AA765F23}"/>
              </a:ext>
            </a:extLst>
          </p:cNvPr>
          <p:cNvSpPr>
            <a:spLocks noGrp="1"/>
          </p:cNvSpPr>
          <p:nvPr>
            <p:ph idx="1"/>
          </p:nvPr>
        </p:nvSpPr>
        <p:spPr>
          <a:xfrm>
            <a:off x="4267200" y="1276350"/>
            <a:ext cx="4419600" cy="3581400"/>
          </a:xfrm>
        </p:spPr>
        <p:txBody>
          <a:bodyPr>
            <a:normAutofit/>
          </a:bodyPr>
          <a:lstStyle/>
          <a:p>
            <a:r>
              <a:rPr lang="en-US" sz="2400" dirty="0">
                <a:solidFill>
                  <a:srgbClr val="C00000"/>
                </a:solidFill>
              </a:rPr>
              <a:t>the </a:t>
            </a:r>
            <a:r>
              <a:rPr lang="en-US" sz="2400" dirty="0" err="1">
                <a:solidFill>
                  <a:srgbClr val="C00000"/>
                </a:solidFill>
              </a:rPr>
              <a:t>Eigenwelt</a:t>
            </a:r>
            <a:r>
              <a:rPr lang="en-US" sz="2400" dirty="0"/>
              <a:t>, the sphere of man in relation to himself</a:t>
            </a:r>
            <a:endParaRPr lang="ru-RU" sz="2400" dirty="0"/>
          </a:p>
          <a:p>
            <a:r>
              <a:rPr lang="en-US" sz="2400" dirty="0">
                <a:solidFill>
                  <a:srgbClr val="C00000"/>
                </a:solidFill>
              </a:rPr>
              <a:t>Umwelt</a:t>
            </a:r>
            <a:r>
              <a:rPr lang="en-US" sz="2400" dirty="0"/>
              <a:t> -- the world of man in his biological environment</a:t>
            </a:r>
          </a:p>
          <a:p>
            <a:r>
              <a:rPr lang="en-US" sz="2400" dirty="0" err="1">
                <a:solidFill>
                  <a:srgbClr val="C00000"/>
                </a:solidFill>
              </a:rPr>
              <a:t>Mitwelt</a:t>
            </a:r>
            <a:r>
              <a:rPr lang="en-US" sz="2400" dirty="0"/>
              <a:t>, man in personal relations with fellowmen</a:t>
            </a:r>
          </a:p>
        </p:txBody>
      </p:sp>
    </p:spTree>
    <p:extLst>
      <p:ext uri="{BB962C8B-B14F-4D97-AF65-F5344CB8AC3E}">
        <p14:creationId xmlns:p14="http://schemas.microsoft.com/office/powerpoint/2010/main" val="372197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Home-Garden-Street-Analogy</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81200" y="1276350"/>
            <a:ext cx="4232361"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Соединитель: уступ 6">
            <a:extLst>
              <a:ext uri="{FF2B5EF4-FFF2-40B4-BE49-F238E27FC236}">
                <a16:creationId xmlns:a16="http://schemas.microsoft.com/office/drawing/2014/main" id="{EF44C047-2FDB-4EE9-BBC7-B11CA44A842F}"/>
              </a:ext>
            </a:extLst>
          </p:cNvPr>
          <p:cNvCxnSpPr>
            <a:cxnSpLocks/>
          </p:cNvCxnSpPr>
          <p:nvPr/>
        </p:nvCxnSpPr>
        <p:spPr>
          <a:xfrm>
            <a:off x="1114470" y="3867150"/>
            <a:ext cx="1543139" cy="197082"/>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скругленные углы 8">
            <a:extLst>
              <a:ext uri="{FF2B5EF4-FFF2-40B4-BE49-F238E27FC236}">
                <a16:creationId xmlns:a16="http://schemas.microsoft.com/office/drawing/2014/main" id="{D951D14B-1B40-42A2-ADC8-6D38931FF890}"/>
              </a:ext>
            </a:extLst>
          </p:cNvPr>
          <p:cNvSpPr/>
          <p:nvPr/>
        </p:nvSpPr>
        <p:spPr>
          <a:xfrm rot="16200000">
            <a:off x="7132911" y="2840079"/>
            <a:ext cx="304800" cy="234577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a:solidFill>
                  <a:srgbClr val="C00000"/>
                </a:solidFill>
              </a:rPr>
              <a:t>Umwelt</a:t>
            </a:r>
            <a:endParaRPr lang="ru-RU" dirty="0">
              <a:solidFill>
                <a:srgbClr val="C00000"/>
              </a:solidFill>
            </a:endParaRPr>
          </a:p>
        </p:txBody>
      </p:sp>
      <p:cxnSp>
        <p:nvCxnSpPr>
          <p:cNvPr id="8" name="Соединитель: уступ 7">
            <a:extLst>
              <a:ext uri="{FF2B5EF4-FFF2-40B4-BE49-F238E27FC236}">
                <a16:creationId xmlns:a16="http://schemas.microsoft.com/office/drawing/2014/main" id="{E21B1478-FF72-4112-B7A2-4D5D584C5E49}"/>
              </a:ext>
            </a:extLst>
          </p:cNvPr>
          <p:cNvCxnSpPr>
            <a:cxnSpLocks/>
          </p:cNvCxnSpPr>
          <p:nvPr/>
        </p:nvCxnSpPr>
        <p:spPr>
          <a:xfrm>
            <a:off x="4953000" y="3943349"/>
            <a:ext cx="1295400" cy="22860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скругленные углы 10">
            <a:extLst>
              <a:ext uri="{FF2B5EF4-FFF2-40B4-BE49-F238E27FC236}">
                <a16:creationId xmlns:a16="http://schemas.microsoft.com/office/drawing/2014/main" id="{732B1C07-E4B1-4158-86A0-7ED9CE6BA6C7}"/>
              </a:ext>
            </a:extLst>
          </p:cNvPr>
          <p:cNvSpPr/>
          <p:nvPr/>
        </p:nvSpPr>
        <p:spPr>
          <a:xfrm rot="16200000">
            <a:off x="595335" y="3205184"/>
            <a:ext cx="304800" cy="140013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err="1">
                <a:solidFill>
                  <a:srgbClr val="C00000"/>
                </a:solidFill>
              </a:rPr>
              <a:t>Mitwelt</a:t>
            </a:r>
            <a:endParaRPr lang="ru-RU" dirty="0">
              <a:solidFill>
                <a:srgbClr val="C00000"/>
              </a:solidFill>
            </a:endParaRPr>
          </a:p>
        </p:txBody>
      </p:sp>
      <p:cxnSp>
        <p:nvCxnSpPr>
          <p:cNvPr id="12" name="Соединитель: уступ 11">
            <a:extLst>
              <a:ext uri="{FF2B5EF4-FFF2-40B4-BE49-F238E27FC236}">
                <a16:creationId xmlns:a16="http://schemas.microsoft.com/office/drawing/2014/main" id="{0117AACF-2EA3-4720-9B3F-EA1673DE7278}"/>
              </a:ext>
            </a:extLst>
          </p:cNvPr>
          <p:cNvCxnSpPr/>
          <p:nvPr/>
        </p:nvCxnSpPr>
        <p:spPr>
          <a:xfrm rot="10800000" flipV="1">
            <a:off x="1114470" y="1962150"/>
            <a:ext cx="3228930" cy="152400"/>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скругленные углы 12">
            <a:extLst>
              <a:ext uri="{FF2B5EF4-FFF2-40B4-BE49-F238E27FC236}">
                <a16:creationId xmlns:a16="http://schemas.microsoft.com/office/drawing/2014/main" id="{694087C0-6141-4575-8E5D-C1219886D10B}"/>
              </a:ext>
            </a:extLst>
          </p:cNvPr>
          <p:cNvSpPr/>
          <p:nvPr/>
        </p:nvSpPr>
        <p:spPr>
          <a:xfrm rot="16200000">
            <a:off x="703221" y="1115851"/>
            <a:ext cx="304800" cy="148916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dirty="0" err="1">
                <a:solidFill>
                  <a:srgbClr val="C00000"/>
                </a:solidFill>
              </a:rPr>
              <a:t>Eigenwelt</a:t>
            </a:r>
            <a:endParaRPr lang="ru-RU" dirty="0">
              <a:solidFill>
                <a:srgbClr val="C00000"/>
              </a:solidFill>
            </a:endParaRPr>
          </a:p>
        </p:txBody>
      </p:sp>
    </p:spTree>
    <p:extLst>
      <p:ext uri="{BB962C8B-B14F-4D97-AF65-F5344CB8AC3E}">
        <p14:creationId xmlns:p14="http://schemas.microsoft.com/office/powerpoint/2010/main" val="126374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0789046">
            <a:off x="2021305" y="1271117"/>
            <a:ext cx="3261926" cy="206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400" y="2828511"/>
            <a:ext cx="3100200" cy="2010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106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err="1"/>
              <a:t>Phänomenologie</a:t>
            </a:r>
            <a:r>
              <a:rPr lang="en-US" dirty="0"/>
              <a:t> des </a:t>
            </a:r>
            <a:r>
              <a:rPr lang="en-US" dirty="0" err="1"/>
              <a:t>Geistes</a:t>
            </a:r>
            <a:endParaRPr lang="en-US" dirty="0"/>
          </a:p>
        </p:txBody>
      </p:sp>
      <p:sp>
        <p:nvSpPr>
          <p:cNvPr id="4" name="Content Placeholder 2"/>
          <p:cNvSpPr>
            <a:spLocks noGrp="1"/>
          </p:cNvSpPr>
          <p:nvPr>
            <p:ph idx="1"/>
          </p:nvPr>
        </p:nvSpPr>
        <p:spPr>
          <a:xfrm>
            <a:off x="685800" y="4400550"/>
            <a:ext cx="7696200" cy="628650"/>
          </a:xfrm>
        </p:spPr>
        <p:txBody>
          <a:bodyPr>
            <a:normAutofit/>
          </a:bodyPr>
          <a:lstStyle/>
          <a:p>
            <a:pPr marL="0" indent="0">
              <a:buNone/>
            </a:pPr>
            <a:r>
              <a:rPr lang="en-US" sz="2000" dirty="0">
                <a:solidFill>
                  <a:srgbClr val="FF0000"/>
                </a:solidFill>
              </a:rPr>
              <a:t>Hegel, Georg W. F. </a:t>
            </a:r>
            <a:r>
              <a:rPr lang="en-US" sz="2000" dirty="0"/>
              <a:t>Phenomenology of spirit (1807)</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200" y="1104900"/>
            <a:ext cx="2453987"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831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Dienstes, Gehorsams und Bilden</a:t>
            </a:r>
            <a:endParaRPr lang="en-US" dirty="0"/>
          </a:p>
        </p:txBody>
      </p:sp>
      <p:sp>
        <p:nvSpPr>
          <p:cNvPr id="3" name="Content Placeholder 2"/>
          <p:cNvSpPr>
            <a:spLocks noGrp="1"/>
          </p:cNvSpPr>
          <p:nvPr>
            <p:ph idx="1"/>
          </p:nvPr>
        </p:nvSpPr>
        <p:spPr/>
        <p:txBody>
          <a:bodyPr>
            <a:normAutofit fontScale="92500"/>
          </a:bodyPr>
          <a:lstStyle/>
          <a:p>
            <a:pPr marL="0" indent="0">
              <a:buNone/>
            </a:pPr>
            <a:r>
              <a:rPr lang="de-DE">
                <a:solidFill>
                  <a:srgbClr val="FF0000"/>
                </a:solidFill>
              </a:rPr>
              <a:t> </a:t>
            </a:r>
            <a:endParaRPr lang="de-DE" dirty="0">
              <a:solidFill>
                <a:srgbClr val="FF0000"/>
              </a:solidFill>
            </a:endParaRPr>
          </a:p>
          <a:p>
            <a:r>
              <a:rPr lang="de-DE" dirty="0">
                <a:solidFill>
                  <a:srgbClr val="FF0000"/>
                </a:solidFill>
              </a:rPr>
              <a:t>Ohne die Zucht des Dienstes und Gehorsams</a:t>
            </a:r>
            <a:r>
              <a:rPr lang="de-DE" dirty="0"/>
              <a:t> bleibt die Furcht beim Formellen stehen und verbreitet sich nicht über die </a:t>
            </a:r>
            <a:r>
              <a:rPr lang="de-DE" dirty="0" err="1"/>
              <a:t>bewußte</a:t>
            </a:r>
            <a:r>
              <a:rPr lang="de-DE" dirty="0"/>
              <a:t> Wirklichkeit des Daseins. </a:t>
            </a:r>
            <a:r>
              <a:rPr lang="de-DE" dirty="0">
                <a:solidFill>
                  <a:srgbClr val="FF0000"/>
                </a:solidFill>
              </a:rPr>
              <a:t>Ohne das Bilden </a:t>
            </a:r>
            <a:r>
              <a:rPr lang="de-DE" dirty="0"/>
              <a:t>bleibt die Furcht innerlich und stumm, und das </a:t>
            </a:r>
            <a:r>
              <a:rPr lang="de-DE" dirty="0" err="1"/>
              <a:t>Bewußtsein</a:t>
            </a:r>
            <a:r>
              <a:rPr lang="de-DE" dirty="0"/>
              <a:t> wird nicht für es selbst. </a:t>
            </a:r>
            <a:endParaRPr lang="en-US" dirty="0"/>
          </a:p>
        </p:txBody>
      </p:sp>
    </p:spTree>
    <p:extLst>
      <p:ext uri="{BB962C8B-B14F-4D97-AF65-F5344CB8AC3E}">
        <p14:creationId xmlns:p14="http://schemas.microsoft.com/office/powerpoint/2010/main" val="63662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Obedience, Self-Cultivation</a:t>
            </a:r>
          </a:p>
        </p:txBody>
      </p:sp>
      <p:sp>
        <p:nvSpPr>
          <p:cNvPr id="3" name="Content Placeholder 2"/>
          <p:cNvSpPr>
            <a:spLocks noGrp="1"/>
          </p:cNvSpPr>
          <p:nvPr>
            <p:ph idx="1"/>
          </p:nvPr>
        </p:nvSpPr>
        <p:spPr>
          <a:xfrm>
            <a:off x="0" y="1417005"/>
            <a:ext cx="8229600" cy="3394472"/>
          </a:xfrm>
        </p:spPr>
        <p:txBody>
          <a:bodyPr>
            <a:normAutofit fontScale="92500" lnSpcReduction="20000"/>
          </a:bodyPr>
          <a:lstStyle/>
          <a:p>
            <a:r>
              <a:rPr lang="en-US"/>
              <a:t>….</a:t>
            </a:r>
            <a:endParaRPr lang="ru-RU" dirty="0"/>
          </a:p>
          <a:p>
            <a:r>
              <a:rPr lang="en-US" dirty="0"/>
              <a:t>Without the </a:t>
            </a:r>
            <a:r>
              <a:rPr lang="en-US" dirty="0">
                <a:solidFill>
                  <a:srgbClr val="FF0000"/>
                </a:solidFill>
              </a:rPr>
              <a:t>discipline</a:t>
            </a:r>
            <a:r>
              <a:rPr lang="en-US" dirty="0"/>
              <a:t> of service and </a:t>
            </a:r>
            <a:r>
              <a:rPr lang="en-US" dirty="0">
                <a:solidFill>
                  <a:srgbClr val="FF0000"/>
                </a:solidFill>
              </a:rPr>
              <a:t>obedience</a:t>
            </a:r>
            <a:r>
              <a:rPr lang="en-US" dirty="0"/>
              <a:t>, </a:t>
            </a:r>
            <a:r>
              <a:rPr lang="en-US" dirty="0">
                <a:solidFill>
                  <a:srgbClr val="FF0000"/>
                </a:solidFill>
              </a:rPr>
              <a:t>fear</a:t>
            </a:r>
            <a:r>
              <a:rPr lang="en-US" dirty="0"/>
              <a:t> remains at the formal stage, and does not extend to the known real world of existence. Without the </a:t>
            </a:r>
            <a:r>
              <a:rPr lang="en-US" dirty="0">
                <a:solidFill>
                  <a:srgbClr val="FF0000"/>
                </a:solidFill>
              </a:rPr>
              <a:t>formative activity</a:t>
            </a:r>
            <a:r>
              <a:rPr lang="en-US" dirty="0"/>
              <a:t>, fear remains inward and mute, and consciousness </a:t>
            </a:r>
            <a:r>
              <a:rPr lang="en-US" dirty="0">
                <a:solidFill>
                  <a:srgbClr val="FF0000"/>
                </a:solidFill>
              </a:rPr>
              <a:t>does not become explicitly for itself </a:t>
            </a:r>
            <a:r>
              <a:rPr lang="en-US" dirty="0"/>
              <a:t>…</a:t>
            </a:r>
            <a:endParaRPr lang="ru-RU" dirty="0"/>
          </a:p>
          <a:p>
            <a:endParaRPr lang="en-US" dirty="0"/>
          </a:p>
        </p:txBody>
      </p:sp>
    </p:spTree>
    <p:extLst>
      <p:ext uri="{BB962C8B-B14F-4D97-AF65-F5344CB8AC3E}">
        <p14:creationId xmlns:p14="http://schemas.microsoft.com/office/powerpoint/2010/main" val="292814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B3A826-9E48-4D67-8F8E-4A9551333E6C}"/>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0A0FB017-1FBD-43A3-9C2E-C444B328C857}"/>
              </a:ext>
            </a:extLst>
          </p:cNvPr>
          <p:cNvSpPr>
            <a:spLocks noGrp="1"/>
          </p:cNvSpPr>
          <p:nvPr>
            <p:ph idx="1"/>
          </p:nvPr>
        </p:nvSpPr>
        <p:spPr>
          <a:xfrm>
            <a:off x="457200" y="2056151"/>
            <a:ext cx="8077200" cy="85725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en-US" sz="4000" dirty="0">
                <a:solidFill>
                  <a:srgbClr val="7030A0"/>
                </a:solidFill>
              </a:rPr>
              <a:t>Brain Reward System </a:t>
            </a:r>
            <a:endParaRPr lang="ru-RU" sz="4000" dirty="0">
              <a:solidFill>
                <a:srgbClr val="7030A0"/>
              </a:solidFill>
            </a:endParaRPr>
          </a:p>
        </p:txBody>
      </p:sp>
    </p:spTree>
    <p:extLst>
      <p:ext uri="{BB962C8B-B14F-4D97-AF65-F5344CB8AC3E}">
        <p14:creationId xmlns:p14="http://schemas.microsoft.com/office/powerpoint/2010/main" val="311748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 Self </a:t>
            </a:r>
          </a:p>
        </p:txBody>
      </p:sp>
      <p:graphicFrame>
        <p:nvGraphicFramePr>
          <p:cNvPr id="4" name="Diagram 3"/>
          <p:cNvGraphicFramePr/>
          <p:nvPr/>
        </p:nvGraphicFramePr>
        <p:xfrm>
          <a:off x="228600" y="1733550"/>
          <a:ext cx="3505201"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2">
            <a:extLst>
              <a:ext uri="{FF2B5EF4-FFF2-40B4-BE49-F238E27FC236}">
                <a16:creationId xmlns:a16="http://schemas.microsoft.com/office/drawing/2014/main" id="{E53EA15A-D66D-485B-AC40-C468BA3CE35E}"/>
              </a:ext>
            </a:extLst>
          </p:cNvPr>
          <p:cNvSpPr txBox="1">
            <a:spLocks/>
          </p:cNvSpPr>
          <p:nvPr/>
        </p:nvSpPr>
        <p:spPr>
          <a:xfrm>
            <a:off x="457200" y="1352550"/>
            <a:ext cx="8001000" cy="3242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dirty="0"/>
          </a:p>
        </p:txBody>
      </p:sp>
      <p:grpSp>
        <p:nvGrpSpPr>
          <p:cNvPr id="23" name="Группа 22">
            <a:extLst>
              <a:ext uri="{FF2B5EF4-FFF2-40B4-BE49-F238E27FC236}">
                <a16:creationId xmlns:a16="http://schemas.microsoft.com/office/drawing/2014/main" id="{0673CA1F-1AE7-4A79-A869-898CF2CB1ADD}"/>
              </a:ext>
            </a:extLst>
          </p:cNvPr>
          <p:cNvGrpSpPr/>
          <p:nvPr/>
        </p:nvGrpSpPr>
        <p:grpSpPr>
          <a:xfrm>
            <a:off x="5638800" y="1726353"/>
            <a:ext cx="2743200" cy="2743200"/>
            <a:chOff x="381000" y="0"/>
            <a:chExt cx="2743200" cy="2743200"/>
          </a:xfrm>
        </p:grpSpPr>
        <p:sp>
          <p:nvSpPr>
            <p:cNvPr id="33" name="Овал 32">
              <a:extLst>
                <a:ext uri="{FF2B5EF4-FFF2-40B4-BE49-F238E27FC236}">
                  <a16:creationId xmlns:a16="http://schemas.microsoft.com/office/drawing/2014/main" id="{F31C8BB6-C18C-4D26-AB5E-1556AEA620D6}"/>
                </a:ext>
              </a:extLst>
            </p:cNvPr>
            <p:cNvSpPr/>
            <p:nvPr/>
          </p:nvSpPr>
          <p:spPr>
            <a:xfrm>
              <a:off x="381000" y="0"/>
              <a:ext cx="2743200" cy="2743200"/>
            </a:xfrm>
            <a:prstGeom prst="ellipse">
              <a:avLst/>
            </a:prstGeom>
            <a:solidFill>
              <a:schemeClr val="accent1">
                <a:hueOff val="0"/>
                <a:satOff val="0"/>
                <a:lumOff val="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Овал 4">
              <a:extLst>
                <a:ext uri="{FF2B5EF4-FFF2-40B4-BE49-F238E27FC236}">
                  <a16:creationId xmlns:a16="http://schemas.microsoft.com/office/drawing/2014/main" id="{1FE6A4B1-B367-4BBA-A280-83FB036A0817}"/>
                </a:ext>
              </a:extLst>
            </p:cNvPr>
            <p:cNvSpPr txBox="1"/>
            <p:nvPr/>
          </p:nvSpPr>
          <p:spPr>
            <a:xfrm>
              <a:off x="1369101" y="137159"/>
              <a:ext cx="766998" cy="411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err="1"/>
                <a:t>Mitwelt</a:t>
              </a:r>
              <a:endParaRPr lang="en-US" sz="1100" kern="1200" dirty="0"/>
            </a:p>
          </p:txBody>
        </p:sp>
      </p:grpSp>
      <p:grpSp>
        <p:nvGrpSpPr>
          <p:cNvPr id="24" name="Группа 23">
            <a:extLst>
              <a:ext uri="{FF2B5EF4-FFF2-40B4-BE49-F238E27FC236}">
                <a16:creationId xmlns:a16="http://schemas.microsoft.com/office/drawing/2014/main" id="{BA5A664F-FE98-4E8D-A6F6-00DDF050F666}"/>
              </a:ext>
            </a:extLst>
          </p:cNvPr>
          <p:cNvGrpSpPr/>
          <p:nvPr/>
        </p:nvGrpSpPr>
        <p:grpSpPr>
          <a:xfrm>
            <a:off x="5913120" y="2274992"/>
            <a:ext cx="2194560" cy="2194560"/>
            <a:chOff x="655320" y="548639"/>
            <a:chExt cx="2194560" cy="2194560"/>
          </a:xfrm>
        </p:grpSpPr>
        <p:sp>
          <p:nvSpPr>
            <p:cNvPr id="31" name="Овал 30">
              <a:extLst>
                <a:ext uri="{FF2B5EF4-FFF2-40B4-BE49-F238E27FC236}">
                  <a16:creationId xmlns:a16="http://schemas.microsoft.com/office/drawing/2014/main" id="{DBC71849-5A64-4408-8312-C0D1F02198D2}"/>
                </a:ext>
              </a:extLst>
            </p:cNvPr>
            <p:cNvSpPr/>
            <p:nvPr/>
          </p:nvSpPr>
          <p:spPr>
            <a:xfrm>
              <a:off x="655320" y="548639"/>
              <a:ext cx="2194560" cy="2194560"/>
            </a:xfrm>
            <a:prstGeom prst="ellipse">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Овал 6">
              <a:extLst>
                <a:ext uri="{FF2B5EF4-FFF2-40B4-BE49-F238E27FC236}">
                  <a16:creationId xmlns:a16="http://schemas.microsoft.com/office/drawing/2014/main" id="{4BCAE8F4-C71D-4C6D-A7C7-AF0A76BA2416}"/>
                </a:ext>
              </a:extLst>
            </p:cNvPr>
            <p:cNvSpPr txBox="1"/>
            <p:nvPr/>
          </p:nvSpPr>
          <p:spPr>
            <a:xfrm>
              <a:off x="1369101" y="680313"/>
              <a:ext cx="766998" cy="395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grpSp>
      <p:grpSp>
        <p:nvGrpSpPr>
          <p:cNvPr id="25" name="Группа 24">
            <a:extLst>
              <a:ext uri="{FF2B5EF4-FFF2-40B4-BE49-F238E27FC236}">
                <a16:creationId xmlns:a16="http://schemas.microsoft.com/office/drawing/2014/main" id="{5E6339E2-E2D5-4462-8489-65A199C63A8D}"/>
              </a:ext>
            </a:extLst>
          </p:cNvPr>
          <p:cNvGrpSpPr/>
          <p:nvPr/>
        </p:nvGrpSpPr>
        <p:grpSpPr>
          <a:xfrm>
            <a:off x="6187440" y="2823632"/>
            <a:ext cx="1645920" cy="1645920"/>
            <a:chOff x="929640" y="1097279"/>
            <a:chExt cx="1645920" cy="1645920"/>
          </a:xfrm>
        </p:grpSpPr>
        <p:sp>
          <p:nvSpPr>
            <p:cNvPr id="29" name="Овал 28">
              <a:extLst>
                <a:ext uri="{FF2B5EF4-FFF2-40B4-BE49-F238E27FC236}">
                  <a16:creationId xmlns:a16="http://schemas.microsoft.com/office/drawing/2014/main" id="{F9AC75B5-27E2-4815-8F3C-AD720B02B542}"/>
                </a:ext>
              </a:extLst>
            </p:cNvPr>
            <p:cNvSpPr/>
            <p:nvPr/>
          </p:nvSpPr>
          <p:spPr>
            <a:xfrm>
              <a:off x="929640" y="1097279"/>
              <a:ext cx="1645920" cy="1645920"/>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Овал 8">
              <a:extLst>
                <a:ext uri="{FF2B5EF4-FFF2-40B4-BE49-F238E27FC236}">
                  <a16:creationId xmlns:a16="http://schemas.microsoft.com/office/drawing/2014/main" id="{C2888A77-2061-410D-9021-F8B6F574BAC8}"/>
                </a:ext>
              </a:extLst>
            </p:cNvPr>
            <p:cNvSpPr txBox="1"/>
            <p:nvPr/>
          </p:nvSpPr>
          <p:spPr>
            <a:xfrm>
              <a:off x="1369101" y="1220724"/>
              <a:ext cx="766998" cy="370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err="1"/>
                <a:t>Eigenwelt</a:t>
              </a:r>
              <a:endParaRPr lang="en-US" sz="1100" kern="1200" dirty="0">
                <a:solidFill>
                  <a:schemeClr val="tx1"/>
                </a:solidFill>
              </a:endParaRPr>
            </a:p>
          </p:txBody>
        </p:sp>
      </p:grpSp>
      <p:grpSp>
        <p:nvGrpSpPr>
          <p:cNvPr id="26" name="Группа 25">
            <a:extLst>
              <a:ext uri="{FF2B5EF4-FFF2-40B4-BE49-F238E27FC236}">
                <a16:creationId xmlns:a16="http://schemas.microsoft.com/office/drawing/2014/main" id="{2F2AAFFB-56F6-477D-92EE-F3776C761C10}"/>
              </a:ext>
            </a:extLst>
          </p:cNvPr>
          <p:cNvGrpSpPr/>
          <p:nvPr/>
        </p:nvGrpSpPr>
        <p:grpSpPr>
          <a:xfrm>
            <a:off x="6461760" y="3372273"/>
            <a:ext cx="1097280" cy="1097280"/>
            <a:chOff x="1203960" y="1645920"/>
            <a:chExt cx="1097280" cy="1097280"/>
          </a:xfrm>
        </p:grpSpPr>
        <p:sp>
          <p:nvSpPr>
            <p:cNvPr id="27" name="Овал 26">
              <a:extLst>
                <a:ext uri="{FF2B5EF4-FFF2-40B4-BE49-F238E27FC236}">
                  <a16:creationId xmlns:a16="http://schemas.microsoft.com/office/drawing/2014/main" id="{68316573-26EC-4F34-92B3-D0C9A0DF8EF4}"/>
                </a:ext>
              </a:extLst>
            </p:cNvPr>
            <p:cNvSpPr/>
            <p:nvPr/>
          </p:nvSpPr>
          <p:spPr>
            <a:xfrm>
              <a:off x="1203960" y="1645920"/>
              <a:ext cx="1097280" cy="1097280"/>
            </a:xfrm>
            <a:prstGeom prst="ellipse">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Овал 10">
              <a:extLst>
                <a:ext uri="{FF2B5EF4-FFF2-40B4-BE49-F238E27FC236}">
                  <a16:creationId xmlns:a16="http://schemas.microsoft.com/office/drawing/2014/main" id="{686FDE25-FD5B-4197-9960-2E519E1314F8}"/>
                </a:ext>
              </a:extLst>
            </p:cNvPr>
            <p:cNvSpPr txBox="1"/>
            <p:nvPr/>
          </p:nvSpPr>
          <p:spPr>
            <a:xfrm>
              <a:off x="1364653" y="1920240"/>
              <a:ext cx="775894"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Brain</a:t>
              </a:r>
            </a:p>
          </p:txBody>
        </p:sp>
      </p:grpSp>
      <p:grpSp>
        <p:nvGrpSpPr>
          <p:cNvPr id="35" name="Группа 34">
            <a:extLst>
              <a:ext uri="{FF2B5EF4-FFF2-40B4-BE49-F238E27FC236}">
                <a16:creationId xmlns:a16="http://schemas.microsoft.com/office/drawing/2014/main" id="{B569A532-00C9-46E7-AB63-8C597230FC19}"/>
              </a:ext>
            </a:extLst>
          </p:cNvPr>
          <p:cNvGrpSpPr/>
          <p:nvPr/>
        </p:nvGrpSpPr>
        <p:grpSpPr>
          <a:xfrm>
            <a:off x="3473568" y="2529898"/>
            <a:ext cx="766998" cy="587468"/>
            <a:chOff x="3628" y="263414"/>
            <a:chExt cx="2111926" cy="844770"/>
          </a:xfrm>
        </p:grpSpPr>
        <p:sp>
          <p:nvSpPr>
            <p:cNvPr id="39" name="Стрелка: шеврон 38">
              <a:extLst>
                <a:ext uri="{FF2B5EF4-FFF2-40B4-BE49-F238E27FC236}">
                  <a16:creationId xmlns:a16="http://schemas.microsoft.com/office/drawing/2014/main" id="{B2E3921E-95B8-4831-96B8-8853D2239CA2}"/>
                </a:ext>
              </a:extLst>
            </p:cNvPr>
            <p:cNvSpPr/>
            <p:nvPr/>
          </p:nvSpPr>
          <p:spPr>
            <a:xfrm>
              <a:off x="3628" y="263414"/>
              <a:ext cx="2111926" cy="844770"/>
            </a:xfrm>
            <a:prstGeom prst="chevron">
              <a:avLst/>
            </a:prstGeom>
            <a:solidFill>
              <a:schemeClr val="accent1">
                <a:lumMod val="20000"/>
                <a:lumOff val="80000"/>
              </a:schemeClr>
            </a:solidFill>
            <a:ln w="254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Стрелка: шеврон 4">
              <a:extLst>
                <a:ext uri="{FF2B5EF4-FFF2-40B4-BE49-F238E27FC236}">
                  <a16:creationId xmlns:a16="http://schemas.microsoft.com/office/drawing/2014/main" id="{2CB97B39-71F2-4369-99EA-FB06DF6591DD}"/>
                </a:ext>
              </a:extLst>
            </p:cNvPr>
            <p:cNvSpPr txBox="1"/>
            <p:nvPr/>
          </p:nvSpPr>
          <p:spPr>
            <a:xfrm>
              <a:off x="426013" y="263414"/>
              <a:ext cx="1267156" cy="844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endParaRPr lang="en-US" sz="3300" kern="1200" dirty="0">
                <a:solidFill>
                  <a:schemeClr val="tx1"/>
                </a:solidFill>
              </a:endParaRPr>
            </a:p>
          </p:txBody>
        </p:sp>
      </p:grpSp>
      <p:grpSp>
        <p:nvGrpSpPr>
          <p:cNvPr id="36" name="Группа 35">
            <a:extLst>
              <a:ext uri="{FF2B5EF4-FFF2-40B4-BE49-F238E27FC236}">
                <a16:creationId xmlns:a16="http://schemas.microsoft.com/office/drawing/2014/main" id="{31A115CA-C2F6-46C3-8D33-F6050436B827}"/>
              </a:ext>
            </a:extLst>
          </p:cNvPr>
          <p:cNvGrpSpPr/>
          <p:nvPr/>
        </p:nvGrpSpPr>
        <p:grpSpPr>
          <a:xfrm>
            <a:off x="4153195" y="2529898"/>
            <a:ext cx="766998" cy="587468"/>
            <a:chOff x="1904362" y="263414"/>
            <a:chExt cx="2111926" cy="844770"/>
          </a:xfrm>
        </p:grpSpPr>
        <p:sp>
          <p:nvSpPr>
            <p:cNvPr id="37" name="Стрелка: шеврон 36">
              <a:extLst>
                <a:ext uri="{FF2B5EF4-FFF2-40B4-BE49-F238E27FC236}">
                  <a16:creationId xmlns:a16="http://schemas.microsoft.com/office/drawing/2014/main" id="{E501B9CA-EE4E-4363-BA3B-DE20AF5C7E80}"/>
                </a:ext>
              </a:extLst>
            </p:cNvPr>
            <p:cNvSpPr/>
            <p:nvPr/>
          </p:nvSpPr>
          <p:spPr>
            <a:xfrm>
              <a:off x="1904362" y="263414"/>
              <a:ext cx="2111926" cy="844770"/>
            </a:xfrm>
            <a:prstGeom prst="chevron">
              <a:avLst/>
            </a:prstGeom>
            <a:solidFill>
              <a:schemeClr val="accent1">
                <a:lumMod val="20000"/>
                <a:lumOff val="80000"/>
              </a:schemeClr>
            </a:solidFill>
            <a:ln w="254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Стрелка: шеврон 6">
              <a:extLst>
                <a:ext uri="{FF2B5EF4-FFF2-40B4-BE49-F238E27FC236}">
                  <a16:creationId xmlns:a16="http://schemas.microsoft.com/office/drawing/2014/main" id="{FA70BE69-9C82-4D0D-810A-7BFC8755E7DF}"/>
                </a:ext>
              </a:extLst>
            </p:cNvPr>
            <p:cNvSpPr txBox="1"/>
            <p:nvPr/>
          </p:nvSpPr>
          <p:spPr>
            <a:xfrm>
              <a:off x="2326747" y="263414"/>
              <a:ext cx="1267156" cy="844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endParaRPr lang="en-US" sz="3300" kern="1200" dirty="0">
                <a:solidFill>
                  <a:schemeClr val="tx1"/>
                </a:solidFill>
              </a:endParaRPr>
            </a:p>
          </p:txBody>
        </p:sp>
      </p:grpSp>
      <p:grpSp>
        <p:nvGrpSpPr>
          <p:cNvPr id="41" name="Группа 40">
            <a:extLst>
              <a:ext uri="{FF2B5EF4-FFF2-40B4-BE49-F238E27FC236}">
                <a16:creationId xmlns:a16="http://schemas.microsoft.com/office/drawing/2014/main" id="{89AF0797-5C5C-4EE1-B981-78E7F25F90AE}"/>
              </a:ext>
            </a:extLst>
          </p:cNvPr>
          <p:cNvGrpSpPr/>
          <p:nvPr/>
        </p:nvGrpSpPr>
        <p:grpSpPr>
          <a:xfrm>
            <a:off x="4800948" y="2532042"/>
            <a:ext cx="766998" cy="587468"/>
            <a:chOff x="1904362" y="263414"/>
            <a:chExt cx="2111926" cy="844770"/>
          </a:xfrm>
        </p:grpSpPr>
        <p:sp>
          <p:nvSpPr>
            <p:cNvPr id="42" name="Стрелка: шеврон 41">
              <a:extLst>
                <a:ext uri="{FF2B5EF4-FFF2-40B4-BE49-F238E27FC236}">
                  <a16:creationId xmlns:a16="http://schemas.microsoft.com/office/drawing/2014/main" id="{799D4E17-3785-4D80-9940-C21451278888}"/>
                </a:ext>
              </a:extLst>
            </p:cNvPr>
            <p:cNvSpPr/>
            <p:nvPr/>
          </p:nvSpPr>
          <p:spPr>
            <a:xfrm>
              <a:off x="1904362" y="263414"/>
              <a:ext cx="2111926" cy="844770"/>
            </a:xfrm>
            <a:prstGeom prst="chevron">
              <a:avLst/>
            </a:prstGeom>
            <a:solidFill>
              <a:schemeClr val="accent1">
                <a:lumMod val="20000"/>
                <a:lumOff val="80000"/>
              </a:schemeClr>
            </a:solidFill>
            <a:ln w="254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Стрелка: шеврон 6">
              <a:extLst>
                <a:ext uri="{FF2B5EF4-FFF2-40B4-BE49-F238E27FC236}">
                  <a16:creationId xmlns:a16="http://schemas.microsoft.com/office/drawing/2014/main" id="{17958864-F594-49E8-9B22-BF6A2FA473A8}"/>
                </a:ext>
              </a:extLst>
            </p:cNvPr>
            <p:cNvSpPr txBox="1"/>
            <p:nvPr/>
          </p:nvSpPr>
          <p:spPr>
            <a:xfrm>
              <a:off x="2326747" y="263414"/>
              <a:ext cx="1267156" cy="844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endParaRPr lang="en-US" sz="3300" kern="1200" dirty="0">
                <a:solidFill>
                  <a:schemeClr val="tx1"/>
                </a:solidFill>
              </a:endParaRPr>
            </a:p>
          </p:txBody>
        </p:sp>
      </p:grpSp>
    </p:spTree>
    <p:extLst>
      <p:ext uri="{BB962C8B-B14F-4D97-AF65-F5344CB8AC3E}">
        <p14:creationId xmlns:p14="http://schemas.microsoft.com/office/powerpoint/2010/main" val="28232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01122"/>
            <a:ext cx="7772400" cy="703056"/>
          </a:xfrm>
        </p:spPr>
        <p:txBody>
          <a:bodyPr>
            <a:normAutofit fontScale="90000"/>
          </a:bodyPr>
          <a:lstStyle/>
          <a:p>
            <a:r>
              <a:rPr lang="en-US" sz="2200">
                <a:effectLst/>
                <a:latin typeface="Calibri" panose="020F0502020204030204" pitchFamily="34" charset="0"/>
                <a:ea typeface="Times New Roman" panose="02020603050405020304" pitchFamily="18" charset="0"/>
                <a:cs typeface="Times New Roman" panose="02020603050405020304" pitchFamily="18" charset="0"/>
              </a:rPr>
              <a:t>Brain And Culture; </a:t>
            </a:r>
            <a:br>
              <a:rPr lang="en-US" sz="2200">
                <a:effectLst/>
                <a:latin typeface="Calibri" panose="020F0502020204030204" pitchFamily="34" charset="0"/>
                <a:ea typeface="Times New Roman" panose="02020603050405020304" pitchFamily="18" charset="0"/>
                <a:cs typeface="Times New Roman" panose="02020603050405020304" pitchFamily="18" charset="0"/>
              </a:rPr>
            </a:br>
            <a:r>
              <a:rPr lang="en-US" sz="2200">
                <a:effectLst/>
                <a:latin typeface="Calibri" panose="020F0502020204030204" pitchFamily="34" charset="0"/>
                <a:ea typeface="Times New Roman" panose="02020603050405020304" pitchFamily="18" charset="0"/>
                <a:cs typeface="Times New Roman" panose="02020603050405020304" pitchFamily="18" charset="0"/>
              </a:rPr>
              <a:t>Some Important Inclusions</a:t>
            </a:r>
            <a:br>
              <a:rPr lang="en-US" sz="180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5029200" y="2571750"/>
            <a:ext cx="3810000" cy="838200"/>
          </a:xfrm>
        </p:spPr>
        <p:txBody>
          <a:bodyPr/>
          <a:lstStyle/>
          <a:p>
            <a:pPr algn="ctr"/>
            <a:r>
              <a:rPr lang="en-US" dirty="0"/>
              <a:t>Valery Yevarouski</a:t>
            </a:r>
            <a:br>
              <a:rPr lang="en-US" dirty="0"/>
            </a:br>
            <a:r>
              <a:rPr lang="en-US" dirty="0"/>
              <a:t>E-mail: walewr@gmail.com</a:t>
            </a:r>
          </a:p>
          <a:p>
            <a:endParaRPr lang="en-US" dirty="0"/>
          </a:p>
          <a:p>
            <a:endParaRPr lang="en-US" dirty="0"/>
          </a:p>
        </p:txBody>
      </p:sp>
      <p:sp>
        <p:nvSpPr>
          <p:cNvPr id="14" name="Прямоугольник 13">
            <a:extLst>
              <a:ext uri="{FF2B5EF4-FFF2-40B4-BE49-F238E27FC236}">
                <a16:creationId xmlns:a16="http://schemas.microsoft.com/office/drawing/2014/main" id="{AAFFD3FE-ED4E-41FB-B001-D2AA8784561A}"/>
              </a:ext>
            </a:extLst>
          </p:cNvPr>
          <p:cNvSpPr/>
          <p:nvPr/>
        </p:nvSpPr>
        <p:spPr>
          <a:xfrm>
            <a:off x="457200" y="971550"/>
            <a:ext cx="3962400" cy="2825389"/>
          </a:xfrm>
          <a:prstGeom prst="rect">
            <a:avLst/>
          </a:prstGeom>
        </p:spPr>
        <p:txBody>
          <a:bodyPr wrap="square">
            <a:spAutoFit/>
          </a:bodyPr>
          <a:lstStyle/>
          <a:p>
            <a:pPr lvl="0" algn="ctr">
              <a:spcBef>
                <a:spcPct val="20000"/>
              </a:spcBef>
            </a:pPr>
            <a:endParaRPr lang="en-US" sz="2400" dirty="0">
              <a:solidFill>
                <a:srgbClr val="7030A0"/>
              </a:solidFill>
              <a:latin typeface="Microsoft Sans Serif" pitchFamily="34" charset="0"/>
              <a:cs typeface="Microsoft Sans Serif" pitchFamily="34" charset="0"/>
            </a:endParaRPr>
          </a:p>
          <a:p>
            <a:pPr lvl="0" algn="ctr">
              <a:spcBef>
                <a:spcPct val="20000"/>
              </a:spcBef>
            </a:pPr>
            <a:r>
              <a:rPr lang="en-US" sz="2400" dirty="0">
                <a:solidFill>
                  <a:srgbClr val="7030A0"/>
                </a:solidFill>
                <a:latin typeface="Microsoft Sans Serif" pitchFamily="34" charset="0"/>
                <a:cs typeface="Microsoft Sans Serif" pitchFamily="34" charset="0"/>
              </a:rPr>
              <a:t>The Centre for History of Philosophy and Comparative Studies</a:t>
            </a:r>
          </a:p>
          <a:p>
            <a:pPr lvl="0" algn="ctr">
              <a:spcBef>
                <a:spcPct val="20000"/>
              </a:spcBef>
            </a:pPr>
            <a:r>
              <a:rPr lang="en-US" sz="2400" dirty="0">
                <a:solidFill>
                  <a:srgbClr val="7030A0"/>
                </a:solidFill>
                <a:latin typeface="Microsoft Sans Serif" pitchFamily="34" charset="0"/>
                <a:cs typeface="Microsoft Sans Serif" pitchFamily="34" charset="0"/>
              </a:rPr>
              <a:t>The Institute of Philosophy of the National Academy of Sciences of Belarus</a:t>
            </a:r>
          </a:p>
        </p:txBody>
      </p:sp>
      <p:sp>
        <p:nvSpPr>
          <p:cNvPr id="5" name="Title 1">
            <a:extLst>
              <a:ext uri="{FF2B5EF4-FFF2-40B4-BE49-F238E27FC236}">
                <a16:creationId xmlns:a16="http://schemas.microsoft.com/office/drawing/2014/main" id="{03830070-519C-480A-BA70-95DEDE531C41}"/>
              </a:ext>
            </a:extLst>
          </p:cNvPr>
          <p:cNvSpPr txBox="1">
            <a:spLocks/>
          </p:cNvSpPr>
          <p:nvPr/>
        </p:nvSpPr>
        <p:spPr>
          <a:xfrm>
            <a:off x="4648199" y="4248150"/>
            <a:ext cx="4155403" cy="62685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solidFill>
                  <a:schemeClr val="bg1"/>
                </a:solidFill>
                <a:latin typeface="Microsoft Sans Serif" pitchFamily="34" charset="0"/>
                <a:ea typeface="+mj-ea"/>
                <a:cs typeface="Microsoft Sans Serif"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Microsoft Sans Serif" pitchFamily="34" charset="0"/>
                <a:ea typeface="+mj-ea"/>
                <a:cs typeface="Microsoft Sans Serif" pitchFamily="34" charset="0"/>
              </a:rPr>
              <a:t>Vilnius 2019 </a:t>
            </a:r>
            <a:endParaRPr kumimoji="0" lang="en-US" sz="2800" b="0" i="0" u="none" strike="noStrike" kern="1200" cap="none" spc="0" normalizeH="0" baseline="0" noProof="0" dirty="0">
              <a:ln>
                <a:noFill/>
              </a:ln>
              <a:solidFill>
                <a:prstClr val="white"/>
              </a:solidFill>
              <a:effectLst/>
              <a:uLnTx/>
              <a:uFillTx/>
              <a:latin typeface="Microsoft Sans Serif" pitchFamily="34" charset="0"/>
              <a:ea typeface="+mj-ea"/>
              <a:cs typeface="Microsoft Sans Serif" pitchFamily="34" charset="0"/>
            </a:endParaRPr>
          </a:p>
        </p:txBody>
      </p:sp>
    </p:spTree>
    <p:extLst>
      <p:ext uri="{BB962C8B-B14F-4D97-AF65-F5344CB8AC3E}">
        <p14:creationId xmlns:p14="http://schemas.microsoft.com/office/powerpoint/2010/main" val="2513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533400" y="1695450"/>
            <a:ext cx="8229600" cy="1752599"/>
          </a:xfrm>
        </p:spPr>
        <p:txBody>
          <a:bodyPr>
            <a:normAutofit/>
          </a:bodyPr>
          <a:lstStyle/>
          <a:p>
            <a:r>
              <a:rPr lang="en-US" sz="2400" dirty="0">
                <a:solidFill>
                  <a:srgbClr val="FF0000"/>
                </a:solidFill>
              </a:rPr>
              <a:t>Reinforcement</a:t>
            </a:r>
            <a:r>
              <a:rPr lang="en-US" sz="2400" dirty="0"/>
              <a:t> -- the action of strengthening or encouraging something</a:t>
            </a:r>
          </a:p>
        </p:txBody>
      </p:sp>
      <p:sp>
        <p:nvSpPr>
          <p:cNvPr id="4" name="TextBox 3">
            <a:extLst>
              <a:ext uri="{FF2B5EF4-FFF2-40B4-BE49-F238E27FC236}">
                <a16:creationId xmlns:a16="http://schemas.microsoft.com/office/drawing/2014/main" id="{A9B18C51-56AB-41B1-B450-CC61FA0CCF28}"/>
              </a:ext>
            </a:extLst>
          </p:cNvPr>
          <p:cNvSpPr txBox="1"/>
          <p:nvPr/>
        </p:nvSpPr>
        <p:spPr>
          <a:xfrm>
            <a:off x="838200" y="4629150"/>
            <a:ext cx="7010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en-US" sz="1200" dirty="0"/>
              <a:t>.</a:t>
            </a:r>
            <a:endParaRPr lang="en-US" sz="140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19404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Story Began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1200150"/>
            <a:ext cx="2198336"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a:extLst>
              <a:ext uri="{FF2B5EF4-FFF2-40B4-BE49-F238E27FC236}">
                <a16:creationId xmlns:a16="http://schemas.microsoft.com/office/drawing/2014/main" id="{9C539EEF-38CB-4FD9-B0B6-C4B3FF5F953B}"/>
              </a:ext>
            </a:extLst>
          </p:cNvPr>
          <p:cNvSpPr/>
          <p:nvPr/>
        </p:nvSpPr>
        <p:spPr>
          <a:xfrm>
            <a:off x="2743199" y="1071603"/>
            <a:ext cx="3581401" cy="646331"/>
          </a:xfrm>
          <a:prstGeom prst="rect">
            <a:avLst/>
          </a:prstGeom>
        </p:spPr>
        <p:txBody>
          <a:bodyPr wrap="square">
            <a:spAutoFit/>
          </a:bodyPr>
          <a:lstStyle/>
          <a:p>
            <a:r>
              <a:rPr lang="en-US" dirty="0"/>
              <a:t>JAMES OLDS</a:t>
            </a:r>
            <a:endParaRPr lang="ru-RU" dirty="0"/>
          </a:p>
          <a:p>
            <a:r>
              <a:rPr lang="en-US" dirty="0"/>
              <a:t>May 30, 1922–August 21, 1976</a:t>
            </a:r>
            <a:endParaRPr lang="ru-RU" dirty="0"/>
          </a:p>
        </p:txBody>
      </p:sp>
      <p:sp>
        <p:nvSpPr>
          <p:cNvPr id="7" name="Content Placeholder 2">
            <a:extLst>
              <a:ext uri="{FF2B5EF4-FFF2-40B4-BE49-F238E27FC236}">
                <a16:creationId xmlns:a16="http://schemas.microsoft.com/office/drawing/2014/main" id="{B4084855-E670-4F42-999D-B8D2C522F13C}"/>
              </a:ext>
            </a:extLst>
          </p:cNvPr>
          <p:cNvSpPr txBox="1">
            <a:spLocks/>
          </p:cNvSpPr>
          <p:nvPr/>
        </p:nvSpPr>
        <p:spPr>
          <a:xfrm>
            <a:off x="4876800" y="1717935"/>
            <a:ext cx="3657600" cy="24540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900" dirty="0"/>
              <a:t>Considered as discoverer of the "reward" system in the brain</a:t>
            </a:r>
          </a:p>
          <a:p>
            <a:r>
              <a:rPr lang="en-US" sz="2900" dirty="0"/>
              <a:t>Jacobsen and </a:t>
            </a:r>
            <a:r>
              <a:rPr lang="en-US" sz="2900" dirty="0" err="1"/>
              <a:t>Torkildsen</a:t>
            </a:r>
            <a:r>
              <a:rPr lang="en-US" sz="2900" dirty="0"/>
              <a:t> replicated work in human</a:t>
            </a:r>
          </a:p>
        </p:txBody>
      </p:sp>
      <p:sp>
        <p:nvSpPr>
          <p:cNvPr id="8" name="TextBox 7">
            <a:extLst>
              <a:ext uri="{FF2B5EF4-FFF2-40B4-BE49-F238E27FC236}">
                <a16:creationId xmlns:a16="http://schemas.microsoft.com/office/drawing/2014/main" id="{0518A4BC-01EF-46F3-A625-1A8689B2012D}"/>
              </a:ext>
            </a:extLst>
          </p:cNvPr>
          <p:cNvSpPr txBox="1"/>
          <p:nvPr/>
        </p:nvSpPr>
        <p:spPr>
          <a:xfrm>
            <a:off x="838200" y="4629150"/>
            <a:ext cx="6934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spcBef>
                <a:spcPct val="20000"/>
              </a:spcBef>
            </a:pPr>
            <a:r>
              <a:rPr lang="en-US" sz="1200" dirty="0" err="1"/>
              <a:t>Olds</a:t>
            </a:r>
            <a:r>
              <a:rPr lang="en-US" sz="1200" dirty="0"/>
              <a:t>, James, and Peter Milner. 1954. “Positive reinforcement produced by electrical stimulation of septal area and other regions of rat brain.” Journal of Comparative and Physiological Psychology 47(6):419–27</a:t>
            </a:r>
            <a:endParaRPr lang="en-US" sz="105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65917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Electrode Stimulation</a:t>
            </a:r>
          </a:p>
        </p:txBody>
      </p:sp>
      <p:sp>
        <p:nvSpPr>
          <p:cNvPr id="10" name="Content Placeholder 2"/>
          <p:cNvSpPr txBox="1">
            <a:spLocks/>
          </p:cNvSpPr>
          <p:nvPr/>
        </p:nvSpPr>
        <p:spPr>
          <a:xfrm>
            <a:off x="4572000" y="1290338"/>
            <a:ext cx="4114800" cy="2971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Mild electrical stimulation of subcortical structures associated with the medial forebrain bundle</a:t>
            </a:r>
          </a:p>
          <a:p>
            <a:r>
              <a:rPr lang="en-US" dirty="0"/>
              <a:t>Animals would avidly perform tasks  in order to receive such brain stimulation</a:t>
            </a:r>
          </a:p>
          <a:p>
            <a:r>
              <a:rPr lang="en-US" dirty="0"/>
              <a:t>In the aftermath of this discovery of the phenomenon of brain stimulation reward</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532301">
            <a:off x="178692" y="1318420"/>
            <a:ext cx="1981198" cy="1312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99452">
            <a:off x="1567827" y="2300154"/>
            <a:ext cx="1981200" cy="1188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358532">
            <a:off x="2489221" y="2972119"/>
            <a:ext cx="1981199" cy="1483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a:extLst>
              <a:ext uri="{FF2B5EF4-FFF2-40B4-BE49-F238E27FC236}">
                <a16:creationId xmlns:a16="http://schemas.microsoft.com/office/drawing/2014/main" id="{17CAA59E-63EA-4E1B-9E53-B98B89E0AFA3}"/>
              </a:ext>
            </a:extLst>
          </p:cNvPr>
          <p:cNvPicPr>
            <a:picLocks noChangeAspect="1"/>
          </p:cNvPicPr>
          <p:nvPr/>
        </p:nvPicPr>
        <p:blipFill>
          <a:blip r:embed="rId6"/>
          <a:stretch>
            <a:fillRect/>
          </a:stretch>
        </p:blipFill>
        <p:spPr>
          <a:xfrm>
            <a:off x="273519" y="3524494"/>
            <a:ext cx="1860081" cy="1350873"/>
          </a:xfrm>
          <a:prstGeom prst="rect">
            <a:avLst/>
          </a:prstGeom>
        </p:spPr>
      </p:pic>
      <p:sp>
        <p:nvSpPr>
          <p:cNvPr id="4" name="Блок-схема: альтернативный процесс 3">
            <a:extLst>
              <a:ext uri="{FF2B5EF4-FFF2-40B4-BE49-F238E27FC236}">
                <a16:creationId xmlns:a16="http://schemas.microsoft.com/office/drawing/2014/main" id="{E4F8AE0C-562F-4878-BC36-7956D7B6225E}"/>
              </a:ext>
            </a:extLst>
          </p:cNvPr>
          <p:cNvSpPr/>
          <p:nvPr/>
        </p:nvSpPr>
        <p:spPr>
          <a:xfrm>
            <a:off x="152400" y="1885950"/>
            <a:ext cx="762000" cy="488796"/>
          </a:xfrm>
          <a:prstGeom prst="flowChartAlternateProcess">
            <a:avLst/>
          </a:prstGeom>
          <a:solidFill>
            <a:schemeClr val="bg2">
              <a:lumMod val="5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F942292C-FE62-4E0C-A4BE-B5E834AF7893}"/>
              </a:ext>
            </a:extLst>
          </p:cNvPr>
          <p:cNvSpPr txBox="1"/>
          <p:nvPr/>
        </p:nvSpPr>
        <p:spPr>
          <a:xfrm>
            <a:off x="4718977" y="4314910"/>
            <a:ext cx="381542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en-US" sz="1200" dirty="0"/>
              <a:t>Gardner, Eliot L. 2011. “Addiction and Brain Reward and Antireward Pathways.” Advances in psychosomatic medicine 30:22</a:t>
            </a:r>
            <a:endParaRPr lang="en-US" sz="140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28418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vs Human </a:t>
            </a:r>
          </a:p>
        </p:txBody>
      </p:sp>
      <p:sp>
        <p:nvSpPr>
          <p:cNvPr id="6" name="Content Placeholder 2"/>
          <p:cNvSpPr>
            <a:spLocks noGrp="1"/>
          </p:cNvSpPr>
          <p:nvPr>
            <p:ph idx="1"/>
          </p:nvPr>
        </p:nvSpPr>
        <p:spPr>
          <a:xfrm>
            <a:off x="695536" y="3562350"/>
            <a:ext cx="3610708" cy="914400"/>
          </a:xfrm>
        </p:spPr>
        <p:txBody>
          <a:bodyPr>
            <a:normAutofit/>
          </a:bodyPr>
          <a:lstStyle/>
          <a:p>
            <a:pPr marL="0" indent="0" algn="ctr">
              <a:buNone/>
            </a:pPr>
            <a:r>
              <a:rPr lang="en-US" sz="2000" dirty="0"/>
              <a:t>Reactions to Sweetness</a:t>
            </a:r>
          </a:p>
        </p:txBody>
      </p:sp>
      <p:sp>
        <p:nvSpPr>
          <p:cNvPr id="7" name="Content Placeholder 2"/>
          <p:cNvSpPr txBox="1">
            <a:spLocks/>
          </p:cNvSpPr>
          <p:nvPr/>
        </p:nvSpPr>
        <p:spPr>
          <a:xfrm>
            <a:off x="4800600" y="3562350"/>
            <a:ext cx="3610708"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‘Disgust’ Reactions to Bitterness</a:t>
            </a:r>
          </a:p>
          <a:p>
            <a:pPr marL="0" indent="0" algn="ctr">
              <a:buFont typeface="Arial" pitchFamily="34" charset="0"/>
              <a:buNone/>
            </a:pPr>
            <a:endParaRPr lang="en-US" sz="2000" dirty="0"/>
          </a:p>
        </p:txBody>
      </p:sp>
      <p:pic>
        <p:nvPicPr>
          <p:cNvPr id="3" name="Рисунок 2">
            <a:extLst>
              <a:ext uri="{FF2B5EF4-FFF2-40B4-BE49-F238E27FC236}">
                <a16:creationId xmlns:a16="http://schemas.microsoft.com/office/drawing/2014/main" id="{8C8B02CF-6577-47F0-B67B-186FE7EDC730}"/>
              </a:ext>
            </a:extLst>
          </p:cNvPr>
          <p:cNvPicPr>
            <a:picLocks noChangeAspect="1"/>
          </p:cNvPicPr>
          <p:nvPr/>
        </p:nvPicPr>
        <p:blipFill>
          <a:blip r:embed="rId3"/>
          <a:stretch>
            <a:fillRect/>
          </a:stretch>
        </p:blipFill>
        <p:spPr>
          <a:xfrm>
            <a:off x="656492" y="1733550"/>
            <a:ext cx="3688796" cy="1371600"/>
          </a:xfrm>
          <a:prstGeom prst="rect">
            <a:avLst/>
          </a:prstGeom>
        </p:spPr>
      </p:pic>
      <p:pic>
        <p:nvPicPr>
          <p:cNvPr id="4" name="Рисунок 3">
            <a:extLst>
              <a:ext uri="{FF2B5EF4-FFF2-40B4-BE49-F238E27FC236}">
                <a16:creationId xmlns:a16="http://schemas.microsoft.com/office/drawing/2014/main" id="{07AAC0BE-966B-4062-B396-F7A0C8ABB2C0}"/>
              </a:ext>
            </a:extLst>
          </p:cNvPr>
          <p:cNvPicPr>
            <a:picLocks noChangeAspect="1"/>
          </p:cNvPicPr>
          <p:nvPr/>
        </p:nvPicPr>
        <p:blipFill>
          <a:blip r:embed="rId4"/>
          <a:stretch>
            <a:fillRect/>
          </a:stretch>
        </p:blipFill>
        <p:spPr>
          <a:xfrm>
            <a:off x="4419600" y="1704975"/>
            <a:ext cx="3724835" cy="1371600"/>
          </a:xfrm>
          <a:prstGeom prst="rect">
            <a:avLst/>
          </a:prstGeom>
        </p:spPr>
      </p:pic>
      <p:sp>
        <p:nvSpPr>
          <p:cNvPr id="5" name="TextBox 4">
            <a:extLst>
              <a:ext uri="{FF2B5EF4-FFF2-40B4-BE49-F238E27FC236}">
                <a16:creationId xmlns:a16="http://schemas.microsoft.com/office/drawing/2014/main" id="{DE47ED0A-642D-4771-904D-3A37D95DE207}"/>
              </a:ext>
            </a:extLst>
          </p:cNvPr>
          <p:cNvSpPr txBox="1"/>
          <p:nvPr/>
        </p:nvSpPr>
        <p:spPr>
          <a:xfrm>
            <a:off x="838200" y="4629150"/>
            <a:ext cx="7010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ru-RU" sz="1200" dirty="0"/>
              <a:t>Olney, </a:t>
            </a:r>
            <a:r>
              <a:rPr lang="ru-RU" sz="1200" dirty="0" err="1"/>
              <a:t>Jeffrey</a:t>
            </a:r>
            <a:r>
              <a:rPr lang="ru-RU" sz="1200" dirty="0"/>
              <a:t> J., </a:t>
            </a:r>
            <a:r>
              <a:rPr lang="ru-RU" sz="1200" dirty="0" err="1"/>
              <a:t>Shelley</a:t>
            </a:r>
            <a:r>
              <a:rPr lang="ru-RU" sz="1200" dirty="0"/>
              <a:t> M. </a:t>
            </a:r>
            <a:r>
              <a:rPr lang="ru-RU" sz="1200" dirty="0" err="1"/>
              <a:t>Warlow</a:t>
            </a:r>
            <a:r>
              <a:rPr lang="ru-RU" sz="1200" dirty="0"/>
              <a:t>, </a:t>
            </a:r>
            <a:r>
              <a:rPr lang="ru-RU" sz="1200" dirty="0" err="1"/>
              <a:t>Erin</a:t>
            </a:r>
            <a:r>
              <a:rPr lang="ru-RU" sz="1200" dirty="0"/>
              <a:t> E. </a:t>
            </a:r>
            <a:r>
              <a:rPr lang="ru-RU" sz="1200" dirty="0" err="1"/>
              <a:t>Naffziger</a:t>
            </a:r>
            <a:r>
              <a:rPr lang="ru-RU" sz="1200" dirty="0"/>
              <a:t>, </a:t>
            </a:r>
            <a:r>
              <a:rPr lang="ru-RU" sz="1200" dirty="0" err="1"/>
              <a:t>and</a:t>
            </a:r>
            <a:r>
              <a:rPr lang="ru-RU" sz="1200" dirty="0"/>
              <a:t> </a:t>
            </a:r>
            <a:r>
              <a:rPr lang="ru-RU" sz="1200" dirty="0" err="1"/>
              <a:t>Kent</a:t>
            </a:r>
            <a:r>
              <a:rPr lang="ru-RU" sz="1200" dirty="0"/>
              <a:t> C. Berridge. 2018. “</a:t>
            </a:r>
            <a:r>
              <a:rPr lang="ru-RU" sz="1200" dirty="0" err="1"/>
              <a:t>Current</a:t>
            </a:r>
            <a:r>
              <a:rPr lang="ru-RU" sz="1200" dirty="0"/>
              <a:t> </a:t>
            </a:r>
            <a:r>
              <a:rPr lang="ru-RU" sz="1200" dirty="0" err="1"/>
              <a:t>perspectives</a:t>
            </a:r>
            <a:r>
              <a:rPr lang="ru-RU" sz="1200" dirty="0"/>
              <a:t> </a:t>
            </a:r>
            <a:r>
              <a:rPr lang="ru-RU" sz="1200" dirty="0" err="1"/>
              <a:t>on</a:t>
            </a:r>
            <a:r>
              <a:rPr lang="ru-RU" sz="1200" dirty="0"/>
              <a:t> incentive salience </a:t>
            </a:r>
            <a:r>
              <a:rPr lang="ru-RU" sz="1200" dirty="0" err="1"/>
              <a:t>and</a:t>
            </a:r>
            <a:r>
              <a:rPr lang="ru-RU" sz="1200" dirty="0"/>
              <a:t> </a:t>
            </a:r>
            <a:r>
              <a:rPr lang="ru-RU" sz="1200" dirty="0" err="1"/>
              <a:t>applications</a:t>
            </a:r>
            <a:r>
              <a:rPr lang="ru-RU" sz="1200" dirty="0"/>
              <a:t> </a:t>
            </a:r>
            <a:r>
              <a:rPr lang="ru-RU" sz="1200" dirty="0" err="1"/>
              <a:t>to</a:t>
            </a:r>
            <a:r>
              <a:rPr lang="ru-RU" sz="1200" dirty="0"/>
              <a:t> clinical </a:t>
            </a:r>
            <a:r>
              <a:rPr lang="ru-RU" sz="1200" dirty="0" err="1"/>
              <a:t>disorders</a:t>
            </a:r>
            <a:r>
              <a:rPr lang="ru-RU" sz="1200" dirty="0"/>
              <a:t>.” </a:t>
            </a:r>
            <a:r>
              <a:rPr lang="ru-RU" sz="1200" dirty="0" err="1"/>
              <a:t>Current</a:t>
            </a:r>
            <a:r>
              <a:rPr lang="ru-RU" sz="1200" dirty="0"/>
              <a:t> </a:t>
            </a:r>
            <a:r>
              <a:rPr lang="ru-RU" sz="1200" dirty="0" err="1"/>
              <a:t>Opinion</a:t>
            </a:r>
            <a:r>
              <a:rPr lang="ru-RU" sz="1200" dirty="0"/>
              <a:t> </a:t>
            </a:r>
            <a:r>
              <a:rPr lang="ru-RU" sz="1200" dirty="0" err="1"/>
              <a:t>in</a:t>
            </a:r>
            <a:r>
              <a:rPr lang="ru-RU" sz="1200" dirty="0"/>
              <a:t> </a:t>
            </a:r>
            <a:r>
              <a:rPr lang="ru-RU" sz="1200" dirty="0" err="1"/>
              <a:t>Behavioral</a:t>
            </a:r>
            <a:r>
              <a:rPr lang="ru-RU" sz="1200" dirty="0"/>
              <a:t> </a:t>
            </a:r>
            <a:r>
              <a:rPr lang="ru-RU" sz="1200" dirty="0" err="1"/>
              <a:t>Sciences</a:t>
            </a:r>
            <a:r>
              <a:rPr lang="ru-RU" sz="1200" dirty="0"/>
              <a:t> 22:59–69</a:t>
            </a:r>
            <a:endParaRPr lang="en-US" sz="140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98820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REWARD SYSTEMS</a:t>
            </a:r>
          </a:p>
        </p:txBody>
      </p:sp>
      <p:pic>
        <p:nvPicPr>
          <p:cNvPr id="1025" name="Picture 1" descr="Anterior Orbitofrontal Cortex  B  Hedonic Hotspot  OBItofrontra  ortex  sula C  ccUOXje  ole  amben  nel  Dorsal  Striatum  palli  mygda\  .0  4  entral  Tegment  rea  ucleus  Incentive  Salience  Generators  otsp  Posterior Insula  Hedonic Hotspot  Anterior Medial Accumbens Shell  Hedonic Hotspot  Posterior Ventral Pallidum  Hedonic Hotspot  Parabrachial Nucleus  Hedonic Hotspot ">
            <a:extLst>
              <a:ext uri="{FF2B5EF4-FFF2-40B4-BE49-F238E27FC236}">
                <a16:creationId xmlns:a16="http://schemas.microsoft.com/office/drawing/2014/main" id="{F0D85A40-1B47-4089-9693-014B488C3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23950"/>
            <a:ext cx="5943600" cy="32013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E7D3AB-8B14-499B-9590-DFD200524702}"/>
              </a:ext>
            </a:extLst>
          </p:cNvPr>
          <p:cNvSpPr txBox="1"/>
          <p:nvPr/>
        </p:nvSpPr>
        <p:spPr>
          <a:xfrm>
            <a:off x="838200" y="4476750"/>
            <a:ext cx="7010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ru-RU" sz="1200" dirty="0"/>
              <a:t>Olney, </a:t>
            </a:r>
            <a:r>
              <a:rPr lang="ru-RU" sz="1200" dirty="0" err="1"/>
              <a:t>Jeffrey</a:t>
            </a:r>
            <a:r>
              <a:rPr lang="ru-RU" sz="1200" dirty="0"/>
              <a:t> J., </a:t>
            </a:r>
            <a:r>
              <a:rPr lang="ru-RU" sz="1200" dirty="0" err="1"/>
              <a:t>Shelley</a:t>
            </a:r>
            <a:r>
              <a:rPr lang="ru-RU" sz="1200" dirty="0"/>
              <a:t> M. </a:t>
            </a:r>
            <a:r>
              <a:rPr lang="ru-RU" sz="1200" dirty="0" err="1"/>
              <a:t>Warlow</a:t>
            </a:r>
            <a:r>
              <a:rPr lang="ru-RU" sz="1200" dirty="0"/>
              <a:t>, </a:t>
            </a:r>
            <a:r>
              <a:rPr lang="ru-RU" sz="1200" dirty="0" err="1"/>
              <a:t>Erin</a:t>
            </a:r>
            <a:r>
              <a:rPr lang="ru-RU" sz="1200" dirty="0"/>
              <a:t> E. </a:t>
            </a:r>
            <a:r>
              <a:rPr lang="ru-RU" sz="1200" dirty="0" err="1"/>
              <a:t>Naffziger</a:t>
            </a:r>
            <a:r>
              <a:rPr lang="ru-RU" sz="1200" dirty="0"/>
              <a:t>, </a:t>
            </a:r>
            <a:r>
              <a:rPr lang="ru-RU" sz="1200" dirty="0" err="1"/>
              <a:t>and</a:t>
            </a:r>
            <a:r>
              <a:rPr lang="ru-RU" sz="1200" dirty="0"/>
              <a:t> </a:t>
            </a:r>
            <a:r>
              <a:rPr lang="ru-RU" sz="1200" dirty="0" err="1"/>
              <a:t>Kent</a:t>
            </a:r>
            <a:r>
              <a:rPr lang="ru-RU" sz="1200" dirty="0"/>
              <a:t> C. Berridge. 2018. “</a:t>
            </a:r>
            <a:r>
              <a:rPr lang="ru-RU" sz="1200" dirty="0" err="1"/>
              <a:t>Current</a:t>
            </a:r>
            <a:r>
              <a:rPr lang="ru-RU" sz="1200" dirty="0"/>
              <a:t> </a:t>
            </a:r>
            <a:r>
              <a:rPr lang="ru-RU" sz="1200" dirty="0" err="1"/>
              <a:t>perspectives</a:t>
            </a:r>
            <a:r>
              <a:rPr lang="ru-RU" sz="1200" dirty="0"/>
              <a:t> </a:t>
            </a:r>
            <a:r>
              <a:rPr lang="ru-RU" sz="1200" dirty="0" err="1"/>
              <a:t>on</a:t>
            </a:r>
            <a:r>
              <a:rPr lang="ru-RU" sz="1200" dirty="0"/>
              <a:t> incentive salience </a:t>
            </a:r>
            <a:r>
              <a:rPr lang="ru-RU" sz="1200" dirty="0" err="1"/>
              <a:t>and</a:t>
            </a:r>
            <a:r>
              <a:rPr lang="ru-RU" sz="1200" dirty="0"/>
              <a:t> </a:t>
            </a:r>
            <a:r>
              <a:rPr lang="ru-RU" sz="1200" dirty="0" err="1"/>
              <a:t>applications</a:t>
            </a:r>
            <a:r>
              <a:rPr lang="ru-RU" sz="1200" dirty="0"/>
              <a:t> </a:t>
            </a:r>
            <a:r>
              <a:rPr lang="ru-RU" sz="1200" dirty="0" err="1"/>
              <a:t>to</a:t>
            </a:r>
            <a:r>
              <a:rPr lang="ru-RU" sz="1200" dirty="0"/>
              <a:t> clinical </a:t>
            </a:r>
            <a:r>
              <a:rPr lang="ru-RU" sz="1200" dirty="0" err="1"/>
              <a:t>disorders</a:t>
            </a:r>
            <a:r>
              <a:rPr lang="ru-RU" sz="1200" dirty="0"/>
              <a:t>.” </a:t>
            </a:r>
            <a:r>
              <a:rPr lang="ru-RU" sz="1200" dirty="0" err="1"/>
              <a:t>Current</a:t>
            </a:r>
            <a:r>
              <a:rPr lang="ru-RU" sz="1200" dirty="0"/>
              <a:t> </a:t>
            </a:r>
            <a:r>
              <a:rPr lang="ru-RU" sz="1200" dirty="0" err="1"/>
              <a:t>Opinion</a:t>
            </a:r>
            <a:r>
              <a:rPr lang="ru-RU" sz="1200" dirty="0"/>
              <a:t> </a:t>
            </a:r>
            <a:r>
              <a:rPr lang="ru-RU" sz="1200" dirty="0" err="1"/>
              <a:t>in</a:t>
            </a:r>
            <a:r>
              <a:rPr lang="ru-RU" sz="1200" dirty="0"/>
              <a:t> </a:t>
            </a:r>
            <a:r>
              <a:rPr lang="ru-RU" sz="1200" dirty="0" err="1"/>
              <a:t>Behavioral</a:t>
            </a:r>
            <a:r>
              <a:rPr lang="ru-RU" sz="1200" dirty="0"/>
              <a:t> </a:t>
            </a:r>
            <a:r>
              <a:rPr lang="ru-RU" sz="1200" dirty="0" err="1"/>
              <a:t>Sciences</a:t>
            </a:r>
            <a:r>
              <a:rPr lang="ru-RU" sz="1200" dirty="0"/>
              <a:t> 22:59–69</a:t>
            </a:r>
            <a:endParaRPr lang="en-US" sz="1400" dirty="0">
              <a:solidFill>
                <a:prstClr val="black"/>
              </a:solidFill>
              <a:latin typeface="Microsoft Sans Serif" pitchFamily="34" charset="0"/>
              <a:cs typeface="Microsoft Sans Serif" pitchFamily="34" charset="0"/>
            </a:endParaRPr>
          </a:p>
        </p:txBody>
      </p:sp>
    </p:spTree>
    <p:custDataLst>
      <p:tags r:id="rId1"/>
    </p:custDataLst>
    <p:extLst>
      <p:ext uri="{BB962C8B-B14F-4D97-AF65-F5344CB8AC3E}">
        <p14:creationId xmlns:p14="http://schemas.microsoft.com/office/powerpoint/2010/main" val="377839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Reinforcement</a:t>
            </a:r>
          </a:p>
        </p:txBody>
      </p:sp>
      <p:sp>
        <p:nvSpPr>
          <p:cNvPr id="4" name="Oval Callout 3"/>
          <p:cNvSpPr/>
          <p:nvPr/>
        </p:nvSpPr>
        <p:spPr>
          <a:xfrm>
            <a:off x="5363062" y="1877146"/>
            <a:ext cx="2714139" cy="1509155"/>
          </a:xfrm>
          <a:prstGeom prst="wedgeEllipseCallout">
            <a:avLst>
              <a:gd name="adj1" fmla="val -55316"/>
              <a:gd name="adj2" fmla="val 54754"/>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Sexual Temptation </a:t>
            </a:r>
            <a:endParaRPr lang="en-US" sz="2800" dirty="0"/>
          </a:p>
        </p:txBody>
      </p:sp>
      <p:sp>
        <p:nvSpPr>
          <p:cNvPr id="5" name="Oval Callout 4"/>
          <p:cNvSpPr/>
          <p:nvPr/>
        </p:nvSpPr>
        <p:spPr>
          <a:xfrm>
            <a:off x="1519732" y="2995055"/>
            <a:ext cx="1502469" cy="807222"/>
          </a:xfrm>
          <a:prstGeom prst="wedgeEllipseCallout">
            <a:avLst>
              <a:gd name="adj1" fmla="val 78889"/>
              <a:gd name="adj2" fmla="val 14123"/>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Hunting Meat</a:t>
            </a:r>
          </a:p>
        </p:txBody>
      </p:sp>
      <p:sp>
        <p:nvSpPr>
          <p:cNvPr id="6" name="Oval Callout 5"/>
          <p:cNvSpPr/>
          <p:nvPr/>
        </p:nvSpPr>
        <p:spPr>
          <a:xfrm>
            <a:off x="1447800" y="2001639"/>
            <a:ext cx="2059002" cy="1061371"/>
          </a:xfrm>
          <a:prstGeom prst="wedgeEllipseCallout">
            <a:avLst>
              <a:gd name="adj1" fmla="val 63650"/>
              <a:gd name="adj2" fmla="val 54805"/>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bg1"/>
                </a:solidFill>
              </a:rPr>
              <a:t>Water</a:t>
            </a:r>
            <a:endParaRPr lang="en-US" sz="2200" dirty="0">
              <a:solidFill>
                <a:schemeClr val="bg1"/>
              </a:solidFill>
            </a:endParaRPr>
          </a:p>
        </p:txBody>
      </p:sp>
      <p:sp>
        <p:nvSpPr>
          <p:cNvPr id="7" name="Oval Callout 6"/>
          <p:cNvSpPr/>
          <p:nvPr/>
        </p:nvSpPr>
        <p:spPr>
          <a:xfrm>
            <a:off x="3141020" y="1485900"/>
            <a:ext cx="2714139" cy="1509155"/>
          </a:xfrm>
          <a:prstGeom prst="wedgeEllipseCallout">
            <a:avLst>
              <a:gd name="adj1" fmla="val 1581"/>
              <a:gd name="adj2" fmla="val 75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Sweet</a:t>
            </a:r>
            <a:endParaRPr lang="en-US" sz="3000" dirty="0"/>
          </a:p>
        </p:txBody>
      </p:sp>
      <p:sp>
        <p:nvSpPr>
          <p:cNvPr id="8" name="TextBox 7"/>
          <p:cNvSpPr txBox="1"/>
          <p:nvPr/>
        </p:nvSpPr>
        <p:spPr>
          <a:xfrm>
            <a:off x="3141021" y="3616828"/>
            <a:ext cx="2714138" cy="861774"/>
          </a:xfrm>
          <a:prstGeom prst="rect">
            <a:avLst/>
          </a:prstGeom>
          <a:noFill/>
          <a:effectLst/>
        </p:spPr>
        <p:txBody>
          <a:bodyPr wrap="square" rtlCol="0">
            <a:spAutoFit/>
          </a:bodyPr>
          <a:lstStyle/>
          <a:p>
            <a:pPr algn="ctr"/>
            <a:r>
              <a:rPr lang="en-US" sz="2500" i="1" dirty="0">
                <a:latin typeface="+mj-lt"/>
              </a:rPr>
              <a:t>Reward-motivated Seeking Behaviors </a:t>
            </a:r>
          </a:p>
        </p:txBody>
      </p:sp>
    </p:spTree>
    <p:extLst>
      <p:ext uri="{BB962C8B-B14F-4D97-AF65-F5344CB8AC3E}">
        <p14:creationId xmlns:p14="http://schemas.microsoft.com/office/powerpoint/2010/main" val="95311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Reward Pathways  Are Very Old </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1854840"/>
            <a:ext cx="2590800" cy="21958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342788" y="1139505"/>
            <a:ext cx="5334000" cy="3124200"/>
          </a:xfrm>
        </p:spPr>
        <p:txBody>
          <a:bodyPr>
            <a:normAutofit fontScale="85000" lnSpcReduction="20000"/>
          </a:bodyPr>
          <a:lstStyle/>
          <a:p>
            <a:r>
              <a:rPr lang="en-US" sz="2000" dirty="0"/>
              <a:t>Surprisingly the brain structure that responsible for reward lays in the old areas of the brain and so </a:t>
            </a:r>
            <a:r>
              <a:rPr lang="en-US" sz="2000" dirty="0">
                <a:solidFill>
                  <a:srgbClr val="FF0000"/>
                </a:solidFill>
              </a:rPr>
              <a:t>is not strongly human</a:t>
            </a:r>
          </a:p>
          <a:p>
            <a:r>
              <a:rPr lang="en-US" sz="2000" dirty="0"/>
              <a:t>The areas of brain govern our biological reward system that appeared long before we (as species) had begun to exist. We can metaphorically describe the reward system as a </a:t>
            </a:r>
            <a:r>
              <a:rPr lang="en-US" sz="2000" dirty="0">
                <a:solidFill>
                  <a:srgbClr val="FF0000"/>
                </a:solidFill>
              </a:rPr>
              <a:t>trace of God in the human mind</a:t>
            </a:r>
          </a:p>
          <a:p>
            <a:r>
              <a:rPr lang="en-US" sz="2000" dirty="0"/>
              <a:t>These brain structures are referred to as reward pathways, which are very old from an evolutionary point of view and which presumably evolved to mediate an individual’s responses to natural rewards, such as food, sex, and social interaction</a:t>
            </a:r>
          </a:p>
        </p:txBody>
      </p:sp>
      <p:sp>
        <p:nvSpPr>
          <p:cNvPr id="5" name="TextBox 4">
            <a:extLst>
              <a:ext uri="{FF2B5EF4-FFF2-40B4-BE49-F238E27FC236}">
                <a16:creationId xmlns:a16="http://schemas.microsoft.com/office/drawing/2014/main" id="{FF3934AB-C05D-4565-9B2C-2FD3904670FC}"/>
              </a:ext>
            </a:extLst>
          </p:cNvPr>
          <p:cNvSpPr txBox="1"/>
          <p:nvPr/>
        </p:nvSpPr>
        <p:spPr>
          <a:xfrm>
            <a:off x="838200" y="4476750"/>
            <a:ext cx="70104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spcBef>
                <a:spcPct val="20000"/>
              </a:spcBef>
            </a:pPr>
            <a:r>
              <a:rPr lang="en-US" sz="1200" dirty="0"/>
              <a:t>Arias-</a:t>
            </a:r>
            <a:r>
              <a:rPr lang="en-US" sz="1200" dirty="0" err="1"/>
              <a:t>Carrión</a:t>
            </a:r>
            <a:r>
              <a:rPr lang="en-US" sz="1200" dirty="0"/>
              <a:t>, Oscar, Maria </a:t>
            </a:r>
            <a:r>
              <a:rPr lang="en-US" sz="1200" dirty="0" err="1"/>
              <a:t>Stamelou</a:t>
            </a:r>
            <a:r>
              <a:rPr lang="en-US" sz="1200" dirty="0"/>
              <a:t>, Eric Murillo-Rodríguez, Manuel Menéndez-González, and Ernst </a:t>
            </a:r>
            <a:r>
              <a:rPr lang="en-US" sz="1200" dirty="0" err="1"/>
              <a:t>Pöppel</a:t>
            </a:r>
            <a:r>
              <a:rPr lang="en-US" sz="1200" dirty="0"/>
              <a:t>. 2010. “Dopaminergic Reward System: A Short Integrative Review.” International archives of medicine 3:24. </a:t>
            </a:r>
            <a:endParaRPr lang="en-US" sz="1400" dirty="0">
              <a:solidFill>
                <a:prstClr val="black"/>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72435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89AC2E3F-27A9-4A85-A8D0-870717C0D1DC}"/>
  <p:tag name="ISPRING_RESOURCE_FOLDER" val="C:\Users\Valery\OneDrive\job-16\портал\afterall\presentation\draft1\alco-draft1\"/>
  <p:tag name="ISPRING_PRESENTATION_PATH" val="C:\Users\Valery\OneDrive\job-16\портал\afterall\presentation\draft1\alco-draft1.pptx"/>
  <p:tag name="ISPRING_PROJECT_FOLDER_UPDATED" val="1"/>
  <p:tag name="ISPRING_PRESENTATION_INFO_2" val="&lt;?xml version=&quot;1.0&quot; encoding=&quot;UTF-8&quot; standalone=&quot;no&quot; ?&gt;&#10;&lt;presentation2&gt;&#10;&#10;  &lt;slides&gt;&#10;    &lt;slide id=&quot;{BA2CA5EB-D732-4DEB-B85F-2138FBC6BC1E}&quot; pptId=&quot;256&quot;/&gt;&#10;    &lt;slide id=&quot;{52090F9D-454D-4635-BB52-AFB7EDE3CE67}&quot; pptId=&quot;257&quot;/&gt;&#10;    &lt;slide id=&quot;{EB5E9C50-F9E7-46AD-AE14-217833196F06}&quot; pptId=&quot;258&quot;/&gt;&#10;    &lt;slide id=&quot;{2FFF5F6C-9F51-49B1-A181-FC2618FAB112}&quot; pptId=&quot;259&quot;/&gt;&#10;    &lt;slide id=&quot;{128E22E3-8BCE-4279-A0DB-D6DA45EDB165}&quot; pptId=&quot;260&quot;/&gt;&#10;    &lt;slide id=&quot;{20C5E2A6-99F1-49B6-AC47-A10D69107997}&quot; pptId=&quot;261&quot;/&gt;&#10;    &lt;slide id=&quot;{D9A327D9-FA9D-4921-9EF1-C0D70C1AC2E6}&quot; pptId=&quot;262&quot;/&gt;&#10;    &lt;slide id=&quot;{05924325-7937-4C24-8E65-08CDDF02FC9D}&quot; pptId=&quot;263&quot;/&gt;&#10;    &lt;slide id=&quot;{D717DDFE-7784-4015-A6BB-98D55BC41BCA}&quot; pptId=&quot;264&quot;/&gt;&#10;    &lt;slide id=&quot;{DF972880-8DF2-4E93-8321-39B1936DEB11}&quot; pptId=&quot;265&quot;/&gt;&#10;    &lt;slide id=&quot;{BFE1789B-4A3A-4461-AA7F-6D2305C36293}&quot; pptId=&quot;266&quot;/&gt;&#10;    &lt;slide id=&quot;{6183EEF4-6DD4-4036-BB98-B36E084A04EA}&quot; pptId=&quot;267&quot;/&gt;&#10;    &lt;slide id=&quot;{47B1D203-4C4D-4957-8A0C-F36B56EA52A4}&quot; pptId=&quot;268&quot;/&gt;&#10;    &lt;slide id=&quot;{52517364-4080-413E-903E-C2D0F39F30BA}&quot; pptId=&quot;269&quot;/&gt;&#10;    &lt;slide id=&quot;{4320ED48-4C50-4C6C-BA0D-C90545C019FC}&quot; pptId=&quot;270&quot;/&gt;&#10;    &lt;slide id=&quot;{6F2A0CA1-3BA3-4152-97D6-6D39CBFF249E}&quot; pptId=&quot;271&quot;/&gt;&#10;    &lt;slide id=&quot;{064F4813-F8E3-4CC4-B5CD-CFBCDA8D3A22}&quot; pptId=&quot;272&quot;/&gt;&#10;    &lt;slide id=&quot;{3FC2869E-4679-4776-B9D6-D81F74AB96E2}&quot; pptId=&quot;273&quot;/&gt;&#10;    &lt;slide id=&quot;{8DBFB422-51E9-4D0B-B435-7C0E1AB6251C}&quot; pptId=&quot;274&quot;/&gt;&#10;    &lt;slide id=&quot;{FB212E07-F5C4-4049-A837-A72BFC32A545}&quot; pptId=&quot;275&quot;/&gt;&#10;    &lt;slide id=&quot;{CE38FE18-0FE9-43EA-843E-A2A5D5B676B8}&quot; pptId=&quot;276&quot;/&gt;&#10;    &lt;slide id=&quot;{BC66E905-E3F7-4212-A5F7-82153AB075F0}&quot; pptId=&quot;277&quot;/&gt;&#10;    &lt;slide id=&quot;{52FCC5F1-08B7-41FE-8AF3-0EBDA1B69287}&quot; pptId=&quot;278&quot;/&gt;&#10;    &lt;slide id=&quot;{AC4B9581-AED2-4F93-A450-E39748206D77}&quot; pptId=&quot;279&quot;/&gt;&#10;    &lt;slide id=&quot;{F2D17084-F751-40E7-846C-C063E47F976B}&quot; pptId=&quot;280&quot;/&gt;&#10;    &lt;slide id=&quot;{CE72FEEB-3346-4BCC-86ED-9032E1029961}&quot; pptId=&quot;281&quot;/&gt;&#10;    &lt;slide id=&quot;{C4E75AA2-3681-42FD-BC7F-D28C9D2E4B72}&quot; pptId=&quot;282&quot;/&gt;&#10;    &lt;slide id=&quot;{D18819F1-6A2B-4474-AAC1-2F66AE91C08F}&quot; pptId=&quot;283&quot;/&gt;&#10;    &lt;slide id=&quot;{19BBBCEC-B9C3-46D4-AF1D-5DDC9941916A}&quot; pptId=&quot;284&quot;/&gt;&#10;    &lt;slide id=&quot;{D95F06AF-66DC-4727-A03C-A1A024CE8B6D}&quot; pptId=&quot;285&quot;/&gt;&#10;    &lt;slide id=&quot;{62A2F091-8B73-4F04-8E95-E6982C36787B}&quot; pptId=&quot;286&quot;/&gt;&#10;    &lt;slide id=&quot;{0879148F-8F7F-4A57-ADA5-34731B0DC813}&quot; pptId=&quot;287&quot;/&gt;&#10;    &lt;slide id=&quot;{D00E007F-0A51-4ABC-BBE4-7A95C3DC5F17}&quot; pptId=&quot;288&quot;/&gt;&#10;    &lt;slide id=&quot;{E93F01E7-B8BB-477D-91D9-A0E472A6F3CC}&quot; pptId=&quot;289&quot;/&gt;&#10;    &lt;slide id=&quot;{FB5BAA7C-A38B-4149-9977-2057EBDBC956}&quot; pptId=&quot;290&quot;/&gt;&#10;    &lt;slide id=&quot;{E9F0E4C7-0FE7-458C-B478-29FF95A01248}&quot; pptId=&quot;291&quot;/&gt;&#10;    &lt;slide id=&quot;{E7DB8F58-C6E4-4038-8845-BBDD9073EAAB}&quot; pptId=&quot;292&quot;/&gt;&#10;    &lt;slide id=&quot;{0C70D716-C621-4F63-B156-30DEDE62D267}&quot; pptId=&quot;293&quot;/&gt;&#10;    &lt;slide id=&quot;{011F1629-D4F0-445F-B34F-A751AC336766}&quot; pptId=&quot;294&quot;/&gt;&#10;    &lt;slide id=&quot;{3B18C36E-4149-4D0E-BBE5-594BD7AAEAE1}&quot; pptId=&quot;295&quot;/&gt;&#10;    &lt;slide id=&quot;{FE0A4C2C-BE4D-45E9-B074-AEB6343E21B5}&quot; pptId=&quot;296&quot;/&gt;&#10;    &lt;slide id=&quot;{14859ECB-F54B-4C37-933E-11AC63BD3CE0}&quot; pptId=&quot;297&quot;/&gt;&#10;    &lt;slide id=&quot;{41BE1948-8085-4DE2-8B2B-E3B22EBF3ACE}&quot; pptId=&quot;298&quot;/&gt;&#10;    &lt;slide id=&quot;{D98BE493-B066-426B-8C5A-9FEA6D2BA529}&quot; pptId=&quot;299&quot;/&gt;&#10;    &lt;slide id=&quot;{2627BB18-264D-4D22-917F-1804676331F0}&quot; pptId=&quot;300&quot;/&gt;&#10;    &lt;slide id=&quot;{7437497C-C79B-4DE4-BDBE-11AA7F5D877A}&quot; pptId=&quot;301&quot;/&gt;&#10;    &lt;slide id=&quot;{AEF1ECAB-5807-4A0F-8E3B-02B005CC1A62}&quot; pptId=&quot;302&quot;/&gt;&#10;    &lt;slide id=&quot;{558B54CE-5290-4E10-A16F-AEBC06F3C380}&quot; pptId=&quot;303&quot;/&gt;&#10;    &lt;slide id=&quot;{B84B0A54-E5BC-48D0-9AD4-CD46C140B38F}&quot; pptId=&quot;304&quot;/&gt;&#10;    &lt;slide id=&quot;{EC3F5B28-060B-4CA7-8A7C-472B634EDF2A}&quot; pptId=&quot;305&quot;/&gt;&#10;    &lt;slide id=&quot;{E89748D9-0211-427E-823F-3CBF7A8A7C86}&quot; pptId=&quot;306&quot;/&gt;&#10;    &lt;slide id=&quot;{B196EA31-932B-49B8-84F5-ED4E714413A9}&quot; pptId=&quot;307&quot;/&gt;&#10;    &lt;slide id=&quot;{BD5A3FF7-78A2-4774-A769-E96182CD0D60}&quot; pptId=&quot;308&quot;/&gt;&#10;    &lt;slide id=&quot;{21B9CC38-136C-43C6-AF8F-BDAEB8EB7CBD}&quot; pptId=&quot;309&quot;/&gt;&#10;    &lt;slide id=&quot;{8BB2D063-FB6A-4420-B618-66313BCF713D}&quot; pptId=&quot;310&quot;/&gt;&#10;    &lt;slide id=&quot;{3383CCE0-6AF8-4882-B64F-F6DD5E3D4DF9}&quot; pptId=&quot;311&quot;/&gt;&#10;    &lt;slide id=&quot;{ED2C55E5-C3A1-4A44-9A10-7AC3B12664AC}&quot; pptId=&quot;312&quot;/&gt;&#10;    &lt;slide id=&quot;{9C1A0D21-9BB5-451B-A28B-862C27E200EA}&quot; pptId=&quot;313&quot;/&gt;&#10;    &lt;slide id=&quot;{D5071999-E012-450F-B627-BFCFAC2B1B3C}&quot; pptId=&quot;314&quot;/&gt;&#10;    &lt;slide id=&quot;{25DC2516-49D7-4719-88F7-616A35A28A4C}&quot; pptId=&quot;315&quot;/&gt;&#10;    &lt;slide id=&quot;{8A55C8C0-4DC3-42CA-9D67-0DAFBA80AF19}&quot; pptId=&quot;316&quot;/&gt;&#10;    &lt;slide id=&quot;{329A39CD-BAF9-4EA5-82CB-A71F88A78069}&quot; pptId=&quot;317&quot;/&gt;&#10;    &lt;slide id=&quot;{F1F1D992-CCE1-4745-A450-462EBAB2632B}&quot; pptId=&quot;318&quot;/&gt;&#10;    &lt;slide id=&quot;{F9645811-47A7-4750-B2A0-C316D3952957}&quot; pptId=&quot;319&quot;/&gt;&#10;    &lt;slide id=&quot;{8D750E84-F75E-4063-A637-72B28E8C732B}&quot; pptId=&quot;320&quot;/&gt;&#10;    &lt;slide id=&quot;{6DE74BEE-6704-4BD0-BDC7-EB710BF21BD2}&quot; pptId=&quot;321&quot;/&gt;&#10;    &lt;slide id=&quot;{D55B9C0D-B90F-4E8C-928B-BC8D80F9E791}&quot; pptId=&quot;322&quot;/&gt;&#10;    &lt;slide id=&quot;{778D9C26-BBDB-4501-9BF8-9E1F7BEFA3F1}&quot; pptId=&quot;323&quot;/&gt;&#10;    &lt;slide id=&quot;{AEFBFCE1-6ACE-42BB-B4E2-D853924D0228}&quot; pptId=&quot;324&quot;/&gt;&#10;    &lt;slide id=&quot;{C35A8DAA-23D1-44BF-BB61-8C2736ED4A76}&quot; pptId=&quot;325&quot;/&gt;&#10;    &lt;slide id=&quot;{C42F33BE-AA7B-48E7-9C02-F72D89C40327}&quot; pptId=&quot;326&quot;/&gt;&#10;    &lt;slide id=&quot;{B94414E9-3B8E-4B78-AC34-6BE6CF59669A}&quot; pptId=&quot;327&quot;/&gt;&#10;    &lt;slide id=&quot;{B560D8C5-48DC-49B8-B6BE-3725DD7397F6}&quot; pptId=&quot;328&quot;/&gt;&#10;    &lt;slide id=&quot;{7B5BED8E-CB9A-4CC4-A165-0DEA41AFDBF5}&quot; pptId=&quot;329&quot;/&gt;&#10;    &lt;slide id=&quot;{192AD58D-0486-4F95-A549-3B4AE15A5AD8}&quot; pptId=&quot;330&quot;/&gt;&#10;    &lt;slide id=&quot;{5CCDA997-04E6-47BF-9B2B-94CA7D1DFAFB}&quot; pptId=&quot;331&quot;/&gt;&#10;    &lt;slide id=&quot;{014348CF-55D6-4209-B9E3-E200E5835206}&quot; pptId=&quot;332&quot;/&gt;&#10;    &lt;slide id=&quot;{C217DFB0-A711-4592-A151-168FBA4586EA}&quot; pptId=&quot;333&quot;/&gt;&#10;    &lt;slide id=&quot;{E2C5C908-AF78-49AA-84A0-E9AA8EFAFB53}&quot; pptId=&quot;334&quot;/&gt;&#10;    &lt;slide id=&quot;{4487EAE6-CFFE-49D3-82BA-D3171AFFF85C}&quot; pptId=&quot;335&quot;/&gt;&#10;    &lt;slide id=&quot;{6CE581AF-17E9-46C5-88CF-98C0E6FBF173}&quot; pptId=&quot;336&quot;/&gt;&#10;    &lt;slide id=&quot;{1601603B-9B37-4284-B7D6-61DEDE1B152F}&quot; pptId=&quot;337&quot;/&gt;&#10;    &lt;slide id=&quot;{DCC073B4-D45C-4B1C-BD0A-6D2248EE7F1E}&quot; pptId=&quot;338&quot;/&gt;&#10;    &lt;slide id=&quot;{CE9AABE6-9582-4E6F-B8A9-78FC5A6E4B6F}&quot; pptId=&quot;339&quot;/&gt;&#10;    &lt;slide id=&quot;{C6690B02-5AF5-4B96-915B-B975FD7E3D8B}&quot; pptId=&quot;340&quot;/&gt;&#10;    &lt;slide id=&quot;{75C7E9C4-E755-45F5-AE6C-F833B91BBFF8}&quot; pptId=&quot;341&quot;/&gt;&#10;    &lt;slide id=&quot;{408DD722-ACBB-44AC-8A75-A5D813C23384}&quot; pptId=&quot;342&quot;/&gt;&#10;    &lt;slide id=&quot;{ADE84E0C-F49E-46C3-91A7-CC2200E3B32A}&quot; pptId=&quot;343&quot;/&gt;&#10;    &lt;slide id=&quot;{8982C4AA-3C78-4E0D-BFD3-F8BFEFA67CA6}&quot; pptId=&quot;344&quot;/&gt;&#10;    &lt;slide id=&quot;{3BC77BC3-CC9C-4974-91DB-EFE6E9B8BFA6}&quot; pptId=&quot;345&quot;/&gt;&#10;    &lt;slide id=&quot;{B7FDF282-ABD5-456C-9EC8-7BD0DC1B12DB}&quot; pptId=&quot;346&quot;/&gt;&#10;    &lt;slide id=&quot;{6986F795-E78C-4831-A712-7DA5D98B40D1}&quot; pptId=&quot;347&quot;/&gt;&#10;    &lt;slide id=&quot;{9BF41399-E4B3-4D72-BDD3-562EC4AABF3F}&quot; pptId=&quot;348&quot;/&gt;&#10;    &lt;slide id=&quot;{6395BF5E-96C6-47EC-91A2-FB171BF03C92}&quot; pptId=&quot;349&quot;/&gt;&#10;    &lt;slide id=&quot;{78D202C8-42B2-49D9-B3DE-73FA6474BE94}&quot; pptId=&quot;350&quot;/&gt;&#10;    &lt;slide id=&quot;{ADE58D84-FCD0-41CC-A050-0177DBF1D15C}&quot; pptId=&quot;351&quot;/&gt;&#10;  &lt;/slides&gt;&#10;&#10;  &lt;narration&gt;&#10;    &lt;audioTracks/&gt;&#10;    &lt;videoTracks&gt;&#10;      &lt;videoTrack muted=&quot;false&quot; name=&quot;Видео 1&quot; resource=&quot;0a538928&quot; slideId=&quot;{BA2CA5EB-D732-4DEB-B85F-2138FBC6BC1E}&quot; startTime=&quot;0&quot; stepIndex=&quot;0&quot; volume=&quot;1&quot;&gt;&#10;        &lt;video format=&quot;yuvj422p&quot; frameRate=&quot;30&quot; height=&quot;480&quot; pixelAspectRatio=&quot;1&quot; width=&quot;640&quot;/&gt;&#10;        &lt;audio channels=&quot;2&quot; format=&quot;s16&quot; sampleRate=&quot;44100&quot;/&gt;&#10;      &lt;/videoTrack&gt;&#10;    &lt;/videoTracks&gt;&#10;  &lt;/narration&gt;&#10;&#10;&lt;/presentation2&gt;&#10;"/>
  <p:tag name="ISPRING_SCREEN_RECS_UPDATED" val="C:\Users\Valery\OneDrive\job-16\портал\afterall\presentation\draft1\alco-draft1\"/>
</p:tagLst>
</file>

<file path=ppt/tags/tag2.xml><?xml version="1.0" encoding="utf-8"?>
<p:tagLst xmlns:a="http://schemas.openxmlformats.org/drawingml/2006/main" xmlns:r="http://schemas.openxmlformats.org/officeDocument/2006/relationships" xmlns:p="http://schemas.openxmlformats.org/presentationml/2006/main">
  <p:tag name="ISPRING_SLIDE_ID_2" val="{4320ED48-4C50-4C6C-BA0D-C90545C019FC}"/>
  <p:tag name="GENSWF_ADVANCE_TIME" val="5"/>
  <p:tag name="ISPRING_CUSTOM_TIMING_USED" val="1"/>
</p:tagLst>
</file>

<file path=ppt/theme/theme1.xml><?xml version="1.0" encoding="utf-8"?>
<a:theme xmlns:a="http://schemas.openxmlformats.org/drawingml/2006/main" name="Тэма Office">
  <a:themeElements>
    <a:clrScheme name="Office">
      <a:dk1>
        <a:sysClr val="windowText" lastClr="000000"/>
      </a:dk1>
      <a:lt1>
        <a:sysClr val="window" lastClr="FFFFFF"/>
      </a:lt1>
      <a:dk2>
        <a:srgbClr val="1F497D"/>
      </a:dk2>
      <a:lt2>
        <a:srgbClr val="EEECE1"/>
      </a:lt2>
      <a:accent1>
        <a:srgbClr val="479481"/>
      </a:accent1>
      <a:accent2>
        <a:srgbClr val="333366"/>
      </a:accent2>
      <a:accent3>
        <a:srgbClr val="9999CC"/>
      </a:accent3>
      <a:accent4>
        <a:srgbClr val="666633"/>
      </a:accent4>
      <a:accent5>
        <a:srgbClr val="99CCCC"/>
      </a:accent5>
      <a:accent6>
        <a:srgbClr val="3366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Презентация1" id="{DE6F7E3E-E0DD-425A-B581-F9D9C760587A}" vid="{95A7C977-4194-42D4-8399-8C6D4D5E1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79481"/>
      </a:accent1>
      <a:accent2>
        <a:srgbClr val="333366"/>
      </a:accent2>
      <a:accent3>
        <a:srgbClr val="9999CC"/>
      </a:accent3>
      <a:accent4>
        <a:srgbClr val="666633"/>
      </a:accent4>
      <a:accent5>
        <a:srgbClr val="99CCCC"/>
      </a:accent5>
      <a:accent6>
        <a:srgbClr val="3366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э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alco1</Template>
  <TotalTime>2216</TotalTime>
  <Words>6580</Words>
  <Application>Microsoft Office PowerPoint</Application>
  <PresentationFormat>On-screen Show (16:9)</PresentationFormat>
  <Paragraphs>254</Paragraphs>
  <Slides>21</Slides>
  <Notes>12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Тэма Office</vt:lpstr>
      <vt:lpstr>Office Theme</vt:lpstr>
      <vt:lpstr>Brain And Culture;  Some Important Inclusions </vt:lpstr>
      <vt:lpstr>PowerPoint Presentation</vt:lpstr>
      <vt:lpstr>Terminology</vt:lpstr>
      <vt:lpstr>How The Story Began</vt:lpstr>
      <vt:lpstr>Electrode Stimulation</vt:lpstr>
      <vt:lpstr>Animal vs Human </vt:lpstr>
      <vt:lpstr>RAT REWARD SYSTEMS</vt:lpstr>
      <vt:lpstr>Natural Reinforcement</vt:lpstr>
      <vt:lpstr>Reward Pathways  Are Very Old </vt:lpstr>
      <vt:lpstr>Animal Models </vt:lpstr>
      <vt:lpstr>Animal Models </vt:lpstr>
      <vt:lpstr>PowerPoint Presentation</vt:lpstr>
      <vt:lpstr>Worlds of Animals and Humans</vt:lpstr>
      <vt:lpstr>Basic Worlds of Human </vt:lpstr>
      <vt:lpstr>Home-Garden-Street-Analogy</vt:lpstr>
      <vt:lpstr>PowerPoint Presentation</vt:lpstr>
      <vt:lpstr>Phänomenologie des Geistes</vt:lpstr>
      <vt:lpstr>Dienstes, Gehorsams und Bilden</vt:lpstr>
      <vt:lpstr>Discipline, Obedience, Self-Cultivation</vt:lpstr>
      <vt:lpstr>Ideal Self </vt:lpstr>
      <vt:lpstr>Brain And Culture;  Some Important Inclusions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Alcoholic experience</dc:title>
  <dc:creator>Valery Yevarouski</dc:creator>
  <cp:lastModifiedBy>Valery Yevarouski</cp:lastModifiedBy>
  <cp:revision>15</cp:revision>
  <dcterms:created xsi:type="dcterms:W3CDTF">2018-03-23T07:40:32Z</dcterms:created>
  <dcterms:modified xsi:type="dcterms:W3CDTF">2019-09-16T16:27:04Z</dcterms:modified>
</cp:coreProperties>
</file>