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8" r:id="rId5"/>
    <p:sldId id="266" r:id="rId6"/>
    <p:sldId id="265" r:id="rId7"/>
    <p:sldId id="257" r:id="rId8"/>
    <p:sldId id="263" r:id="rId9"/>
    <p:sldId id="261" r:id="rId10"/>
    <p:sldId id="267" r:id="rId11"/>
    <p:sldId id="268" r:id="rId12"/>
    <p:sldId id="269" r:id="rId13"/>
    <p:sldId id="272" r:id="rId14"/>
    <p:sldId id="273" r:id="rId15"/>
    <p:sldId id="27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9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0347D-BCBF-4E37-A16A-2F2D28E7879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130E82D-9C97-4E50-9FC4-C13B7C9F6026}">
      <dgm:prSet phldrT="[Text]" custT="1"/>
      <dgm:spPr/>
      <dgm:t>
        <a:bodyPr/>
        <a:lstStyle/>
        <a:p>
          <a:r>
            <a:rPr lang="en-US" sz="1600" u="sng" dirty="0"/>
            <a:t>Social Factors</a:t>
          </a:r>
        </a:p>
        <a:p>
          <a:r>
            <a:rPr lang="en-US" sz="1600" dirty="0"/>
            <a:t>- Social networks</a:t>
          </a:r>
        </a:p>
        <a:p>
          <a:r>
            <a:rPr lang="en-US" sz="1600" dirty="0"/>
            <a:t>- Marital status</a:t>
          </a:r>
        </a:p>
        <a:p>
          <a:r>
            <a:rPr lang="en-US" sz="1600" dirty="0"/>
            <a:t>- Self realization</a:t>
          </a:r>
        </a:p>
      </dgm:t>
    </dgm:pt>
    <dgm:pt modelId="{98CF6E7F-1AD7-4A1B-BB92-67FFC77FB070}" type="parTrans" cxnId="{1502E65B-BFDF-4971-A175-76D2A6F39E64}">
      <dgm:prSet/>
      <dgm:spPr/>
      <dgm:t>
        <a:bodyPr/>
        <a:lstStyle/>
        <a:p>
          <a:endParaRPr lang="en-US"/>
        </a:p>
      </dgm:t>
    </dgm:pt>
    <dgm:pt modelId="{EE1EE359-F86D-42D5-97D5-6BFDAB99085A}" type="sibTrans" cxnId="{1502E65B-BFDF-4971-A175-76D2A6F39E64}">
      <dgm:prSet/>
      <dgm:spPr/>
      <dgm:t>
        <a:bodyPr/>
        <a:lstStyle/>
        <a:p>
          <a:endParaRPr lang="en-US"/>
        </a:p>
      </dgm:t>
    </dgm:pt>
    <dgm:pt modelId="{40B16D96-A255-4A42-920D-816B4FBBBDD4}">
      <dgm:prSet phldrT="[Text]" custT="1"/>
      <dgm:spPr/>
      <dgm:t>
        <a:bodyPr/>
        <a:lstStyle/>
        <a:p>
          <a:endParaRPr lang="en-US" sz="1600" dirty="0"/>
        </a:p>
        <a:p>
          <a:r>
            <a:rPr lang="en-US" sz="1600" u="sng" dirty="0"/>
            <a:t>Economic Factors</a:t>
          </a:r>
        </a:p>
        <a:p>
          <a:r>
            <a:rPr lang="en-US" sz="1600" dirty="0"/>
            <a:t>- Higher wages</a:t>
          </a:r>
        </a:p>
        <a:p>
          <a:r>
            <a:rPr lang="en-US" sz="1600" dirty="0"/>
            <a:t>-Job opportunities</a:t>
          </a:r>
        </a:p>
        <a:p>
          <a:r>
            <a:rPr lang="en-US" sz="1600" dirty="0"/>
            <a:t>-Better facilities</a:t>
          </a:r>
        </a:p>
        <a:p>
          <a:endParaRPr lang="en-US" sz="2000" dirty="0"/>
        </a:p>
      </dgm:t>
    </dgm:pt>
    <dgm:pt modelId="{D7ECFF44-22B6-412E-B6D6-884A442A0EEC}" type="parTrans" cxnId="{9FDBD04D-1955-4E2F-A799-2186388442B4}">
      <dgm:prSet/>
      <dgm:spPr/>
      <dgm:t>
        <a:bodyPr/>
        <a:lstStyle/>
        <a:p>
          <a:endParaRPr lang="en-US"/>
        </a:p>
      </dgm:t>
    </dgm:pt>
    <dgm:pt modelId="{24C10DD5-7DE9-46CA-B1BB-B839EEC0A20D}" type="sibTrans" cxnId="{9FDBD04D-1955-4E2F-A799-2186388442B4}">
      <dgm:prSet/>
      <dgm:spPr/>
      <dgm:t>
        <a:bodyPr/>
        <a:lstStyle/>
        <a:p>
          <a:endParaRPr lang="en-US"/>
        </a:p>
      </dgm:t>
    </dgm:pt>
    <dgm:pt modelId="{87D46CA7-40F5-4322-A3C3-58E89A16C41A}">
      <dgm:prSet phldrT="[Text]"/>
      <dgm:spPr/>
      <dgm:t>
        <a:bodyPr/>
        <a:lstStyle/>
        <a:p>
          <a:r>
            <a:rPr lang="en-US" dirty="0"/>
            <a:t>Migration Flow</a:t>
          </a:r>
        </a:p>
      </dgm:t>
    </dgm:pt>
    <dgm:pt modelId="{F0752DFE-9885-4B3B-84FF-4A3DBE2EF5F0}" type="parTrans" cxnId="{650BA7E1-BECF-4EB1-89D5-15794DF8D596}">
      <dgm:prSet/>
      <dgm:spPr/>
      <dgm:t>
        <a:bodyPr/>
        <a:lstStyle/>
        <a:p>
          <a:endParaRPr lang="en-US"/>
        </a:p>
      </dgm:t>
    </dgm:pt>
    <dgm:pt modelId="{4C79D3E9-B7E2-4208-B5D7-7CD11B358ECD}" type="sibTrans" cxnId="{650BA7E1-BECF-4EB1-89D5-15794DF8D596}">
      <dgm:prSet/>
      <dgm:spPr/>
      <dgm:t>
        <a:bodyPr/>
        <a:lstStyle/>
        <a:p>
          <a:endParaRPr lang="en-US"/>
        </a:p>
      </dgm:t>
    </dgm:pt>
    <dgm:pt modelId="{BC2752F6-FF10-4CD1-B631-A2913B9525F8}">
      <dgm:prSet phldrT="[Text]" custT="1"/>
      <dgm:spPr/>
      <dgm:t>
        <a:bodyPr/>
        <a:lstStyle/>
        <a:p>
          <a:r>
            <a:rPr lang="en-US" sz="1600" dirty="0"/>
            <a:t>Political Factors</a:t>
          </a:r>
        </a:p>
        <a:p>
          <a:r>
            <a:rPr lang="en-US" sz="1600" dirty="0"/>
            <a:t>- Political unrest</a:t>
          </a:r>
        </a:p>
        <a:p>
          <a:r>
            <a:rPr lang="en-US" sz="1600" dirty="0"/>
            <a:t>- Corruption</a:t>
          </a:r>
        </a:p>
      </dgm:t>
    </dgm:pt>
    <dgm:pt modelId="{812F838D-89CE-4608-BCEA-017B10DA5386}" type="parTrans" cxnId="{EF749702-5BC1-464E-BA99-9454CA385A7F}">
      <dgm:prSet/>
      <dgm:spPr/>
      <dgm:t>
        <a:bodyPr/>
        <a:lstStyle/>
        <a:p>
          <a:endParaRPr lang="en-US"/>
        </a:p>
      </dgm:t>
    </dgm:pt>
    <dgm:pt modelId="{3BE486FC-3C01-4828-9605-CE7D5461243E}" type="sibTrans" cxnId="{EF749702-5BC1-464E-BA99-9454CA385A7F}">
      <dgm:prSet/>
      <dgm:spPr/>
      <dgm:t>
        <a:bodyPr/>
        <a:lstStyle/>
        <a:p>
          <a:endParaRPr lang="en-US"/>
        </a:p>
      </dgm:t>
    </dgm:pt>
    <dgm:pt modelId="{73EC7513-EB3B-41B4-95E2-D42C248C712F}" type="pres">
      <dgm:prSet presAssocID="{A6C0347D-BCBF-4E37-A16A-2F2D28E78794}" presName="Name0" presStyleCnt="0">
        <dgm:presLayoutVars>
          <dgm:dir/>
          <dgm:resizeHandles val="exact"/>
        </dgm:presLayoutVars>
      </dgm:prSet>
      <dgm:spPr/>
    </dgm:pt>
    <dgm:pt modelId="{6A026BA0-3959-4881-9027-2CAC8B7127DF}" type="pres">
      <dgm:prSet presAssocID="{A6C0347D-BCBF-4E37-A16A-2F2D28E78794}" presName="vNodes" presStyleCnt="0"/>
      <dgm:spPr/>
    </dgm:pt>
    <dgm:pt modelId="{DD32D1A8-39B8-44E4-ADAD-8C1E48D02F89}" type="pres">
      <dgm:prSet presAssocID="{9130E82D-9C97-4E50-9FC4-C13B7C9F6026}" presName="node" presStyleLbl="node1" presStyleIdx="0" presStyleCnt="4" custScaleX="323135" custScaleY="190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B01C8-C542-49D3-B45C-11BDE33A32DE}" type="pres">
      <dgm:prSet presAssocID="{EE1EE359-F86D-42D5-97D5-6BFDAB99085A}" presName="spacerT" presStyleCnt="0"/>
      <dgm:spPr/>
    </dgm:pt>
    <dgm:pt modelId="{4623382F-B92B-4B81-9E36-C79D170938AC}" type="pres">
      <dgm:prSet presAssocID="{EE1EE359-F86D-42D5-97D5-6BFDAB99085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BDFA707-D78D-475F-9807-0D8BA32CB3FC}" type="pres">
      <dgm:prSet presAssocID="{EE1EE359-F86D-42D5-97D5-6BFDAB99085A}" presName="spacerB" presStyleCnt="0"/>
      <dgm:spPr/>
    </dgm:pt>
    <dgm:pt modelId="{B5AD6C63-C3C1-4875-9E03-A16B6C442682}" type="pres">
      <dgm:prSet presAssocID="{40B16D96-A255-4A42-920D-816B4FBBBDD4}" presName="node" presStyleLbl="node1" presStyleIdx="1" presStyleCnt="4" custScaleX="322426" custScaleY="203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C768E-F615-42F9-97A8-4E43B40E73D2}" type="pres">
      <dgm:prSet presAssocID="{24C10DD5-7DE9-46CA-B1BB-B839EEC0A20D}" presName="spacerT" presStyleCnt="0"/>
      <dgm:spPr/>
    </dgm:pt>
    <dgm:pt modelId="{F68B1693-7C62-406E-879A-7C582F246C52}" type="pres">
      <dgm:prSet presAssocID="{24C10DD5-7DE9-46CA-B1BB-B839EEC0A20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57073F4-E32A-453E-A919-BF1BE0BF6107}" type="pres">
      <dgm:prSet presAssocID="{24C10DD5-7DE9-46CA-B1BB-B839EEC0A20D}" presName="spacerB" presStyleCnt="0"/>
      <dgm:spPr/>
    </dgm:pt>
    <dgm:pt modelId="{87091A19-C8F5-4DDC-94ED-F2723B422F2D}" type="pres">
      <dgm:prSet presAssocID="{BC2752F6-FF10-4CD1-B631-A2913B9525F8}" presName="node" presStyleLbl="node1" presStyleIdx="2" presStyleCnt="4" custScaleX="337167" custScaleY="148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E9646-38A5-4F42-8C48-FDD67FEC8581}" type="pres">
      <dgm:prSet presAssocID="{A6C0347D-BCBF-4E37-A16A-2F2D28E78794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11E465CE-ABC6-4ACF-91C9-EDB2A342B9B5}" type="pres">
      <dgm:prSet presAssocID="{A6C0347D-BCBF-4E37-A16A-2F2D28E7879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5854F61-34A9-4AB3-AD53-72B2D1EE91C0}" type="pres">
      <dgm:prSet presAssocID="{A6C0347D-BCBF-4E37-A16A-2F2D28E78794}" presName="lastNode" presStyleLbl="node1" presStyleIdx="3" presStyleCnt="4" custScaleX="125872" custScaleY="8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42CD0-6C20-49B7-8884-9BDB8D19FBF3}" type="presOf" srcId="{A6C0347D-BCBF-4E37-A16A-2F2D28E78794}" destId="{73EC7513-EB3B-41B4-95E2-D42C248C712F}" srcOrd="0" destOrd="0" presId="urn:microsoft.com/office/officeart/2005/8/layout/equation2"/>
    <dgm:cxn modelId="{EF749702-5BC1-464E-BA99-9454CA385A7F}" srcId="{A6C0347D-BCBF-4E37-A16A-2F2D28E78794}" destId="{BC2752F6-FF10-4CD1-B631-A2913B9525F8}" srcOrd="2" destOrd="0" parTransId="{812F838D-89CE-4608-BCEA-017B10DA5386}" sibTransId="{3BE486FC-3C01-4828-9605-CE7D5461243E}"/>
    <dgm:cxn modelId="{13BC99EE-6AB3-4F6A-867E-62E36FB245A5}" type="presOf" srcId="{EE1EE359-F86D-42D5-97D5-6BFDAB99085A}" destId="{4623382F-B92B-4B81-9E36-C79D170938AC}" srcOrd="0" destOrd="0" presId="urn:microsoft.com/office/officeart/2005/8/layout/equation2"/>
    <dgm:cxn modelId="{C9DC5C19-9186-4B01-8FD9-E292AB1ED929}" type="presOf" srcId="{40B16D96-A255-4A42-920D-816B4FBBBDD4}" destId="{B5AD6C63-C3C1-4875-9E03-A16B6C442682}" srcOrd="0" destOrd="0" presId="urn:microsoft.com/office/officeart/2005/8/layout/equation2"/>
    <dgm:cxn modelId="{91C93208-6A81-4568-8D58-498AF8C48E60}" type="presOf" srcId="{BC2752F6-FF10-4CD1-B631-A2913B9525F8}" destId="{87091A19-C8F5-4DDC-94ED-F2723B422F2D}" srcOrd="0" destOrd="0" presId="urn:microsoft.com/office/officeart/2005/8/layout/equation2"/>
    <dgm:cxn modelId="{887167E2-415B-4D59-B13C-021E29B6043D}" type="presOf" srcId="{87D46CA7-40F5-4322-A3C3-58E89A16C41A}" destId="{65854F61-34A9-4AB3-AD53-72B2D1EE91C0}" srcOrd="0" destOrd="0" presId="urn:microsoft.com/office/officeart/2005/8/layout/equation2"/>
    <dgm:cxn modelId="{650BA7E1-BECF-4EB1-89D5-15794DF8D596}" srcId="{A6C0347D-BCBF-4E37-A16A-2F2D28E78794}" destId="{87D46CA7-40F5-4322-A3C3-58E89A16C41A}" srcOrd="3" destOrd="0" parTransId="{F0752DFE-9885-4B3B-84FF-4A3DBE2EF5F0}" sibTransId="{4C79D3E9-B7E2-4208-B5D7-7CD11B358ECD}"/>
    <dgm:cxn modelId="{1502E65B-BFDF-4971-A175-76D2A6F39E64}" srcId="{A6C0347D-BCBF-4E37-A16A-2F2D28E78794}" destId="{9130E82D-9C97-4E50-9FC4-C13B7C9F6026}" srcOrd="0" destOrd="0" parTransId="{98CF6E7F-1AD7-4A1B-BB92-67FFC77FB070}" sibTransId="{EE1EE359-F86D-42D5-97D5-6BFDAB99085A}"/>
    <dgm:cxn modelId="{0EC18D53-E74E-4F69-A4E1-B8239CDE558A}" type="presOf" srcId="{3BE486FC-3C01-4828-9605-CE7D5461243E}" destId="{11E465CE-ABC6-4ACF-91C9-EDB2A342B9B5}" srcOrd="1" destOrd="0" presId="urn:microsoft.com/office/officeart/2005/8/layout/equation2"/>
    <dgm:cxn modelId="{B2B95C27-0AB5-4103-8B53-059DDEE62A8D}" type="presOf" srcId="{24C10DD5-7DE9-46CA-B1BB-B839EEC0A20D}" destId="{F68B1693-7C62-406E-879A-7C582F246C52}" srcOrd="0" destOrd="0" presId="urn:microsoft.com/office/officeart/2005/8/layout/equation2"/>
    <dgm:cxn modelId="{25B59C05-F1C6-433C-983C-8472EDBBC9F6}" type="presOf" srcId="{3BE486FC-3C01-4828-9605-CE7D5461243E}" destId="{A70E9646-38A5-4F42-8C48-FDD67FEC8581}" srcOrd="0" destOrd="0" presId="urn:microsoft.com/office/officeart/2005/8/layout/equation2"/>
    <dgm:cxn modelId="{9FDBD04D-1955-4E2F-A799-2186388442B4}" srcId="{A6C0347D-BCBF-4E37-A16A-2F2D28E78794}" destId="{40B16D96-A255-4A42-920D-816B4FBBBDD4}" srcOrd="1" destOrd="0" parTransId="{D7ECFF44-22B6-412E-B6D6-884A442A0EEC}" sibTransId="{24C10DD5-7DE9-46CA-B1BB-B839EEC0A20D}"/>
    <dgm:cxn modelId="{55535E93-F896-4FE7-9027-7065898F17DB}" type="presOf" srcId="{9130E82D-9C97-4E50-9FC4-C13B7C9F6026}" destId="{DD32D1A8-39B8-44E4-ADAD-8C1E48D02F89}" srcOrd="0" destOrd="0" presId="urn:microsoft.com/office/officeart/2005/8/layout/equation2"/>
    <dgm:cxn modelId="{3DE1A367-956B-4445-8CE6-36A7055273D7}" type="presParOf" srcId="{73EC7513-EB3B-41B4-95E2-D42C248C712F}" destId="{6A026BA0-3959-4881-9027-2CAC8B7127DF}" srcOrd="0" destOrd="0" presId="urn:microsoft.com/office/officeart/2005/8/layout/equation2"/>
    <dgm:cxn modelId="{B94BF57C-07AD-4929-BFBC-4F5E5C1289A4}" type="presParOf" srcId="{6A026BA0-3959-4881-9027-2CAC8B7127DF}" destId="{DD32D1A8-39B8-44E4-ADAD-8C1E48D02F89}" srcOrd="0" destOrd="0" presId="urn:microsoft.com/office/officeart/2005/8/layout/equation2"/>
    <dgm:cxn modelId="{AFD9E401-1633-4ED3-AD5D-2F01875F6560}" type="presParOf" srcId="{6A026BA0-3959-4881-9027-2CAC8B7127DF}" destId="{152B01C8-C542-49D3-B45C-11BDE33A32DE}" srcOrd="1" destOrd="0" presId="urn:microsoft.com/office/officeart/2005/8/layout/equation2"/>
    <dgm:cxn modelId="{F53EAFB1-5CC6-4972-8F7C-65C9C2720B6A}" type="presParOf" srcId="{6A026BA0-3959-4881-9027-2CAC8B7127DF}" destId="{4623382F-B92B-4B81-9E36-C79D170938AC}" srcOrd="2" destOrd="0" presId="urn:microsoft.com/office/officeart/2005/8/layout/equation2"/>
    <dgm:cxn modelId="{36B64F93-36B8-4FCA-B61E-8A9C69CBEE54}" type="presParOf" srcId="{6A026BA0-3959-4881-9027-2CAC8B7127DF}" destId="{2BDFA707-D78D-475F-9807-0D8BA32CB3FC}" srcOrd="3" destOrd="0" presId="urn:microsoft.com/office/officeart/2005/8/layout/equation2"/>
    <dgm:cxn modelId="{DDFDFC1B-9A9E-4C89-A1FA-FD4D37611971}" type="presParOf" srcId="{6A026BA0-3959-4881-9027-2CAC8B7127DF}" destId="{B5AD6C63-C3C1-4875-9E03-A16B6C442682}" srcOrd="4" destOrd="0" presId="urn:microsoft.com/office/officeart/2005/8/layout/equation2"/>
    <dgm:cxn modelId="{2A46143C-533D-41B9-9BE7-C279FCFEEFE2}" type="presParOf" srcId="{6A026BA0-3959-4881-9027-2CAC8B7127DF}" destId="{D88C768E-F615-42F9-97A8-4E43B40E73D2}" srcOrd="5" destOrd="0" presId="urn:microsoft.com/office/officeart/2005/8/layout/equation2"/>
    <dgm:cxn modelId="{7058209B-F271-4330-A519-0B3F7B39A0D9}" type="presParOf" srcId="{6A026BA0-3959-4881-9027-2CAC8B7127DF}" destId="{F68B1693-7C62-406E-879A-7C582F246C52}" srcOrd="6" destOrd="0" presId="urn:microsoft.com/office/officeart/2005/8/layout/equation2"/>
    <dgm:cxn modelId="{84161B02-3613-4B95-95B6-EC09894045C5}" type="presParOf" srcId="{6A026BA0-3959-4881-9027-2CAC8B7127DF}" destId="{957073F4-E32A-453E-A919-BF1BE0BF6107}" srcOrd="7" destOrd="0" presId="urn:microsoft.com/office/officeart/2005/8/layout/equation2"/>
    <dgm:cxn modelId="{D7D5B724-A44F-47FD-9BF3-484C42C4F0E3}" type="presParOf" srcId="{6A026BA0-3959-4881-9027-2CAC8B7127DF}" destId="{87091A19-C8F5-4DDC-94ED-F2723B422F2D}" srcOrd="8" destOrd="0" presId="urn:microsoft.com/office/officeart/2005/8/layout/equation2"/>
    <dgm:cxn modelId="{D68CB757-22BE-4C33-8362-29AC557E4F58}" type="presParOf" srcId="{73EC7513-EB3B-41B4-95E2-D42C248C712F}" destId="{A70E9646-38A5-4F42-8C48-FDD67FEC8581}" srcOrd="1" destOrd="0" presId="urn:microsoft.com/office/officeart/2005/8/layout/equation2"/>
    <dgm:cxn modelId="{B23F309B-266B-4DD4-A8B0-2F402F23545C}" type="presParOf" srcId="{A70E9646-38A5-4F42-8C48-FDD67FEC8581}" destId="{11E465CE-ABC6-4ACF-91C9-EDB2A342B9B5}" srcOrd="0" destOrd="0" presId="urn:microsoft.com/office/officeart/2005/8/layout/equation2"/>
    <dgm:cxn modelId="{D61E9CB6-6EBC-43F3-965D-B77BEAA9B1E6}" type="presParOf" srcId="{73EC7513-EB3B-41B4-95E2-D42C248C712F}" destId="{65854F61-34A9-4AB3-AD53-72B2D1EE91C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F7FD3-D32C-435C-8BE2-C89C261A96E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2DC77-7D68-475A-9780-5DB00FE344F8}">
      <dgm:prSet phldrT="[Text]"/>
      <dgm:spPr/>
      <dgm:t>
        <a:bodyPr/>
        <a:lstStyle/>
        <a:p>
          <a:r>
            <a:rPr lang="en-US" dirty="0"/>
            <a:t>Agent Based Model</a:t>
          </a:r>
        </a:p>
      </dgm:t>
    </dgm:pt>
    <dgm:pt modelId="{E4F2FCC9-3315-4079-92AC-9DB6C224B326}" type="parTrans" cxnId="{C7AEAC92-1E2D-4057-965D-9839AE86D3BE}">
      <dgm:prSet/>
      <dgm:spPr/>
      <dgm:t>
        <a:bodyPr/>
        <a:lstStyle/>
        <a:p>
          <a:endParaRPr lang="en-US"/>
        </a:p>
      </dgm:t>
    </dgm:pt>
    <dgm:pt modelId="{7E61CD3D-0F87-4934-9667-C498E003AC28}" type="sibTrans" cxnId="{C7AEAC92-1E2D-4057-965D-9839AE86D3BE}">
      <dgm:prSet/>
      <dgm:spPr/>
      <dgm:t>
        <a:bodyPr/>
        <a:lstStyle/>
        <a:p>
          <a:endParaRPr lang="en-US"/>
        </a:p>
      </dgm:t>
    </dgm:pt>
    <dgm:pt modelId="{0E413B7B-80F5-4AD1-8E5C-A5E8D0017362}">
      <dgm:prSet phldrT="[Text]"/>
      <dgm:spPr/>
      <dgm:t>
        <a:bodyPr/>
        <a:lstStyle/>
        <a:p>
          <a:r>
            <a:rPr lang="en-US" dirty="0"/>
            <a:t>Realistic modelling of social interaction and networks</a:t>
          </a:r>
        </a:p>
      </dgm:t>
    </dgm:pt>
    <dgm:pt modelId="{AA201095-899D-4BEC-BD4D-6A4D0268A2D3}" type="parTrans" cxnId="{DB233A60-6DF4-4E06-9B4B-7CF66136D869}">
      <dgm:prSet/>
      <dgm:spPr/>
      <dgm:t>
        <a:bodyPr/>
        <a:lstStyle/>
        <a:p>
          <a:endParaRPr lang="en-US"/>
        </a:p>
      </dgm:t>
    </dgm:pt>
    <dgm:pt modelId="{806B60A9-A5B5-4718-93A8-43D4070CFFE4}" type="sibTrans" cxnId="{DB233A60-6DF4-4E06-9B4B-7CF66136D869}">
      <dgm:prSet/>
      <dgm:spPr/>
      <dgm:t>
        <a:bodyPr/>
        <a:lstStyle/>
        <a:p>
          <a:endParaRPr lang="en-US"/>
        </a:p>
      </dgm:t>
    </dgm:pt>
    <dgm:pt modelId="{DBB8C68A-9CA7-48F5-889E-5B631E5F8E10}">
      <dgm:prSet phldrT="[Text]"/>
      <dgm:spPr/>
      <dgm:t>
        <a:bodyPr/>
        <a:lstStyle/>
        <a:p>
          <a:r>
            <a:rPr lang="en-US" dirty="0"/>
            <a:t>Can go beyond economic reasons</a:t>
          </a:r>
        </a:p>
      </dgm:t>
    </dgm:pt>
    <dgm:pt modelId="{6FEBD193-6515-4160-B987-88CA1B341C53}" type="parTrans" cxnId="{E692DEA2-3962-4BC0-885C-CE6792129AD8}">
      <dgm:prSet/>
      <dgm:spPr/>
      <dgm:t>
        <a:bodyPr/>
        <a:lstStyle/>
        <a:p>
          <a:endParaRPr lang="en-US"/>
        </a:p>
      </dgm:t>
    </dgm:pt>
    <dgm:pt modelId="{D72A7096-0C6A-4500-91F6-7760F968AFD8}" type="sibTrans" cxnId="{E692DEA2-3962-4BC0-885C-CE6792129AD8}">
      <dgm:prSet/>
      <dgm:spPr/>
      <dgm:t>
        <a:bodyPr/>
        <a:lstStyle/>
        <a:p>
          <a:endParaRPr lang="en-US"/>
        </a:p>
      </dgm:t>
    </dgm:pt>
    <dgm:pt modelId="{31EC5CDC-89F8-4B2B-84B5-F3E17EB86EBF}">
      <dgm:prSet phldrT="[Text]"/>
      <dgm:spPr/>
      <dgm:t>
        <a:bodyPr/>
        <a:lstStyle/>
        <a:p>
          <a:r>
            <a:rPr lang="en-US" dirty="0"/>
            <a:t>Incorporate theories from multiple disciplines</a:t>
          </a:r>
        </a:p>
      </dgm:t>
    </dgm:pt>
    <dgm:pt modelId="{BFDEA1D1-7801-4BCF-B2E0-EC6CA2ADC581}" type="parTrans" cxnId="{6A9B790C-1F48-444E-96CA-EAA334EDD23C}">
      <dgm:prSet/>
      <dgm:spPr/>
      <dgm:t>
        <a:bodyPr/>
        <a:lstStyle/>
        <a:p>
          <a:endParaRPr lang="en-US"/>
        </a:p>
      </dgm:t>
    </dgm:pt>
    <dgm:pt modelId="{B79296FF-D7A0-41B1-A1F3-CDAAA4997381}" type="sibTrans" cxnId="{6A9B790C-1F48-444E-96CA-EAA334EDD23C}">
      <dgm:prSet/>
      <dgm:spPr/>
      <dgm:t>
        <a:bodyPr/>
        <a:lstStyle/>
        <a:p>
          <a:endParaRPr lang="en-US"/>
        </a:p>
      </dgm:t>
    </dgm:pt>
    <dgm:pt modelId="{995095B7-041D-4743-BFAA-A3CFD2940398}">
      <dgm:prSet phldrT="[Text]"/>
      <dgm:spPr/>
      <dgm:t>
        <a:bodyPr/>
        <a:lstStyle/>
        <a:p>
          <a:r>
            <a:rPr lang="en-US" dirty="0"/>
            <a:t>Still in its infancy – room to grow and improve</a:t>
          </a:r>
        </a:p>
      </dgm:t>
    </dgm:pt>
    <dgm:pt modelId="{A82B8918-EA05-4C7F-82AA-5571D6B74D46}" type="parTrans" cxnId="{FF6A719A-4A7F-4F95-A9BC-171F6A23A38B}">
      <dgm:prSet/>
      <dgm:spPr/>
      <dgm:t>
        <a:bodyPr/>
        <a:lstStyle/>
        <a:p>
          <a:endParaRPr lang="en-US"/>
        </a:p>
      </dgm:t>
    </dgm:pt>
    <dgm:pt modelId="{AE923A26-6C14-4327-B2E2-C584A5DFB055}" type="sibTrans" cxnId="{FF6A719A-4A7F-4F95-A9BC-171F6A23A38B}">
      <dgm:prSet/>
      <dgm:spPr/>
      <dgm:t>
        <a:bodyPr/>
        <a:lstStyle/>
        <a:p>
          <a:endParaRPr lang="en-US"/>
        </a:p>
      </dgm:t>
    </dgm:pt>
    <dgm:pt modelId="{79A6D4AB-AAF0-43D8-A4C6-A650484EEC75}">
      <dgm:prSet phldrT="[Text]"/>
      <dgm:spPr/>
      <dgm:t>
        <a:bodyPr/>
        <a:lstStyle/>
        <a:p>
          <a:r>
            <a:rPr lang="en-US" dirty="0"/>
            <a:t>Can incorporate empirical evidence and decision theory</a:t>
          </a:r>
        </a:p>
      </dgm:t>
    </dgm:pt>
    <dgm:pt modelId="{828FF903-052D-40A3-9605-250001272FDE}" type="parTrans" cxnId="{15AA12A2-B416-4CA9-ACA5-C156224094CC}">
      <dgm:prSet/>
      <dgm:spPr/>
      <dgm:t>
        <a:bodyPr/>
        <a:lstStyle/>
        <a:p>
          <a:endParaRPr lang="en-US"/>
        </a:p>
      </dgm:t>
    </dgm:pt>
    <dgm:pt modelId="{1B60043F-7E4A-432D-B89A-57BEA58F9F38}" type="sibTrans" cxnId="{15AA12A2-B416-4CA9-ACA5-C156224094CC}">
      <dgm:prSet/>
      <dgm:spPr/>
      <dgm:t>
        <a:bodyPr/>
        <a:lstStyle/>
        <a:p>
          <a:endParaRPr lang="en-US"/>
        </a:p>
      </dgm:t>
    </dgm:pt>
    <dgm:pt modelId="{BB6EE836-F7AB-4644-938B-EB9D24945225}" type="pres">
      <dgm:prSet presAssocID="{8C2F7FD3-D32C-435C-8BE2-C89C261A96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20F4C-7757-44E5-9B5A-62F42A13E716}" type="pres">
      <dgm:prSet presAssocID="{8C2F7FD3-D32C-435C-8BE2-C89C261A96EE}" presName="radial" presStyleCnt="0">
        <dgm:presLayoutVars>
          <dgm:animLvl val="ctr"/>
        </dgm:presLayoutVars>
      </dgm:prSet>
      <dgm:spPr/>
    </dgm:pt>
    <dgm:pt modelId="{A4AB6A73-11E1-4B31-BAA5-90D0CD7A2729}" type="pres">
      <dgm:prSet presAssocID="{5A92DC77-7D68-475A-9780-5DB00FE344F8}" presName="centerShape" presStyleLbl="vennNode1" presStyleIdx="0" presStyleCnt="6" custScaleX="82129" custScaleY="80364"/>
      <dgm:spPr/>
      <dgm:t>
        <a:bodyPr/>
        <a:lstStyle/>
        <a:p>
          <a:endParaRPr lang="en-US"/>
        </a:p>
      </dgm:t>
    </dgm:pt>
    <dgm:pt modelId="{F47867A7-FA30-406E-83C0-0683C5B9261F}" type="pres">
      <dgm:prSet presAssocID="{0E413B7B-80F5-4AD1-8E5C-A5E8D0017362}" presName="node" presStyleLbl="vennNode1" presStyleIdx="1" presStyleCnt="6" custScaleX="153901" custScaleY="157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69ED5-0C59-464F-80A3-D1AA5C6557A8}" type="pres">
      <dgm:prSet presAssocID="{DBB8C68A-9CA7-48F5-889E-5B631E5F8E10}" presName="node" presStyleLbl="vennNode1" presStyleIdx="2" presStyleCnt="6" custScaleX="146206" custScaleY="152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79F7C-395E-48CF-A114-DC05B166F248}" type="pres">
      <dgm:prSet presAssocID="{31EC5CDC-89F8-4B2B-84B5-F3E17EB86EBF}" presName="node" presStyleLbl="vennNode1" presStyleIdx="3" presStyleCnt="6" custScaleX="143809" custScaleY="143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03A28-9530-461A-BE39-962512FCF350}" type="pres">
      <dgm:prSet presAssocID="{995095B7-041D-4743-BFAA-A3CFD2940398}" presName="node" presStyleLbl="vennNode1" presStyleIdx="4" presStyleCnt="6" custScaleX="153535" custScaleY="146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D5493-F527-472B-8D5F-F630CB0EF16C}" type="pres">
      <dgm:prSet presAssocID="{79A6D4AB-AAF0-43D8-A4C6-A650484EEC75}" presName="node" presStyleLbl="vennNode1" presStyleIdx="5" presStyleCnt="6" custScaleX="145037" custScaleY="144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33A60-6DF4-4E06-9B4B-7CF66136D869}" srcId="{5A92DC77-7D68-475A-9780-5DB00FE344F8}" destId="{0E413B7B-80F5-4AD1-8E5C-A5E8D0017362}" srcOrd="0" destOrd="0" parTransId="{AA201095-899D-4BEC-BD4D-6A4D0268A2D3}" sibTransId="{806B60A9-A5B5-4718-93A8-43D4070CFFE4}"/>
    <dgm:cxn modelId="{E692DEA2-3962-4BC0-885C-CE6792129AD8}" srcId="{5A92DC77-7D68-475A-9780-5DB00FE344F8}" destId="{DBB8C68A-9CA7-48F5-889E-5B631E5F8E10}" srcOrd="1" destOrd="0" parTransId="{6FEBD193-6515-4160-B987-88CA1B341C53}" sibTransId="{D72A7096-0C6A-4500-91F6-7760F968AFD8}"/>
    <dgm:cxn modelId="{3AF711A6-E152-45CC-80B1-67995DE778BF}" type="presOf" srcId="{79A6D4AB-AAF0-43D8-A4C6-A650484EEC75}" destId="{6B8D5493-F527-472B-8D5F-F630CB0EF16C}" srcOrd="0" destOrd="0" presId="urn:microsoft.com/office/officeart/2005/8/layout/radial3"/>
    <dgm:cxn modelId="{F90BF4AA-6B37-4ACE-B563-94ACEADF0B1C}" type="presOf" srcId="{31EC5CDC-89F8-4B2B-84B5-F3E17EB86EBF}" destId="{10D79F7C-395E-48CF-A114-DC05B166F248}" srcOrd="0" destOrd="0" presId="urn:microsoft.com/office/officeart/2005/8/layout/radial3"/>
    <dgm:cxn modelId="{6A9B790C-1F48-444E-96CA-EAA334EDD23C}" srcId="{5A92DC77-7D68-475A-9780-5DB00FE344F8}" destId="{31EC5CDC-89F8-4B2B-84B5-F3E17EB86EBF}" srcOrd="2" destOrd="0" parTransId="{BFDEA1D1-7801-4BCF-B2E0-EC6CA2ADC581}" sibTransId="{B79296FF-D7A0-41B1-A1F3-CDAAA4997381}"/>
    <dgm:cxn modelId="{C7AEAC92-1E2D-4057-965D-9839AE86D3BE}" srcId="{8C2F7FD3-D32C-435C-8BE2-C89C261A96EE}" destId="{5A92DC77-7D68-475A-9780-5DB00FE344F8}" srcOrd="0" destOrd="0" parTransId="{E4F2FCC9-3315-4079-92AC-9DB6C224B326}" sibTransId="{7E61CD3D-0F87-4934-9667-C498E003AC28}"/>
    <dgm:cxn modelId="{4D13F33F-26AF-47B6-9C39-AED1E6B76FE0}" type="presOf" srcId="{0E413B7B-80F5-4AD1-8E5C-A5E8D0017362}" destId="{F47867A7-FA30-406E-83C0-0683C5B9261F}" srcOrd="0" destOrd="0" presId="urn:microsoft.com/office/officeart/2005/8/layout/radial3"/>
    <dgm:cxn modelId="{D023F1B8-061B-4277-8BA5-9B312575588B}" type="presOf" srcId="{995095B7-041D-4743-BFAA-A3CFD2940398}" destId="{75C03A28-9530-461A-BE39-962512FCF350}" srcOrd="0" destOrd="0" presId="urn:microsoft.com/office/officeart/2005/8/layout/radial3"/>
    <dgm:cxn modelId="{454E9EF1-C0E4-44B3-AD11-75E98DC787EF}" type="presOf" srcId="{5A92DC77-7D68-475A-9780-5DB00FE344F8}" destId="{A4AB6A73-11E1-4B31-BAA5-90D0CD7A2729}" srcOrd="0" destOrd="0" presId="urn:microsoft.com/office/officeart/2005/8/layout/radial3"/>
    <dgm:cxn modelId="{528BA7F9-D6D1-495D-AB66-6A5FD2323959}" type="presOf" srcId="{DBB8C68A-9CA7-48F5-889E-5B631E5F8E10}" destId="{BB769ED5-0C59-464F-80A3-D1AA5C6557A8}" srcOrd="0" destOrd="0" presId="urn:microsoft.com/office/officeart/2005/8/layout/radial3"/>
    <dgm:cxn modelId="{FF6A719A-4A7F-4F95-A9BC-171F6A23A38B}" srcId="{5A92DC77-7D68-475A-9780-5DB00FE344F8}" destId="{995095B7-041D-4743-BFAA-A3CFD2940398}" srcOrd="3" destOrd="0" parTransId="{A82B8918-EA05-4C7F-82AA-5571D6B74D46}" sibTransId="{AE923A26-6C14-4327-B2E2-C584A5DFB055}"/>
    <dgm:cxn modelId="{496E1606-9D2F-47F6-80AC-AF8B8B6C8EA6}" type="presOf" srcId="{8C2F7FD3-D32C-435C-8BE2-C89C261A96EE}" destId="{BB6EE836-F7AB-4644-938B-EB9D24945225}" srcOrd="0" destOrd="0" presId="urn:microsoft.com/office/officeart/2005/8/layout/radial3"/>
    <dgm:cxn modelId="{15AA12A2-B416-4CA9-ACA5-C156224094CC}" srcId="{5A92DC77-7D68-475A-9780-5DB00FE344F8}" destId="{79A6D4AB-AAF0-43D8-A4C6-A650484EEC75}" srcOrd="4" destOrd="0" parTransId="{828FF903-052D-40A3-9605-250001272FDE}" sibTransId="{1B60043F-7E4A-432D-B89A-57BEA58F9F38}"/>
    <dgm:cxn modelId="{7A351701-774E-41C5-98D3-30D68D4469F4}" type="presParOf" srcId="{BB6EE836-F7AB-4644-938B-EB9D24945225}" destId="{3AA20F4C-7757-44E5-9B5A-62F42A13E716}" srcOrd="0" destOrd="0" presId="urn:microsoft.com/office/officeart/2005/8/layout/radial3"/>
    <dgm:cxn modelId="{F3AF0C41-C439-4D9B-9660-8C52ED185EC0}" type="presParOf" srcId="{3AA20F4C-7757-44E5-9B5A-62F42A13E716}" destId="{A4AB6A73-11E1-4B31-BAA5-90D0CD7A2729}" srcOrd="0" destOrd="0" presId="urn:microsoft.com/office/officeart/2005/8/layout/radial3"/>
    <dgm:cxn modelId="{D4EBD8F7-709C-43F9-B752-E7849E54CA33}" type="presParOf" srcId="{3AA20F4C-7757-44E5-9B5A-62F42A13E716}" destId="{F47867A7-FA30-406E-83C0-0683C5B9261F}" srcOrd="1" destOrd="0" presId="urn:microsoft.com/office/officeart/2005/8/layout/radial3"/>
    <dgm:cxn modelId="{56099502-9D9A-45A0-98D5-0DD6BABCD54D}" type="presParOf" srcId="{3AA20F4C-7757-44E5-9B5A-62F42A13E716}" destId="{BB769ED5-0C59-464F-80A3-D1AA5C6557A8}" srcOrd="2" destOrd="0" presId="urn:microsoft.com/office/officeart/2005/8/layout/radial3"/>
    <dgm:cxn modelId="{B526F040-9A54-4B2F-9A18-D0CB0D9D1C33}" type="presParOf" srcId="{3AA20F4C-7757-44E5-9B5A-62F42A13E716}" destId="{10D79F7C-395E-48CF-A114-DC05B166F248}" srcOrd="3" destOrd="0" presId="urn:microsoft.com/office/officeart/2005/8/layout/radial3"/>
    <dgm:cxn modelId="{DFC60A2A-790C-4BE4-9215-06A1BBC7F1FB}" type="presParOf" srcId="{3AA20F4C-7757-44E5-9B5A-62F42A13E716}" destId="{75C03A28-9530-461A-BE39-962512FCF350}" srcOrd="4" destOrd="0" presId="urn:microsoft.com/office/officeart/2005/8/layout/radial3"/>
    <dgm:cxn modelId="{04F1B722-F442-42D6-88B0-F4D39A3AE22E}" type="presParOf" srcId="{3AA20F4C-7757-44E5-9B5A-62F42A13E716}" destId="{6B8D5493-F527-472B-8D5F-F630CB0EF16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2D1A8-39B8-44E4-ADAD-8C1E48D02F89}">
      <dsp:nvSpPr>
        <dsp:cNvPr id="0" name=""/>
        <dsp:cNvSpPr/>
      </dsp:nvSpPr>
      <dsp:spPr>
        <a:xfrm>
          <a:off x="414928" y="2268"/>
          <a:ext cx="2441148" cy="1436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/>
            <a:t>Social Factors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 Social networks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 Marital status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 Self realization</a:t>
          </a:r>
        </a:p>
      </dsp:txBody>
      <dsp:txXfrm>
        <a:off x="772426" y="212567"/>
        <a:ext cx="1726152" cy="1015413"/>
      </dsp:txXfrm>
    </dsp:sp>
    <dsp:sp modelId="{4623382F-B92B-4B81-9E36-C79D170938AC}">
      <dsp:nvSpPr>
        <dsp:cNvPr id="0" name=""/>
        <dsp:cNvSpPr/>
      </dsp:nvSpPr>
      <dsp:spPr>
        <a:xfrm>
          <a:off x="1416419" y="1499623"/>
          <a:ext cx="438165" cy="4381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74498" y="1667177"/>
        <a:ext cx="322007" cy="103057"/>
      </dsp:txXfrm>
    </dsp:sp>
    <dsp:sp modelId="{B5AD6C63-C3C1-4875-9E03-A16B6C442682}">
      <dsp:nvSpPr>
        <dsp:cNvPr id="0" name=""/>
        <dsp:cNvSpPr/>
      </dsp:nvSpPr>
      <dsp:spPr>
        <a:xfrm>
          <a:off x="417606" y="1999131"/>
          <a:ext cx="2435791" cy="1538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/>
            <a:t>Economic Factors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 Higher wages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-Job opportunities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-Better facilities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74319" y="2224446"/>
        <a:ext cx="1722365" cy="1087919"/>
      </dsp:txXfrm>
    </dsp:sp>
    <dsp:sp modelId="{F68B1693-7C62-406E-879A-7C582F246C52}">
      <dsp:nvSpPr>
        <dsp:cNvPr id="0" name=""/>
        <dsp:cNvSpPr/>
      </dsp:nvSpPr>
      <dsp:spPr>
        <a:xfrm>
          <a:off x="1416419" y="3599024"/>
          <a:ext cx="438165" cy="4381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74498" y="3766578"/>
        <a:ext cx="322007" cy="103057"/>
      </dsp:txXfrm>
    </dsp:sp>
    <dsp:sp modelId="{87091A19-C8F5-4DDC-94ED-F2723B422F2D}">
      <dsp:nvSpPr>
        <dsp:cNvPr id="0" name=""/>
        <dsp:cNvSpPr/>
      </dsp:nvSpPr>
      <dsp:spPr>
        <a:xfrm>
          <a:off x="361925" y="4098533"/>
          <a:ext cx="2547153" cy="1123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Political Factors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 Political unrest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 Corruption</a:t>
          </a:r>
        </a:p>
      </dsp:txBody>
      <dsp:txXfrm>
        <a:off x="734947" y="4263012"/>
        <a:ext cx="1801109" cy="794173"/>
      </dsp:txXfrm>
    </dsp:sp>
    <dsp:sp modelId="{A70E9646-38A5-4F42-8C48-FDD67FEC8581}">
      <dsp:nvSpPr>
        <dsp:cNvPr id="0" name=""/>
        <dsp:cNvSpPr/>
      </dsp:nvSpPr>
      <dsp:spPr>
        <a:xfrm>
          <a:off x="3022398" y="2471451"/>
          <a:ext cx="240235" cy="281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022398" y="2527657"/>
        <a:ext cx="168165" cy="168618"/>
      </dsp:txXfrm>
    </dsp:sp>
    <dsp:sp modelId="{65854F61-34A9-4AB3-AD53-72B2D1EE91C0}">
      <dsp:nvSpPr>
        <dsp:cNvPr id="0" name=""/>
        <dsp:cNvSpPr/>
      </dsp:nvSpPr>
      <dsp:spPr>
        <a:xfrm>
          <a:off x="3362354" y="1932628"/>
          <a:ext cx="1901819" cy="1358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Migration Flow</a:t>
          </a:r>
        </a:p>
      </dsp:txBody>
      <dsp:txXfrm>
        <a:off x="3640869" y="2131601"/>
        <a:ext cx="1344789" cy="960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6A73-11E1-4B31-BAA5-90D0CD7A2729}">
      <dsp:nvSpPr>
        <dsp:cNvPr id="0" name=""/>
        <dsp:cNvSpPr/>
      </dsp:nvSpPr>
      <dsp:spPr>
        <a:xfrm>
          <a:off x="2779550" y="1695872"/>
          <a:ext cx="2559789" cy="25047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Agent Based Model</a:t>
          </a:r>
        </a:p>
      </dsp:txBody>
      <dsp:txXfrm>
        <a:off x="3154422" y="2062688"/>
        <a:ext cx="1810045" cy="1771146"/>
      </dsp:txXfrm>
    </dsp:sp>
    <dsp:sp modelId="{F47867A7-FA30-406E-83C0-0683C5B9261F}">
      <dsp:nvSpPr>
        <dsp:cNvPr id="0" name=""/>
        <dsp:cNvSpPr/>
      </dsp:nvSpPr>
      <dsp:spPr>
        <a:xfrm>
          <a:off x="2860252" y="-310051"/>
          <a:ext cx="2398386" cy="24614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Realistic modelling of social interaction and networks</a:t>
          </a:r>
        </a:p>
      </dsp:txBody>
      <dsp:txXfrm>
        <a:off x="3211487" y="50418"/>
        <a:ext cx="1695916" cy="1740501"/>
      </dsp:txXfrm>
    </dsp:sp>
    <dsp:sp modelId="{BB769ED5-0C59-464F-80A3-D1AA5C6557A8}">
      <dsp:nvSpPr>
        <dsp:cNvPr id="0" name=""/>
        <dsp:cNvSpPr/>
      </dsp:nvSpPr>
      <dsp:spPr>
        <a:xfrm>
          <a:off x="4848566" y="1133969"/>
          <a:ext cx="2278468" cy="23754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Can go beyond economic reasons</a:t>
          </a:r>
        </a:p>
      </dsp:txBody>
      <dsp:txXfrm>
        <a:off x="5182240" y="1481847"/>
        <a:ext cx="1611120" cy="1679706"/>
      </dsp:txXfrm>
    </dsp:sp>
    <dsp:sp modelId="{10D79F7C-395E-48CF-A114-DC05B166F248}">
      <dsp:nvSpPr>
        <dsp:cNvPr id="0" name=""/>
        <dsp:cNvSpPr/>
      </dsp:nvSpPr>
      <dsp:spPr>
        <a:xfrm>
          <a:off x="4130678" y="3471334"/>
          <a:ext cx="2241113" cy="22345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Incorporate theories from multiple disciplines</a:t>
          </a:r>
        </a:p>
      </dsp:txBody>
      <dsp:txXfrm>
        <a:off x="4458881" y="3798579"/>
        <a:ext cx="1584707" cy="1580078"/>
      </dsp:txXfrm>
    </dsp:sp>
    <dsp:sp modelId="{75C03A28-9530-461A-BE39-962512FCF350}">
      <dsp:nvSpPr>
        <dsp:cNvPr id="0" name=""/>
        <dsp:cNvSpPr/>
      </dsp:nvSpPr>
      <dsp:spPr>
        <a:xfrm>
          <a:off x="1671314" y="3448519"/>
          <a:ext cx="2392683" cy="2280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Still in its infancy – room to grow and improve</a:t>
          </a:r>
        </a:p>
      </dsp:txBody>
      <dsp:txXfrm>
        <a:off x="2021714" y="3782446"/>
        <a:ext cx="1691883" cy="1612344"/>
      </dsp:txXfrm>
    </dsp:sp>
    <dsp:sp modelId="{6B8D5493-F527-472B-8D5F-F630CB0EF16C}">
      <dsp:nvSpPr>
        <dsp:cNvPr id="0" name=""/>
        <dsp:cNvSpPr/>
      </dsp:nvSpPr>
      <dsp:spPr>
        <a:xfrm>
          <a:off x="1000964" y="1197762"/>
          <a:ext cx="2260250" cy="22478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Can incorporate empirical evidence and decision theory</a:t>
          </a:r>
        </a:p>
      </dsp:txBody>
      <dsp:txXfrm>
        <a:off x="1331970" y="1526956"/>
        <a:ext cx="1598238" cy="158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BBC-330A-4CED-AA7E-8900F684B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B02A2-7C68-4F3F-A594-5179290DD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60C3-CB80-4213-873E-24FE732B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8AB18-BECA-4486-8D5D-F23185B1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0BAFC-A1C6-48B7-BB9C-A09C183B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F08A-FB9B-4F7B-9877-7E71096C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F1358-13F4-41E8-8DAB-B2BF40CDA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455CE-5E91-4566-B789-A6C19412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3F993-18B4-4160-8193-B804EF1C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7DA9-6D96-4D06-8237-71928A62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1B761-A425-4DD6-997E-F292620B6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4C5BF-04FF-4DD5-9E18-7B38EE467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01B1-37C6-4C0F-B94D-1FEC412D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8FB6-82EC-45E2-B32F-0E4E8B55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D0FDA-9B51-441A-9D01-86C7D4FE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1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0A1E-317F-41F0-8D96-6BB8770C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1E0B-743B-4861-8189-F8988AA9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E463C-3E31-4498-BF0F-651E6C33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3E5E5-AF12-4306-821B-24DD3DB1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D978A-A572-41DE-9ACA-18D60EE0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2736-4E48-4250-9715-E653F5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AC83E-35A2-46B8-810A-9BB08670D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9248-07A5-44BD-8C1E-59A83145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543F5-6830-48DC-970A-B6FE0D36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DDCD5-A97D-4EB3-8296-9C122291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2A1F-376A-4E43-B0C5-4F90E706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B504-D205-48F1-A06E-EA340EE60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640D0-8B99-4310-BACC-BA9115AEB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02FB7-2418-46A1-A752-2AD965F4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E4D83-6573-4C8B-98AD-A97651D9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02DCC-13CA-4314-9683-414B7A4E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9F19-402D-4385-8E27-062527F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6BC08-E9EB-48F9-A5FB-0EAB579C9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60204-1A9D-45EE-B042-7A067EAA6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32FB6-60E6-4294-91FE-AD5A9BD67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780DE-494A-4516-912F-EE9CFCD08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D952C-FEB4-4EAB-B57E-643BC8AC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24823-368E-44F9-B403-F0128EE0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89AA4-B6D5-451E-BB94-BABE9A8A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E93D-0317-4542-9F14-AE3D50A6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68A8A-3EBA-4AA5-8F51-74798CA2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53125-00F7-4DD3-9363-8C037CB7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3E2A8-B92E-420B-8E67-6E7DDF17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D23E1-8CFF-4F72-9F1D-15C3A129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77397-7EE2-49AA-B9A7-8D072287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60CF7-6E7A-457F-A836-E2409C76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8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1CD7-2E3D-4E7E-B5C0-943C8ECB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9788F-230D-459E-A1D9-0C44C9944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60AA0-6352-443B-938E-FF5BD296A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DDB12-FE6C-49FE-8AA2-38616751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602B2-941E-4D49-8832-2EBAFFAA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8DF11-6970-4C4B-94DE-92CDA9FC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9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CDCB-F8B4-47F7-9ADB-2BF37331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866A9-1757-46A7-BD50-F7D94C945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DB045-A898-4782-BE6B-9D4007405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29148-FDA0-43B0-95F1-B81176CC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C09A2-550A-4E4D-8B1F-005A878B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EB8A8-A375-44EB-A9D9-48B7ABF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5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885E1-710E-48EF-BD2F-47C436C4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70E72-CA28-45E0-B62C-A877E18D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07139-2D1B-4035-83E2-523967E1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899D-631B-4066-B1C4-DBE2525DD318}" type="datetimeFigureOut">
              <a:rPr lang="en-US" smtClean="0"/>
              <a:t>2019-09-20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5565-BA1F-4BC0-B317-1F727370F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DF51E-6F6E-4951-96DE-E5F0766B2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34E1-FB31-40C1-BE8B-93353A8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panavas@email.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1D5C-9518-4FEC-960B-956286910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172" y="1996580"/>
            <a:ext cx="9144000" cy="1211768"/>
          </a:xfrm>
        </p:spPr>
        <p:txBody>
          <a:bodyPr>
            <a:normAutofit/>
          </a:bodyPr>
          <a:lstStyle/>
          <a:p>
            <a:r>
              <a:rPr lang="en-US" sz="3600" dirty="0"/>
              <a:t>Social Capital effects on Migration in a Modern Global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3BB43-6F7D-4BCA-9F66-0E27E1DC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309" y="3975017"/>
            <a:ext cx="11536822" cy="2435565"/>
          </a:xfrm>
        </p:spPr>
        <p:txBody>
          <a:bodyPr/>
          <a:lstStyle/>
          <a:p>
            <a:r>
              <a:rPr lang="en-US" dirty="0" err="1" smtClean="0"/>
              <a:t>Liudas</a:t>
            </a:r>
            <a:r>
              <a:rPr lang="en-US" dirty="0" smtClean="0"/>
              <a:t> Panavas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Darius </a:t>
            </a:r>
            <a:r>
              <a:rPr lang="en-US" dirty="0" smtClean="0"/>
              <a:t>Plikynas</a:t>
            </a:r>
            <a:r>
              <a:rPr lang="en-US" baseline="30000" dirty="0" smtClean="0"/>
              <a:t>2</a:t>
            </a:r>
          </a:p>
          <a:p>
            <a:pPr algn="l"/>
            <a:r>
              <a:rPr lang="en-US" sz="2000" i="1" baseline="30000" dirty="0" smtClean="0"/>
              <a:t>1 </a:t>
            </a:r>
            <a:r>
              <a:rPr lang="lt-LT" sz="2000" i="1" dirty="0"/>
              <a:t>University </a:t>
            </a:r>
            <a:r>
              <a:rPr lang="lt-LT" sz="2000" i="1" dirty="0" err="1"/>
              <a:t>of</a:t>
            </a:r>
            <a:r>
              <a:rPr lang="lt-LT" sz="2000" i="1" dirty="0"/>
              <a:t> </a:t>
            </a:r>
            <a:r>
              <a:rPr lang="lt-LT" sz="2000" i="1" dirty="0" err="1"/>
              <a:t>South</a:t>
            </a:r>
            <a:r>
              <a:rPr lang="lt-LT" sz="2000" i="1" dirty="0"/>
              <a:t> </a:t>
            </a:r>
            <a:r>
              <a:rPr lang="lt-LT" sz="2000" i="1" dirty="0" err="1" smtClean="0"/>
              <a:t>Carolina</a:t>
            </a:r>
            <a:endParaRPr lang="en-US" sz="2000" i="1" dirty="0" smtClean="0"/>
          </a:p>
          <a:p>
            <a:pPr algn="l"/>
            <a:r>
              <a:rPr lang="en-US" sz="2000" i="1" baseline="30000" dirty="0" smtClean="0"/>
              <a:t>2 </a:t>
            </a:r>
            <a:r>
              <a:rPr lang="en-US" sz="2000" i="1" dirty="0"/>
              <a:t>V</a:t>
            </a:r>
            <a:r>
              <a:rPr lang="en-US" sz="2000" i="1" dirty="0" smtClean="0"/>
              <a:t>ilnius university</a:t>
            </a:r>
          </a:p>
          <a:p>
            <a:pPr algn="l"/>
            <a:endParaRPr lang="en-US" sz="2000" i="1" baseline="30000" dirty="0" smtClean="0"/>
          </a:p>
          <a:p>
            <a:pPr algn="l"/>
            <a:endParaRPr lang="en-US" sz="2000" i="1" baseline="30000" dirty="0"/>
          </a:p>
          <a:p>
            <a:pPr algn="l"/>
            <a:r>
              <a:rPr lang="en-US" sz="2000" i="1" baseline="30000" dirty="0" smtClean="0"/>
              <a:t>Corresponding author: </a:t>
            </a:r>
            <a:r>
              <a:rPr lang="lt-LT" sz="2000" i="1" baseline="30000" dirty="0" smtClean="0">
                <a:hlinkClick r:id="rId2"/>
              </a:rPr>
              <a:t>lpanavas@email.sc.edu</a:t>
            </a:r>
            <a:r>
              <a:rPr lang="en-US" sz="2000" i="1" dirty="0" smtClean="0"/>
              <a:t> </a:t>
            </a:r>
            <a:endParaRPr lang="en-US" sz="2000" i="1" baseline="30000" dirty="0"/>
          </a:p>
          <a:p>
            <a:pPr algn="l"/>
            <a:endParaRPr lang="en-US" sz="2000" i="1" baseline="30000" dirty="0" smtClean="0"/>
          </a:p>
          <a:p>
            <a:pPr algn="l"/>
            <a:endParaRPr lang="en-US" sz="2000" i="1" baseline="30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145279" y="1182286"/>
            <a:ext cx="12192000" cy="47625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33" y="81834"/>
            <a:ext cx="7071772" cy="796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11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ADE3-1677-40F1-920C-62B9EFFC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BC326-9102-4E74-B54B-6F7584B9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638550" cy="180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role should empirical data play and what role should decision theory play</a:t>
            </a:r>
          </a:p>
          <a:p>
            <a:r>
              <a:rPr lang="en-US" dirty="0"/>
              <a:t>What kind of metrics should be used to judge probability to emigrate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BA1E3-205E-498F-A11E-84D5C3CB2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357" y="1770583"/>
            <a:ext cx="3281018" cy="1913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4900D-CA74-4B45-A2FB-B180DEAA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371" y="1404019"/>
            <a:ext cx="2812428" cy="2399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A1141-89F5-4348-8A11-1809C48FC0C0}"/>
              </a:ext>
            </a:extLst>
          </p:cNvPr>
          <p:cNvSpPr txBox="1"/>
          <p:nvPr/>
        </p:nvSpPr>
        <p:spPr>
          <a:xfrm>
            <a:off x="5845796" y="4243174"/>
            <a:ext cx="62509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do we best validate ABM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Sensitivity analysis and validation should be more thoroughly conducted</a:t>
            </a:r>
          </a:p>
          <a:p>
            <a:endParaRPr lang="en-US" dirty="0"/>
          </a:p>
        </p:txBody>
      </p:sp>
      <p:pic>
        <p:nvPicPr>
          <p:cNvPr id="1026" name="Picture 2" descr="Image result for data verification">
            <a:extLst>
              <a:ext uri="{FF2B5EF4-FFF2-40B4-BE49-F238E27FC236}">
                <a16:creationId xmlns:a16="http://schemas.microsoft.com/office/drawing/2014/main" id="{344EECAE-176C-4910-BB94-EAAD72A8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42" y="4243174"/>
            <a:ext cx="4543425" cy="20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CFD0-F159-43DD-B52B-2BB60E01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57B38-0671-4A2E-BE37-80AC35C39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600"/>
              <a:t>Once a person has enough emigrants in their social circle, they are significantly more likely to emigrate themselves</a:t>
            </a:r>
          </a:p>
          <a:p>
            <a:r>
              <a:rPr lang="en-US" sz="2600"/>
              <a:t>The longer one stays in a certain location the less likely they are to emigrate</a:t>
            </a:r>
          </a:p>
          <a:p>
            <a:r>
              <a:rPr lang="en-US" sz="2600"/>
              <a:t>The likelihood to emigrate strongly decreases with the age of a person</a:t>
            </a:r>
          </a:p>
          <a:p>
            <a:endParaRPr lang="en-US" sz="2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CCD07-E38A-4F48-881F-95ABA5F6F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" r="2551" b="3"/>
          <a:stretch/>
        </p:blipFill>
        <p:spPr>
          <a:xfrm>
            <a:off x="6624321" y="1185136"/>
            <a:ext cx="4928016" cy="50327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33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6AC0-FDD2-4328-9688-858858AF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-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883FE-44AE-4A9D-8E38-638A1FB1D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Agents are programmed with certain traits</a:t>
            </a:r>
          </a:p>
          <a:p>
            <a:pPr lvl="1"/>
            <a:r>
              <a:rPr lang="en-US" dirty="0"/>
              <a:t>Network probability– Agents likelihood to expand its links– decreases over time until death</a:t>
            </a:r>
          </a:p>
          <a:p>
            <a:pPr lvl="1"/>
            <a:r>
              <a:rPr lang="en-US" dirty="0"/>
              <a:t>Emigration probability – Dictates likelihood to emigrate – Can change depending on interactions</a:t>
            </a:r>
          </a:p>
          <a:p>
            <a:pPr lvl="1"/>
            <a:r>
              <a:rPr lang="en-US" dirty="0"/>
              <a:t>Emigration gene – emigrants – allowed to broadcast to others that they have emigrated</a:t>
            </a:r>
          </a:p>
          <a:p>
            <a:pPr lvl="1"/>
            <a:r>
              <a:rPr lang="en-US" dirty="0"/>
              <a:t>Stationary gene – they do not move and are unaffected by emigrant broadcasting</a:t>
            </a:r>
          </a:p>
          <a:p>
            <a:pPr lvl="1"/>
            <a:r>
              <a:rPr lang="en-US" dirty="0"/>
              <a:t>People in the middle – can move but cannot broadcast their movement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6AC0-FDD2-4328-9688-858858AF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1" y="36644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Model -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883FE-44AE-4A9D-8E38-638A1FB1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41" y="1879281"/>
            <a:ext cx="6032639" cy="3775657"/>
          </a:xfrm>
        </p:spPr>
        <p:txBody>
          <a:bodyPr anchor="t">
            <a:noAutofit/>
          </a:bodyPr>
          <a:lstStyle/>
          <a:p>
            <a:r>
              <a:rPr lang="en-US" sz="2000" dirty="0"/>
              <a:t>Interactions occur through broadcasting and local interactions</a:t>
            </a:r>
          </a:p>
          <a:p>
            <a:pPr lvl="1"/>
            <a:r>
              <a:rPr lang="en-US" sz="1800" dirty="0"/>
              <a:t>Broadcasting – If an emigrant broadcasts and agent in extended social network has equivalent emigrant gene  -&gt; direct link is formed</a:t>
            </a:r>
          </a:p>
          <a:p>
            <a:pPr lvl="1"/>
            <a:r>
              <a:rPr lang="en-US" sz="1800" dirty="0"/>
              <a:t>Direct interaction – agent chooses to interact based on network probability</a:t>
            </a:r>
          </a:p>
          <a:p>
            <a:pPr lvl="2"/>
            <a:r>
              <a:rPr lang="en-US" sz="1800" dirty="0"/>
              <a:t>Neighborhood interaction – if the network probability is low, agent will interact with closer links – Emigration probability will decrease by random x (1- emigrant probability)</a:t>
            </a:r>
          </a:p>
          <a:p>
            <a:pPr lvl="2"/>
            <a:r>
              <a:rPr lang="en-US" sz="1800" dirty="0"/>
              <a:t>Distance interaction – if network probability high agent will interact with agents in outer social circle – Emigration probability will increase by random x emigrant probability</a:t>
            </a:r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9D223-AB13-4C1E-BA5E-3E3034A46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1" r="-2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9059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6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C3FD6-9EAC-449A-9E3B-8EEB2BA7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Model - 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914B9-CB41-4115-8FC0-5DC35A76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0" y="685346"/>
            <a:ext cx="7394936" cy="25882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FA0B-847D-4B0B-9845-30DED3B9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480" y="3584427"/>
            <a:ext cx="8305800" cy="1292090"/>
          </a:xfrm>
        </p:spPr>
        <p:txBody>
          <a:bodyPr>
            <a:noAutofit/>
          </a:bodyPr>
          <a:lstStyle/>
          <a:p>
            <a:r>
              <a:rPr lang="en-US" sz="2400" dirty="0"/>
              <a:t>Agent will ultimately move based on if their emigration probability and number of emigrant links exceeds a certain threshold</a:t>
            </a:r>
          </a:p>
          <a:p>
            <a:r>
              <a:rPr lang="en-US" sz="2400" dirty="0"/>
              <a:t>New agents are added at the rate old ones die</a:t>
            </a:r>
          </a:p>
          <a:p>
            <a:pPr lvl="1"/>
            <a:r>
              <a:rPr lang="en-US" dirty="0"/>
              <a:t>Agents will die at the average age of the designated country</a:t>
            </a:r>
          </a:p>
          <a:p>
            <a:pPr lvl="1"/>
            <a:r>
              <a:rPr lang="en-US" dirty="0"/>
              <a:t>New agents will be added with the same probabilities that the setup was created with</a:t>
            </a:r>
          </a:p>
        </p:txBody>
      </p:sp>
    </p:spTree>
    <p:extLst>
      <p:ext uri="{BB962C8B-B14F-4D97-AF65-F5344CB8AC3E}">
        <p14:creationId xmlns:p14="http://schemas.microsoft.com/office/powerpoint/2010/main" val="27959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1B7E295-B703-4E1D-9B75-6524F5953776}"/>
              </a:ext>
            </a:extLst>
          </p:cNvPr>
          <p:cNvSpPr/>
          <p:nvPr/>
        </p:nvSpPr>
        <p:spPr>
          <a:xfrm>
            <a:off x="338136" y="509592"/>
            <a:ext cx="523875" cy="5238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CC57AF-6742-49A5-8F36-E74DFDA3CC48}"/>
              </a:ext>
            </a:extLst>
          </p:cNvPr>
          <p:cNvSpPr/>
          <p:nvPr/>
        </p:nvSpPr>
        <p:spPr>
          <a:xfrm>
            <a:off x="1219200" y="238129"/>
            <a:ext cx="2124075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they an emigrant and wish to broadcast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4CCD01-0603-452E-B583-AF4971956529}"/>
              </a:ext>
            </a:extLst>
          </p:cNvPr>
          <p:cNvSpPr/>
          <p:nvPr/>
        </p:nvSpPr>
        <p:spPr>
          <a:xfrm>
            <a:off x="4224339" y="128592"/>
            <a:ext cx="2505075" cy="1285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there an agent with an emigrant probability equal to the broadcast level in the area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5C490F-28D8-40C9-B033-D326595EB81C}"/>
              </a:ext>
            </a:extLst>
          </p:cNvPr>
          <p:cNvSpPr/>
          <p:nvPr/>
        </p:nvSpPr>
        <p:spPr>
          <a:xfrm>
            <a:off x="5734050" y="2002634"/>
            <a:ext cx="1757361" cy="376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 new link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9F0D0C-371F-4ECF-8D91-6DC4AFD487B2}"/>
              </a:ext>
            </a:extLst>
          </p:cNvPr>
          <p:cNvSpPr/>
          <p:nvPr/>
        </p:nvSpPr>
        <p:spPr>
          <a:xfrm>
            <a:off x="3407571" y="1919889"/>
            <a:ext cx="1757361" cy="5357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new links created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8B956A-F058-4C61-B8A4-D3988C191FFB}"/>
              </a:ext>
            </a:extLst>
          </p:cNvPr>
          <p:cNvSpPr/>
          <p:nvPr/>
        </p:nvSpPr>
        <p:spPr>
          <a:xfrm>
            <a:off x="1595439" y="3045613"/>
            <a:ext cx="2505075" cy="1285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Agent chooses to interact based on network probability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D0F126-B246-4232-AE79-4892A553A3D0}"/>
              </a:ext>
            </a:extLst>
          </p:cNvPr>
          <p:cNvSpPr/>
          <p:nvPr/>
        </p:nvSpPr>
        <p:spPr>
          <a:xfrm>
            <a:off x="956073" y="4695231"/>
            <a:ext cx="3783806" cy="17823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Agents emigrant probability changes by random percent of interaction with link.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By neighborhood decrease (1-prob)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By distance increase (prob)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56CF89-EA76-4874-A82D-F0A34C4EC65A}"/>
              </a:ext>
            </a:extLst>
          </p:cNvPr>
          <p:cNvSpPr/>
          <p:nvPr/>
        </p:nvSpPr>
        <p:spPr>
          <a:xfrm>
            <a:off x="5531647" y="4746870"/>
            <a:ext cx="2930128" cy="1679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amount of emigrant links multiplied by emigrant probability exceeds threshold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E3DEEB-F946-46C9-BB59-88FE4ECDBA84}"/>
              </a:ext>
            </a:extLst>
          </p:cNvPr>
          <p:cNvSpPr/>
          <p:nvPr/>
        </p:nvSpPr>
        <p:spPr>
          <a:xfrm>
            <a:off x="11239500" y="5324477"/>
            <a:ext cx="523875" cy="5238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4379F7-0279-4B23-8B23-76636E1654AC}"/>
              </a:ext>
            </a:extLst>
          </p:cNvPr>
          <p:cNvCxnSpPr>
            <a:stCxn id="4" idx="6"/>
            <a:endCxn id="5" idx="1"/>
          </p:cNvCxnSpPr>
          <p:nvPr/>
        </p:nvCxnSpPr>
        <p:spPr>
          <a:xfrm>
            <a:off x="862011" y="771529"/>
            <a:ext cx="357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7C51B4-23AF-4AC2-A2F4-0DE5B5B7763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343275" y="771529"/>
            <a:ext cx="881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C0C1441-7A0C-4D89-8215-08DCEF764472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rot="16200000" flipH="1">
            <a:off x="1694265" y="1891901"/>
            <a:ext cx="1740684" cy="5667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9D53E87-981A-4743-BF95-1EFE924CB795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5400000">
            <a:off x="4628854" y="1071865"/>
            <a:ext cx="505423" cy="11906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5BD8337B-294F-4ED1-9032-F89114B240DA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16200000" flipH="1">
            <a:off x="5750720" y="1140623"/>
            <a:ext cx="588168" cy="1135854"/>
          </a:xfrm>
          <a:prstGeom prst="bentConnector3">
            <a:avLst>
              <a:gd name="adj1" fmla="val 435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62626C74-EF27-4F21-91B3-DD58B1F00CD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rot="5400000">
            <a:off x="3272142" y="2031503"/>
            <a:ext cx="589946" cy="14382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9A007AC3-A0F1-4760-A4A2-85B990E3848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5400000">
            <a:off x="4396983" y="829864"/>
            <a:ext cx="666743" cy="3764754"/>
          </a:xfrm>
          <a:prstGeom prst="bentConnector3">
            <a:avLst>
              <a:gd name="adj1" fmla="val 557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6C650077-0935-417C-9D5A-FCE98D311AEB}"/>
              </a:ext>
            </a:extLst>
          </p:cNvPr>
          <p:cNvCxnSpPr>
            <a:stCxn id="10" idx="2"/>
            <a:endCxn id="11" idx="1"/>
          </p:cNvCxnSpPr>
          <p:nvPr/>
        </p:nvCxnSpPr>
        <p:spPr>
          <a:xfrm rot="5400000">
            <a:off x="1274562" y="4012998"/>
            <a:ext cx="1254927" cy="1891904"/>
          </a:xfrm>
          <a:prstGeom prst="bentConnector4">
            <a:avLst>
              <a:gd name="adj1" fmla="val 14493"/>
              <a:gd name="adj2" fmla="val 1120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A124A8C-8536-46C3-8046-8D023694EF4B}"/>
              </a:ext>
            </a:extLst>
          </p:cNvPr>
          <p:cNvCxnSpPr>
            <a:stCxn id="10" idx="2"/>
            <a:endCxn id="11" idx="3"/>
          </p:cNvCxnSpPr>
          <p:nvPr/>
        </p:nvCxnSpPr>
        <p:spPr>
          <a:xfrm rot="16200000" flipH="1">
            <a:off x="3166465" y="4012999"/>
            <a:ext cx="1254927" cy="1891902"/>
          </a:xfrm>
          <a:prstGeom prst="bentConnector4">
            <a:avLst>
              <a:gd name="adj1" fmla="val 14493"/>
              <a:gd name="adj2" fmla="val 1120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074D58-A526-429B-A2BE-C31CEAAECE41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4739879" y="5586414"/>
            <a:ext cx="791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5A8F8C68-3C07-4D46-971E-6E18FE7D771C}"/>
              </a:ext>
            </a:extLst>
          </p:cNvPr>
          <p:cNvCxnSpPr>
            <a:cxnSpLocks/>
            <a:stCxn id="13" idx="0"/>
            <a:endCxn id="15" idx="0"/>
          </p:cNvCxnSpPr>
          <p:nvPr/>
        </p:nvCxnSpPr>
        <p:spPr>
          <a:xfrm rot="16200000" flipH="1">
            <a:off x="8960270" y="2783310"/>
            <a:ext cx="577607" cy="4504727"/>
          </a:xfrm>
          <a:prstGeom prst="bentConnector3">
            <a:avLst>
              <a:gd name="adj1" fmla="val -395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0323FA-07F7-4753-969E-691CFDE999D0}"/>
              </a:ext>
            </a:extLst>
          </p:cNvPr>
          <p:cNvSpPr txBox="1"/>
          <p:nvPr/>
        </p:nvSpPr>
        <p:spPr>
          <a:xfrm>
            <a:off x="3567115" y="383973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AA2E6C-B2D1-433C-9C3F-709E66C8C942}"/>
              </a:ext>
            </a:extLst>
          </p:cNvPr>
          <p:cNvSpPr txBox="1"/>
          <p:nvPr/>
        </p:nvSpPr>
        <p:spPr>
          <a:xfrm>
            <a:off x="5962654" y="1353927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F203B6-8E46-488A-893B-BE0CF3A6197B}"/>
              </a:ext>
            </a:extLst>
          </p:cNvPr>
          <p:cNvSpPr txBox="1"/>
          <p:nvPr/>
        </p:nvSpPr>
        <p:spPr>
          <a:xfrm>
            <a:off x="4650585" y="1353927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46587A-0E8E-4282-8D4D-26374C73C9FC}"/>
              </a:ext>
            </a:extLst>
          </p:cNvPr>
          <p:cNvSpPr txBox="1"/>
          <p:nvPr/>
        </p:nvSpPr>
        <p:spPr>
          <a:xfrm>
            <a:off x="9163048" y="4115600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A67BA44-9D7E-4B48-A31C-859A3ADBCA69}"/>
              </a:ext>
            </a:extLst>
          </p:cNvPr>
          <p:cNvCxnSpPr>
            <a:cxnSpLocks/>
            <a:stCxn id="13" idx="2"/>
            <a:endCxn id="15" idx="4"/>
          </p:cNvCxnSpPr>
          <p:nvPr/>
        </p:nvCxnSpPr>
        <p:spPr>
          <a:xfrm rot="5400000" flipH="1" flipV="1">
            <a:off x="8960270" y="3884791"/>
            <a:ext cx="577607" cy="4504727"/>
          </a:xfrm>
          <a:prstGeom prst="bentConnector3">
            <a:avLst>
              <a:gd name="adj1" fmla="val -395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E38A1A-CF29-4064-AB00-CEE2B0AD3A2A}"/>
              </a:ext>
            </a:extLst>
          </p:cNvPr>
          <p:cNvSpPr txBox="1"/>
          <p:nvPr/>
        </p:nvSpPr>
        <p:spPr>
          <a:xfrm>
            <a:off x="9383320" y="6137154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1FF7AF-6849-4D70-8049-74FC56A18A8B}"/>
              </a:ext>
            </a:extLst>
          </p:cNvPr>
          <p:cNvSpPr txBox="1"/>
          <p:nvPr/>
        </p:nvSpPr>
        <p:spPr>
          <a:xfrm>
            <a:off x="1832372" y="1538593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2663592-0350-4F8D-937B-83F3801CA73D}"/>
              </a:ext>
            </a:extLst>
          </p:cNvPr>
          <p:cNvSpPr txBox="1"/>
          <p:nvPr/>
        </p:nvSpPr>
        <p:spPr>
          <a:xfrm>
            <a:off x="29769" y="4204830"/>
            <a:ext cx="201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neighborhood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AE64B2-B759-4A04-8C9C-42B491E74227}"/>
              </a:ext>
            </a:extLst>
          </p:cNvPr>
          <p:cNvSpPr txBox="1"/>
          <p:nvPr/>
        </p:nvSpPr>
        <p:spPr>
          <a:xfrm>
            <a:off x="4130282" y="4174103"/>
            <a:ext cx="1346595" cy="36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distance</a:t>
            </a:r>
          </a:p>
        </p:txBody>
      </p:sp>
    </p:spTree>
    <p:extLst>
      <p:ext uri="{BB962C8B-B14F-4D97-AF65-F5344CB8AC3E}">
        <p14:creationId xmlns:p14="http://schemas.microsoft.com/office/powerpoint/2010/main" val="34246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101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A3D2F-C626-4E4A-AF20-9EEB9A6B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99997-1DD8-43AA-A70F-FC07A912C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" r="5187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1EC8-8BB6-4DED-A8F7-8B9B181A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Need more models that combine economic and social reasons for migration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Need models to understand who will migrate, when they will migrate, and why they migrate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Migration modelling is still in its infancy and there is much room for improvement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5124"/>
            <a:ext cx="12192000" cy="565477"/>
          </a:xfrm>
        </p:spPr>
        <p:txBody>
          <a:bodyPr>
            <a:noAutofit/>
          </a:bodyPr>
          <a:lstStyle/>
          <a:p>
            <a:pPr marL="0" lvl="1" indent="0" algn="just">
              <a:spcAft>
                <a:spcPts val="1200"/>
              </a:spcAft>
              <a:buNone/>
            </a:pPr>
            <a:r>
              <a:rPr lang="en-US" dirty="0" smtClean="0"/>
              <a:t>Average </a:t>
            </a:r>
            <a:r>
              <a:rPr lang="en-US" dirty="0"/>
              <a:t>annual rate of change in the number of international migrants by country or area of destination, 2000 to 2017 </a:t>
            </a:r>
            <a:r>
              <a:rPr lang="lt-LT" dirty="0"/>
              <a:t>(</a:t>
            </a:r>
            <a:r>
              <a:rPr lang="lt-LT" dirty="0" err="1"/>
              <a:t>Source</a:t>
            </a:r>
            <a:r>
              <a:rPr lang="lt-LT" dirty="0"/>
              <a:t>: United </a:t>
            </a:r>
            <a:r>
              <a:rPr lang="lt-LT" dirty="0" err="1"/>
              <a:t>Nations</a:t>
            </a:r>
            <a:r>
              <a:rPr lang="lt-LT" dirty="0"/>
              <a:t> (2017a</a:t>
            </a:r>
            <a:r>
              <a:rPr lang="lt-LT" dirty="0" smtClean="0"/>
              <a:t>))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120E-F7A4-4AEA-9BE5-06D79E1D3E0A}" type="slidenum">
              <a:rPr lang="lt-LT" smtClean="0"/>
              <a:t>2</a:t>
            </a:fld>
            <a:endParaRPr lang="lt-L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80" y="861248"/>
            <a:ext cx="8517276" cy="4957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B004EFB-A7BD-4A9D-BE4D-12F5B80B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54" y="27182"/>
            <a:ext cx="10515600" cy="866219"/>
          </a:xfrm>
        </p:spPr>
        <p:txBody>
          <a:bodyPr/>
          <a:lstStyle/>
          <a:p>
            <a:r>
              <a:rPr lang="en-US" dirty="0" smtClean="0"/>
              <a:t>Motivation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19254" y="725446"/>
            <a:ext cx="11579550" cy="613255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600" u="sng" dirty="0" smtClean="0"/>
              <a:t>For instance</a:t>
            </a:r>
            <a:r>
              <a:rPr lang="en-US" sz="2600" dirty="0" smtClean="0"/>
              <a:t>:</a:t>
            </a:r>
            <a:endParaRPr lang="lt-LT" sz="2600" dirty="0" smtClean="0"/>
          </a:p>
          <a:p>
            <a:pPr marL="457200" lvl="1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600" dirty="0" smtClean="0"/>
              <a:t>Since 1990 the number of residents living in Lithuania has dropped by 883 thousand people, which constitutes about </a:t>
            </a:r>
            <a:r>
              <a:rPr lang="en-US" sz="2600" u="sng" dirty="0" smtClean="0"/>
              <a:t>24 percent of the entire population</a:t>
            </a:r>
            <a:r>
              <a:rPr lang="en-US" sz="2600" dirty="0" smtClean="0"/>
              <a:t>. Out of the aforementioned number, 177 thousand can be referred to natural causes (birth/death rate), but the vast majority (707 thousand) is due to emigration. Even though in and of itself emigration is not a negative phenomenon, the immense emigration and </a:t>
            </a:r>
            <a:r>
              <a:rPr lang="en-US" sz="2600" dirty="0" err="1" smtClean="0"/>
              <a:t>unproportionally</a:t>
            </a:r>
            <a:r>
              <a:rPr lang="en-US" sz="2600" dirty="0" smtClean="0"/>
              <a:t> low immigration rates present an array of challenges in Lithuania and other countries: </a:t>
            </a:r>
            <a:endParaRPr lang="lt-LT" sz="260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 smtClean="0"/>
              <a:t>the demographic structure is </a:t>
            </a:r>
            <a:r>
              <a:rPr lang="en-US" dirty="0" smtClean="0"/>
              <a:t>changing (population ageing), </a:t>
            </a:r>
            <a:endParaRPr lang="lt-LT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 smtClean="0"/>
              <a:t>the country is starting to lack workforce, </a:t>
            </a:r>
            <a:endParaRPr lang="lt-LT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 smtClean="0"/>
              <a:t>brain drain is occurring</a:t>
            </a:r>
            <a:r>
              <a:rPr lang="lt-LT" dirty="0" smtClean="0"/>
              <a:t>,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dirty="0" err="1" smtClean="0"/>
              <a:t>social</a:t>
            </a:r>
            <a:r>
              <a:rPr lang="lt-LT" dirty="0" smtClean="0"/>
              <a:t> </a:t>
            </a:r>
            <a:r>
              <a:rPr lang="lt-LT" dirty="0" err="1" smtClean="0"/>
              <a:t>tensions</a:t>
            </a:r>
            <a:r>
              <a:rPr lang="lt-LT" dirty="0" smtClean="0"/>
              <a:t> are </a:t>
            </a:r>
            <a:r>
              <a:rPr lang="lt-LT" dirty="0" err="1" smtClean="0"/>
              <a:t>growing</a:t>
            </a:r>
            <a:r>
              <a:rPr lang="lt-LT" dirty="0" smtClean="0"/>
              <a:t>, etc.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120E-F7A4-4AEA-9BE5-06D79E1D3E0A}" type="slidenum">
              <a:rPr lang="lt-LT" smtClean="0"/>
              <a:t>3</a:t>
            </a:fld>
            <a:endParaRPr lang="lt-LT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004EFB-A7BD-4A9D-BE4D-12F5B80B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54" y="27182"/>
            <a:ext cx="10515600" cy="866219"/>
          </a:xfrm>
        </p:spPr>
        <p:txBody>
          <a:bodyPr/>
          <a:lstStyle/>
          <a:p>
            <a:r>
              <a:rPr lang="en-US" dirty="0" smtClean="0"/>
              <a:t>Motivation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4EFB-A7BD-4A9D-BE4D-12F5B80B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D7DE-527B-408C-AE02-8E4F6845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786995"/>
            <a:ext cx="5391150" cy="4351338"/>
          </a:xfrm>
        </p:spPr>
        <p:txBody>
          <a:bodyPr/>
          <a:lstStyle/>
          <a:p>
            <a:r>
              <a:rPr lang="en-US" dirty="0"/>
              <a:t>Studies of migration flow are becoming more important as world becomes a global society</a:t>
            </a:r>
          </a:p>
          <a:p>
            <a:r>
              <a:rPr lang="en-US" dirty="0"/>
              <a:t>Different types – International, rural to urban, inter-regional</a:t>
            </a:r>
          </a:p>
          <a:p>
            <a:r>
              <a:rPr lang="en-US" dirty="0"/>
              <a:t>Multitude of factors push and pull migrants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C4CAD5-B38A-4E87-A07F-128A0F66D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47152"/>
              </p:ext>
            </p:extLst>
          </p:nvPr>
        </p:nvGraphicFramePr>
        <p:xfrm>
          <a:off x="6029325" y="914399"/>
          <a:ext cx="5626099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8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EAFA-65F6-4A5F-BF62-10CD0399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migration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3FF9-FFE1-448C-866B-97AC76CD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18" y="1833974"/>
            <a:ext cx="10515600" cy="1211263"/>
          </a:xfrm>
        </p:spPr>
        <p:txBody>
          <a:bodyPr>
            <a:normAutofit fontScale="92500"/>
          </a:bodyPr>
          <a:lstStyle/>
          <a:p>
            <a:pPr marL="457200" lvl="1" indent="0" algn="just">
              <a:buNone/>
            </a:pPr>
            <a:r>
              <a:rPr lang="en-US" sz="3600" dirty="0"/>
              <a:t>Allow politicians to allocate resources and create policies based on amount of people living in the country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68D03-49F1-45E3-ADBF-EC738FD7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4567237"/>
            <a:ext cx="2543175" cy="180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451B4-50B6-47B8-BB3B-3A084290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0" y="4673599"/>
            <a:ext cx="2552700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DF41D8-EDC1-44E5-8799-61EC26FEF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68" y="3057800"/>
            <a:ext cx="2781301" cy="1526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B8DE97-C4DF-4266-B001-093DF9F1B689}"/>
              </a:ext>
            </a:extLst>
          </p:cNvPr>
          <p:cNvSpPr txBox="1"/>
          <p:nvPr/>
        </p:nvSpPr>
        <p:spPr>
          <a:xfrm>
            <a:off x="1247775" y="3505200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Brain Drain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AB6D4-F5B6-4FDB-BE94-BDB399B4878D}"/>
              </a:ext>
            </a:extLst>
          </p:cNvPr>
          <p:cNvSpPr txBox="1"/>
          <p:nvPr/>
        </p:nvSpPr>
        <p:spPr>
          <a:xfrm>
            <a:off x="4476750" y="5205739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Social Welfare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DB6C-E70E-4137-BDFD-324F5C35F482}"/>
              </a:ext>
            </a:extLst>
          </p:cNvPr>
          <p:cNvSpPr txBox="1"/>
          <p:nvPr/>
        </p:nvSpPr>
        <p:spPr>
          <a:xfrm>
            <a:off x="8277225" y="3505200"/>
            <a:ext cx="231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National Identity</a:t>
            </a:r>
          </a:p>
        </p:txBody>
      </p:sp>
    </p:spTree>
    <p:extLst>
      <p:ext uri="{BB962C8B-B14F-4D97-AF65-F5344CB8AC3E}">
        <p14:creationId xmlns:p14="http://schemas.microsoft.com/office/powerpoint/2010/main" val="2664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EC492-E32C-4F28-984E-F1E44325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Modelling Migration Flow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7FB10A-BCAC-42CD-9E79-F3B8A835C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86565"/>
              </p:ext>
            </p:extLst>
          </p:nvPr>
        </p:nvGraphicFramePr>
        <p:xfrm>
          <a:off x="320040" y="2563692"/>
          <a:ext cx="11496822" cy="389007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750499">
                  <a:extLst>
                    <a:ext uri="{9D8B030D-6E8A-4147-A177-3AD203B41FA5}">
                      <a16:colId xmlns:a16="http://schemas.microsoft.com/office/drawing/2014/main" val="4123612439"/>
                    </a:ext>
                  </a:extLst>
                </a:gridCol>
                <a:gridCol w="5746323">
                  <a:extLst>
                    <a:ext uri="{9D8B030D-6E8A-4147-A177-3AD203B41FA5}">
                      <a16:colId xmlns:a16="http://schemas.microsoft.com/office/drawing/2014/main" val="924928357"/>
                    </a:ext>
                  </a:extLst>
                </a:gridCol>
              </a:tblGrid>
              <a:tr h="522471">
                <a:tc>
                  <a:txBody>
                    <a:bodyPr/>
                    <a:lstStyle/>
                    <a:p>
                      <a:r>
                        <a:rPr lang="en-US" sz="2700" dirty="0"/>
                        <a:t>Challenges</a:t>
                      </a:r>
                    </a:p>
                  </a:txBody>
                  <a:tcPr marL="77595" marR="77595" marT="38797" marB="38797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Solutions</a:t>
                      </a:r>
                    </a:p>
                  </a:txBody>
                  <a:tcPr marL="77595" marR="77595" marT="38797" marB="38797"/>
                </a:tc>
                <a:extLst>
                  <a:ext uri="{0D108BD9-81ED-4DB2-BD59-A6C34878D82A}">
                    <a16:rowId xmlns:a16="http://schemas.microsoft.com/office/drawing/2014/main" val="1777282437"/>
                  </a:ext>
                </a:extLst>
              </a:tr>
              <a:tr h="33676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Even the best data is often unreliable and under represents the real amount of migrants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Many different motivations that cause migration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Lack of a uniform definitions for migration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Many competing theories to explain migration</a:t>
                      </a:r>
                    </a:p>
                  </a:txBody>
                  <a:tcPr marL="77595" marR="77595" marT="38797" marB="3879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Decision theories can help alleviate inconsistent or inadequate data and move beyond extrapolation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Data gathering is improving on migration flow, especially in Europe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Models based in theory can be validated using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 marL="77595" marR="77595" marT="38797" marB="38797"/>
                </a:tc>
                <a:extLst>
                  <a:ext uri="{0D108BD9-81ED-4DB2-BD59-A6C34878D82A}">
                    <a16:rowId xmlns:a16="http://schemas.microsoft.com/office/drawing/2014/main" val="228643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F0A93-3BE2-4367-A293-43D1B95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Competing Theories of Migration Modelling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FB9B98-ABA7-47C7-B783-A88FA047A858}"/>
              </a:ext>
            </a:extLst>
          </p:cNvPr>
          <p:cNvGrpSpPr/>
          <p:nvPr/>
        </p:nvGrpSpPr>
        <p:grpSpPr>
          <a:xfrm>
            <a:off x="5194300" y="1502187"/>
            <a:ext cx="6513604" cy="3822899"/>
            <a:chOff x="2066924" y="1690688"/>
            <a:chExt cx="7724775" cy="45337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09AADB-69C9-41EA-8A1A-6267B32EF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6924" y="1690688"/>
              <a:ext cx="7724775" cy="453374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D9999F-6560-4578-BE74-25CF4229E496}"/>
                </a:ext>
              </a:extLst>
            </p:cNvPr>
            <p:cNvSpPr/>
            <p:nvPr/>
          </p:nvSpPr>
          <p:spPr>
            <a:xfrm>
              <a:off x="4867275" y="3600450"/>
              <a:ext cx="1695450" cy="2476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CA014B-6569-498B-B9B4-F77E3319D802}"/>
                </a:ext>
              </a:extLst>
            </p:cNvPr>
            <p:cNvSpPr/>
            <p:nvPr/>
          </p:nvSpPr>
          <p:spPr>
            <a:xfrm>
              <a:off x="4867275" y="4381500"/>
              <a:ext cx="1695450" cy="2476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E7E9-1780-4247-803A-EACBA847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ABM system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698C68-3F9E-48F0-AD49-72400DE4E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116995"/>
              </p:ext>
            </p:extLst>
          </p:nvPr>
        </p:nvGraphicFramePr>
        <p:xfrm>
          <a:off x="4432300" y="8339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C79618-CADF-40F4-9448-31947E954F5B}"/>
              </a:ext>
            </a:extLst>
          </p:cNvPr>
          <p:cNvSpPr txBox="1"/>
          <p:nvPr/>
        </p:nvSpPr>
        <p:spPr>
          <a:xfrm>
            <a:off x="246580" y="1617170"/>
            <a:ext cx="51350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Agent Based </a:t>
            </a:r>
            <a:r>
              <a:rPr lang="en-US" sz="3200" dirty="0" smtClean="0"/>
              <a:t>Modelling (ABM) can be </a:t>
            </a:r>
            <a:r>
              <a:rPr lang="en-US" sz="3200" dirty="0"/>
              <a:t>effective way to model migration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 is a lot of room to grow and improve the </a:t>
            </a:r>
            <a:r>
              <a:rPr lang="en-US" sz="3200" dirty="0" smtClean="0"/>
              <a:t>ABM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48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35FA-7ADE-4EBC-B254-777D180B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D1B3-0A07-448F-A5F7-0331BDB84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Utilization of social capital</a:t>
            </a:r>
          </a:p>
          <a:p>
            <a:pPr lvl="1"/>
            <a:r>
              <a:rPr lang="en-US" dirty="0"/>
              <a:t>Network capital and network utilization</a:t>
            </a:r>
          </a:p>
          <a:p>
            <a:pPr lvl="1"/>
            <a:r>
              <a:rPr lang="en-US" dirty="0"/>
              <a:t>People utilize networks differently as they get older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93DBA-7C6A-4D6F-B216-33210E00B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38" y="3429000"/>
            <a:ext cx="4529785" cy="32956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7D5FC4-0C79-4129-ACA6-9CE1127BBFC3}"/>
              </a:ext>
            </a:extLst>
          </p:cNvPr>
          <p:cNvSpPr txBox="1">
            <a:spLocks/>
          </p:cNvSpPr>
          <p:nvPr/>
        </p:nvSpPr>
        <p:spPr>
          <a:xfrm>
            <a:off x="6667500" y="1825625"/>
            <a:ext cx="552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Culture of emigration</a:t>
            </a:r>
          </a:p>
          <a:p>
            <a:pPr lvl="1"/>
            <a:r>
              <a:rPr lang="en-US" dirty="0"/>
              <a:t>What causes a country to develop an outward flow of people</a:t>
            </a:r>
          </a:p>
          <a:p>
            <a:pPr lvl="1"/>
            <a:r>
              <a:rPr lang="en-US" dirty="0"/>
              <a:t>Is there a threshold emigrant social networks must reach to create a culture of emigration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CA126-B9BB-4751-8F4D-AB89946D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124" y="4135438"/>
            <a:ext cx="4336676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917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Social Capital effects on Migration in a Modern Global Society</vt:lpstr>
      <vt:lpstr>Motivation (1)</vt:lpstr>
      <vt:lpstr>Motivation (2)</vt:lpstr>
      <vt:lpstr>Background </vt:lpstr>
      <vt:lpstr>Why study migration flow</vt:lpstr>
      <vt:lpstr>Modelling Migration Flow</vt:lpstr>
      <vt:lpstr>Competing Theories of Migration Modelling</vt:lpstr>
      <vt:lpstr>Implement ABM system</vt:lpstr>
      <vt:lpstr>Research Gaps</vt:lpstr>
      <vt:lpstr>Research Gaps</vt:lpstr>
      <vt:lpstr>Hypothesis</vt:lpstr>
      <vt:lpstr>Model - Setup</vt:lpstr>
      <vt:lpstr>Model - Go</vt:lpstr>
      <vt:lpstr>Model - Go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Capital effects on Migration in a Modern Global Society</dc:title>
  <dc:creator>Liudas Panavas</dc:creator>
  <cp:lastModifiedBy>Darius Plikynas</cp:lastModifiedBy>
  <cp:revision>7</cp:revision>
  <dcterms:created xsi:type="dcterms:W3CDTF">2019-09-18T16:18:59Z</dcterms:created>
  <dcterms:modified xsi:type="dcterms:W3CDTF">2019-09-20T09:56:26Z</dcterms:modified>
</cp:coreProperties>
</file>