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0" r:id="rId1"/>
  </p:sldMasterIdLst>
  <p:notesMasterIdLst>
    <p:notesMasterId r:id="rId25"/>
  </p:notesMasterIdLst>
  <p:sldIdLst>
    <p:sldId id="256" r:id="rId2"/>
    <p:sldId id="258" r:id="rId3"/>
    <p:sldId id="283" r:id="rId4"/>
    <p:sldId id="328" r:id="rId5"/>
    <p:sldId id="261" r:id="rId6"/>
    <p:sldId id="329" r:id="rId7"/>
    <p:sldId id="260" r:id="rId8"/>
    <p:sldId id="313" r:id="rId9"/>
    <p:sldId id="312" r:id="rId10"/>
    <p:sldId id="327" r:id="rId11"/>
    <p:sldId id="331" r:id="rId12"/>
    <p:sldId id="335" r:id="rId13"/>
    <p:sldId id="272" r:id="rId14"/>
    <p:sldId id="334" r:id="rId15"/>
    <p:sldId id="336" r:id="rId16"/>
    <p:sldId id="338" r:id="rId17"/>
    <p:sldId id="337" r:id="rId18"/>
    <p:sldId id="323" r:id="rId19"/>
    <p:sldId id="332" r:id="rId20"/>
    <p:sldId id="317" r:id="rId21"/>
    <p:sldId id="322" r:id="rId22"/>
    <p:sldId id="321" r:id="rId23"/>
    <p:sldId id="320" r:id="rId2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3E4F807-6E2B-4430-987B-A1953F2771CD}">
  <a:tblStyle styleId="{E3E4F807-6E2B-4430-987B-A1953F2771CD}"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856"/>
  </p:normalViewPr>
  <p:slideViewPr>
    <p:cSldViewPr snapToGrid="0">
      <p:cViewPr varScale="1">
        <p:scale>
          <a:sx n="160" d="100"/>
          <a:sy n="160" d="100"/>
        </p:scale>
        <p:origin x="160" y="168"/>
      </p:cViewPr>
      <p:guideLst/>
    </p:cSldViewPr>
  </p:slideViewPr>
  <p:notesTextViewPr>
    <p:cViewPr>
      <p:scale>
        <a:sx n="3" d="2"/>
        <a:sy n="3" d="2"/>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lt-LT" dirty="0"/>
          </a:p>
        </p:txBody>
      </p:sp>
    </p:spTree>
    <p:extLst>
      <p:ext uri="{BB962C8B-B14F-4D97-AF65-F5344CB8AC3E}">
        <p14:creationId xmlns:p14="http://schemas.microsoft.com/office/powerpoint/2010/main" val="424203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93363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35ed75ccf_0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7" name="Google Shape;277;g35ed75ccf_0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59801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2" name="Google Shape;362;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27555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7872900" y="-75"/>
            <a:ext cx="1271100" cy="5143500"/>
          </a:xfrm>
          <a:prstGeom prst="rect">
            <a:avLst/>
          </a:prstGeom>
          <a:solidFill>
            <a:srgbClr val="FFFFFF"/>
          </a:solidFill>
          <a:ln>
            <a:noFill/>
          </a:ln>
          <a:effectLst>
            <a:outerShdw blurRad="285750" dist="190500" dir="10800000" algn="bl" rotWithShape="0">
              <a:srgbClr val="000000">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2241225" y="1310875"/>
            <a:ext cx="6509100" cy="2521800"/>
          </a:xfrm>
          <a:prstGeom prst="rect">
            <a:avLst/>
          </a:prstGeom>
          <a:solidFill>
            <a:srgbClr val="FFB000"/>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2710225" y="1310850"/>
            <a:ext cx="5476800" cy="2521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18"/>
        <p:cNvGrpSpPr/>
        <p:nvPr/>
      </p:nvGrpSpPr>
      <p:grpSpPr>
        <a:xfrm>
          <a:off x="0" y="0"/>
          <a:ext cx="0" cy="0"/>
          <a:chOff x="0" y="0"/>
          <a:chExt cx="0" cy="0"/>
        </a:xfrm>
      </p:grpSpPr>
      <p:sp>
        <p:nvSpPr>
          <p:cNvPr id="19" name="Google Shape;19;p4"/>
          <p:cNvSpPr/>
          <p:nvPr/>
        </p:nvSpPr>
        <p:spPr>
          <a:xfrm>
            <a:off x="3047925" y="-75"/>
            <a:ext cx="6096000" cy="5143500"/>
          </a:xfrm>
          <a:prstGeom prst="rect">
            <a:avLst/>
          </a:prstGeom>
          <a:solidFill>
            <a:srgbClr val="FFFFFF"/>
          </a:solidFill>
          <a:ln>
            <a:noFill/>
          </a:ln>
          <a:effectLst>
            <a:outerShdw blurRad="285750" dist="190500" dir="10800000" algn="bl" rotWithShape="0">
              <a:srgbClr val="000000">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2645075" y="393425"/>
            <a:ext cx="806700" cy="806700"/>
          </a:xfrm>
          <a:prstGeom prst="rect">
            <a:avLst/>
          </a:prstGeom>
          <a:solidFill>
            <a:srgbClr val="FFB000"/>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p:nvPr/>
        </p:nvSpPr>
        <p:spPr>
          <a:xfrm>
            <a:off x="8750300" y="4356125"/>
            <a:ext cx="393600" cy="393600"/>
          </a:xfrm>
          <a:prstGeom prst="rect">
            <a:avLst/>
          </a:prstGeom>
          <a:solidFill>
            <a:srgbClr val="FFB000"/>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txBox="1">
            <a:spLocks noGrp="1"/>
          </p:cNvSpPr>
          <p:nvPr>
            <p:ph type="body" idx="1"/>
          </p:nvPr>
        </p:nvSpPr>
        <p:spPr>
          <a:xfrm>
            <a:off x="3731575" y="393525"/>
            <a:ext cx="4713000" cy="4356000"/>
          </a:xfrm>
          <a:prstGeom prst="rect">
            <a:avLst/>
          </a:prstGeom>
        </p:spPr>
        <p:txBody>
          <a:bodyPr spcFirstLastPara="1" wrap="square" lIns="91425" tIns="91425" rIns="91425" bIns="91425" anchor="t" anchorCtr="0"/>
          <a:lstStyle>
            <a:lvl1pPr marL="457200" lvl="0" indent="-457200" rtl="0">
              <a:lnSpc>
                <a:spcPct val="100000"/>
              </a:lnSpc>
              <a:spcBef>
                <a:spcPts val="600"/>
              </a:spcBef>
              <a:spcAft>
                <a:spcPts val="0"/>
              </a:spcAft>
              <a:buSzPts val="3600"/>
              <a:buChar char="▪"/>
              <a:defRPr sz="3600" b="1"/>
            </a:lvl1pPr>
            <a:lvl2pPr marL="914400" lvl="1" indent="-457200" rtl="0">
              <a:lnSpc>
                <a:spcPct val="100000"/>
              </a:lnSpc>
              <a:spcBef>
                <a:spcPts val="0"/>
              </a:spcBef>
              <a:spcAft>
                <a:spcPts val="0"/>
              </a:spcAft>
              <a:buSzPts val="3600"/>
              <a:buChar char="▫"/>
              <a:defRPr sz="3600" b="1"/>
            </a:lvl2pPr>
            <a:lvl3pPr marL="1371600" lvl="2" indent="-457200" rtl="0">
              <a:lnSpc>
                <a:spcPct val="100000"/>
              </a:lnSpc>
              <a:spcBef>
                <a:spcPts val="0"/>
              </a:spcBef>
              <a:spcAft>
                <a:spcPts val="0"/>
              </a:spcAft>
              <a:buSzPts val="3600"/>
              <a:buChar char="▫"/>
              <a:defRPr sz="3600" b="1"/>
            </a:lvl3pPr>
            <a:lvl4pPr marL="1828800" lvl="3" indent="-457200" rtl="0">
              <a:lnSpc>
                <a:spcPct val="100000"/>
              </a:lnSpc>
              <a:spcBef>
                <a:spcPts val="0"/>
              </a:spcBef>
              <a:spcAft>
                <a:spcPts val="0"/>
              </a:spcAft>
              <a:buSzPts val="3600"/>
              <a:buChar char="▫"/>
              <a:defRPr sz="3600" b="1"/>
            </a:lvl4pPr>
            <a:lvl5pPr marL="2286000" lvl="4" indent="-457200" rtl="0">
              <a:lnSpc>
                <a:spcPct val="100000"/>
              </a:lnSpc>
              <a:spcBef>
                <a:spcPts val="0"/>
              </a:spcBef>
              <a:spcAft>
                <a:spcPts val="0"/>
              </a:spcAft>
              <a:buSzPts val="3600"/>
              <a:buChar char="○"/>
              <a:defRPr sz="3600" b="1"/>
            </a:lvl5pPr>
            <a:lvl6pPr marL="2743200" lvl="5" indent="-457200" rtl="0">
              <a:lnSpc>
                <a:spcPct val="100000"/>
              </a:lnSpc>
              <a:spcBef>
                <a:spcPts val="0"/>
              </a:spcBef>
              <a:spcAft>
                <a:spcPts val="0"/>
              </a:spcAft>
              <a:buSzPts val="3600"/>
              <a:buChar char="■"/>
              <a:defRPr sz="3600" b="1"/>
            </a:lvl6pPr>
            <a:lvl7pPr marL="3200400" lvl="6" indent="-457200" rtl="0">
              <a:lnSpc>
                <a:spcPct val="100000"/>
              </a:lnSpc>
              <a:spcBef>
                <a:spcPts val="0"/>
              </a:spcBef>
              <a:spcAft>
                <a:spcPts val="0"/>
              </a:spcAft>
              <a:buSzPts val="3600"/>
              <a:buChar char="●"/>
              <a:defRPr sz="3600" b="1"/>
            </a:lvl7pPr>
            <a:lvl8pPr marL="3657600" lvl="7" indent="-457200" rtl="0">
              <a:lnSpc>
                <a:spcPct val="100000"/>
              </a:lnSpc>
              <a:spcBef>
                <a:spcPts val="0"/>
              </a:spcBef>
              <a:spcAft>
                <a:spcPts val="0"/>
              </a:spcAft>
              <a:buSzPts val="3600"/>
              <a:buChar char="○"/>
              <a:defRPr sz="3600" b="1"/>
            </a:lvl8pPr>
            <a:lvl9pPr marL="4114800" lvl="8" indent="-457200">
              <a:lnSpc>
                <a:spcPct val="100000"/>
              </a:lnSpc>
              <a:spcBef>
                <a:spcPts val="0"/>
              </a:spcBef>
              <a:spcAft>
                <a:spcPts val="0"/>
              </a:spcAft>
              <a:buSzPts val="3600"/>
              <a:buChar char="■"/>
              <a:defRPr sz="3600" b="1"/>
            </a:lvl9pPr>
          </a:lstStyle>
          <a:p>
            <a:endParaRPr/>
          </a:p>
        </p:txBody>
      </p:sp>
      <p:sp>
        <p:nvSpPr>
          <p:cNvPr id="23" name="Google Shape;23;p4"/>
          <p:cNvSpPr txBox="1"/>
          <p:nvPr/>
        </p:nvSpPr>
        <p:spPr>
          <a:xfrm>
            <a:off x="2654717" y="337850"/>
            <a:ext cx="787200" cy="653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7200" b="1">
                <a:solidFill>
                  <a:srgbClr val="FFFFFF"/>
                </a:solidFill>
              </a:rPr>
              <a:t>“</a:t>
            </a:r>
            <a:endParaRPr sz="7200" b="1">
              <a:solidFill>
                <a:srgbClr val="FFFFFF"/>
              </a:solidFill>
            </a:endParaRPr>
          </a:p>
        </p:txBody>
      </p:sp>
      <p:sp>
        <p:nvSpPr>
          <p:cNvPr id="24" name="Google Shape;24;p4"/>
          <p:cNvSpPr txBox="1">
            <a:spLocks noGrp="1"/>
          </p:cNvSpPr>
          <p:nvPr>
            <p:ph type="sldNum" idx="12"/>
          </p:nvPr>
        </p:nvSpPr>
        <p:spPr>
          <a:xfrm>
            <a:off x="8750400" y="4356225"/>
            <a:ext cx="3936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5"/>
        <p:cNvGrpSpPr/>
        <p:nvPr/>
      </p:nvGrpSpPr>
      <p:grpSpPr>
        <a:xfrm>
          <a:off x="0" y="0"/>
          <a:ext cx="0" cy="0"/>
          <a:chOff x="0" y="0"/>
          <a:chExt cx="0" cy="0"/>
        </a:xfrm>
      </p:grpSpPr>
      <p:sp>
        <p:nvSpPr>
          <p:cNvPr id="26" name="Google Shape;26;p5"/>
          <p:cNvSpPr/>
          <p:nvPr/>
        </p:nvSpPr>
        <p:spPr>
          <a:xfrm>
            <a:off x="1271100" y="-75"/>
            <a:ext cx="7872900" cy="5143500"/>
          </a:xfrm>
          <a:prstGeom prst="rect">
            <a:avLst/>
          </a:prstGeom>
          <a:solidFill>
            <a:srgbClr val="FFFFFF"/>
          </a:solidFill>
          <a:ln>
            <a:noFill/>
          </a:ln>
          <a:effectLst>
            <a:outerShdw blurRad="285750" dist="190500" dir="10800000" algn="bl" rotWithShape="0">
              <a:srgbClr val="000000">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p:nvPr/>
        </p:nvSpPr>
        <p:spPr>
          <a:xfrm>
            <a:off x="8750300" y="4356125"/>
            <a:ext cx="393600" cy="393600"/>
          </a:xfrm>
          <a:prstGeom prst="rect">
            <a:avLst/>
          </a:prstGeom>
          <a:solidFill>
            <a:srgbClr val="FFB000"/>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5"/>
          <p:cNvSpPr/>
          <p:nvPr/>
        </p:nvSpPr>
        <p:spPr>
          <a:xfrm>
            <a:off x="877500" y="393525"/>
            <a:ext cx="7872900" cy="806700"/>
          </a:xfrm>
          <a:prstGeom prst="rect">
            <a:avLst/>
          </a:prstGeom>
          <a:solidFill>
            <a:srgbClr val="FFB000"/>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5"/>
          <p:cNvSpPr txBox="1">
            <a:spLocks noGrp="1"/>
          </p:cNvSpPr>
          <p:nvPr>
            <p:ph type="title"/>
          </p:nvPr>
        </p:nvSpPr>
        <p:spPr>
          <a:xfrm>
            <a:off x="1182200" y="393475"/>
            <a:ext cx="6739500" cy="806700"/>
          </a:xfrm>
          <a:prstGeom prst="rect">
            <a:avLst/>
          </a:prstGeom>
        </p:spPr>
        <p:txBody>
          <a:bodyPr spcFirstLastPara="1" wrap="square" lIns="91425" tIns="91425" rIns="91425" bIns="91425" anchor="ctr" anchorCtr="0"/>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30" name="Google Shape;30;p5"/>
          <p:cNvSpPr txBox="1">
            <a:spLocks noGrp="1"/>
          </p:cNvSpPr>
          <p:nvPr>
            <p:ph type="body" idx="1"/>
          </p:nvPr>
        </p:nvSpPr>
        <p:spPr>
          <a:xfrm>
            <a:off x="1556331" y="1349141"/>
            <a:ext cx="7085700" cy="2938500"/>
          </a:xfrm>
          <a:prstGeom prst="rect">
            <a:avLst/>
          </a:prstGeom>
        </p:spPr>
        <p:txBody>
          <a:bodyPr spcFirstLastPara="1" wrap="square" lIns="91425" tIns="91425" rIns="91425" bIns="91425" anchor="t" anchorCtr="0">
            <a:normAutofit/>
          </a:bodyPr>
          <a:lstStyle>
            <a:lvl1pPr marL="457200" lvl="0" indent="-393700">
              <a:spcBef>
                <a:spcPts val="600"/>
              </a:spcBef>
              <a:spcAft>
                <a:spcPts val="0"/>
              </a:spcAft>
              <a:buSzPts val="2600"/>
              <a:buChar char="▪"/>
              <a:defRPr/>
            </a:lvl1pPr>
            <a:lvl2pPr marL="914400" lvl="1" indent="-393700">
              <a:spcBef>
                <a:spcPts val="0"/>
              </a:spcBef>
              <a:spcAft>
                <a:spcPts val="0"/>
              </a:spcAft>
              <a:buSzPts val="2600"/>
              <a:buChar char="▫"/>
              <a:defRPr/>
            </a:lvl2pPr>
            <a:lvl3pPr marL="1371600" lvl="2" indent="-393700">
              <a:spcBef>
                <a:spcPts val="0"/>
              </a:spcBef>
              <a:spcAft>
                <a:spcPts val="0"/>
              </a:spcAft>
              <a:buSzPts val="2600"/>
              <a:buChar char="▫"/>
              <a:defRPr/>
            </a:lvl3pPr>
            <a:lvl4pPr marL="1828800" lvl="3" indent="-393700">
              <a:spcBef>
                <a:spcPts val="0"/>
              </a:spcBef>
              <a:spcAft>
                <a:spcPts val="0"/>
              </a:spcAft>
              <a:buSzPts val="2600"/>
              <a:buChar char="▫"/>
              <a:defRPr/>
            </a:lvl4pPr>
            <a:lvl5pPr marL="2286000" lvl="4" indent="-393700">
              <a:spcBef>
                <a:spcPts val="0"/>
              </a:spcBef>
              <a:spcAft>
                <a:spcPts val="0"/>
              </a:spcAft>
              <a:buSzPts val="2600"/>
              <a:buChar char="○"/>
              <a:defRPr/>
            </a:lvl5pPr>
            <a:lvl6pPr marL="2743200" lvl="5" indent="-393700">
              <a:spcBef>
                <a:spcPts val="0"/>
              </a:spcBef>
              <a:spcAft>
                <a:spcPts val="0"/>
              </a:spcAft>
              <a:buSzPts val="2600"/>
              <a:buChar char="■"/>
              <a:defRPr/>
            </a:lvl6pPr>
            <a:lvl7pPr marL="3200400" lvl="6" indent="-393700">
              <a:spcBef>
                <a:spcPts val="0"/>
              </a:spcBef>
              <a:spcAft>
                <a:spcPts val="0"/>
              </a:spcAft>
              <a:buSzPts val="2600"/>
              <a:buChar char="●"/>
              <a:defRPr/>
            </a:lvl7pPr>
            <a:lvl8pPr marL="3657600" lvl="7" indent="-393700">
              <a:spcBef>
                <a:spcPts val="0"/>
              </a:spcBef>
              <a:spcAft>
                <a:spcPts val="0"/>
              </a:spcAft>
              <a:buSzPts val="2600"/>
              <a:buChar char="○"/>
              <a:defRPr/>
            </a:lvl8pPr>
            <a:lvl9pPr marL="4114800" lvl="8" indent="-393700">
              <a:spcBef>
                <a:spcPts val="0"/>
              </a:spcBef>
              <a:spcAft>
                <a:spcPts val="0"/>
              </a:spcAft>
              <a:buSzPts val="2600"/>
              <a:buChar char="■"/>
              <a:defRPr/>
            </a:lvl9pPr>
          </a:lstStyle>
          <a:p>
            <a:endParaRPr dirty="0"/>
          </a:p>
        </p:txBody>
      </p:sp>
      <p:sp>
        <p:nvSpPr>
          <p:cNvPr id="31" name="Google Shape;31;p5"/>
          <p:cNvSpPr txBox="1">
            <a:spLocks noGrp="1"/>
          </p:cNvSpPr>
          <p:nvPr>
            <p:ph type="sldNum" idx="12"/>
          </p:nvPr>
        </p:nvSpPr>
        <p:spPr>
          <a:xfrm>
            <a:off x="8750400" y="4356225"/>
            <a:ext cx="3936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
        <p:nvSpPr>
          <p:cNvPr id="32" name="Google Shape;32;p5"/>
          <p:cNvSpPr/>
          <p:nvPr/>
        </p:nvSpPr>
        <p:spPr>
          <a:xfrm>
            <a:off x="7943750" y="393425"/>
            <a:ext cx="806700" cy="806700"/>
          </a:xfrm>
          <a:prstGeom prst="rect">
            <a:avLst/>
          </a:prstGeom>
          <a:solidFill>
            <a:srgbClr val="FFFFFF">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50"/>
        <p:cNvGrpSpPr/>
        <p:nvPr/>
      </p:nvGrpSpPr>
      <p:grpSpPr>
        <a:xfrm>
          <a:off x="0" y="0"/>
          <a:ext cx="0" cy="0"/>
          <a:chOff x="0" y="0"/>
          <a:chExt cx="0" cy="0"/>
        </a:xfrm>
      </p:grpSpPr>
      <p:sp>
        <p:nvSpPr>
          <p:cNvPr id="51" name="Google Shape;51;p8"/>
          <p:cNvSpPr/>
          <p:nvPr/>
        </p:nvSpPr>
        <p:spPr>
          <a:xfrm>
            <a:off x="1271100" y="-75"/>
            <a:ext cx="7872900" cy="5143500"/>
          </a:xfrm>
          <a:prstGeom prst="rect">
            <a:avLst/>
          </a:prstGeom>
          <a:solidFill>
            <a:srgbClr val="FFFFFF"/>
          </a:solidFill>
          <a:ln>
            <a:noFill/>
          </a:ln>
          <a:effectLst>
            <a:outerShdw blurRad="285750" dist="190500" dir="10800000" algn="bl" rotWithShape="0">
              <a:srgbClr val="000000">
                <a:alpha val="15000"/>
              </a:srgbClr>
            </a:outerShdw>
          </a:effectLst>
        </p:spPr>
        <p:txBody>
          <a:bodyPr spcFirstLastPara="1" wrap="square" lIns="91425" tIns="91425" rIns="91425" bIns="91425" anchor="ctr" anchorCtr="0">
            <a:normAutofit/>
          </a:bodyPr>
          <a:lstStyle/>
          <a:p>
            <a:pPr marL="0" lvl="0" indent="0" algn="l" rtl="0">
              <a:spcBef>
                <a:spcPts val="0"/>
              </a:spcBef>
              <a:spcAft>
                <a:spcPts val="0"/>
              </a:spcAft>
              <a:buNone/>
            </a:pPr>
            <a:endParaRPr/>
          </a:p>
        </p:txBody>
      </p:sp>
      <p:sp>
        <p:nvSpPr>
          <p:cNvPr id="52" name="Google Shape;52;p8"/>
          <p:cNvSpPr/>
          <p:nvPr/>
        </p:nvSpPr>
        <p:spPr>
          <a:xfrm>
            <a:off x="8750300" y="4356125"/>
            <a:ext cx="393600" cy="393600"/>
          </a:xfrm>
          <a:prstGeom prst="rect">
            <a:avLst/>
          </a:prstGeom>
          <a:solidFill>
            <a:srgbClr val="FFB000"/>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p:nvPr/>
        </p:nvSpPr>
        <p:spPr>
          <a:xfrm>
            <a:off x="877500" y="393525"/>
            <a:ext cx="7872900" cy="806700"/>
          </a:xfrm>
          <a:prstGeom prst="rect">
            <a:avLst/>
          </a:prstGeom>
          <a:solidFill>
            <a:srgbClr val="FFB000"/>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8"/>
          <p:cNvSpPr txBox="1">
            <a:spLocks noGrp="1"/>
          </p:cNvSpPr>
          <p:nvPr>
            <p:ph type="title"/>
          </p:nvPr>
        </p:nvSpPr>
        <p:spPr>
          <a:xfrm>
            <a:off x="1182200" y="393475"/>
            <a:ext cx="6739500" cy="806700"/>
          </a:xfrm>
          <a:prstGeom prst="rect">
            <a:avLst/>
          </a:prstGeom>
        </p:spPr>
        <p:txBody>
          <a:bodyPr spcFirstLastPara="1" wrap="square" lIns="91425" tIns="91425" rIns="91425" bIns="91425" anchor="ctr" anchorCtr="0"/>
          <a:lstStyle>
            <a:lvl1pPr lvl="0" rtl="0">
              <a:spcBef>
                <a:spcPts val="0"/>
              </a:spcBef>
              <a:spcAft>
                <a:spcPts val="0"/>
              </a:spcAft>
              <a:buSzPts val="2400"/>
              <a:buNone/>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a:endParaRPr/>
          </a:p>
        </p:txBody>
      </p:sp>
      <p:sp>
        <p:nvSpPr>
          <p:cNvPr id="55" name="Google Shape;55;p8"/>
          <p:cNvSpPr txBox="1">
            <a:spLocks noGrp="1"/>
          </p:cNvSpPr>
          <p:nvPr>
            <p:ph type="body" idx="1"/>
          </p:nvPr>
        </p:nvSpPr>
        <p:spPr>
          <a:xfrm>
            <a:off x="1560175" y="1375225"/>
            <a:ext cx="2317500" cy="3374700"/>
          </a:xfrm>
          <a:prstGeom prst="rect">
            <a:avLst/>
          </a:prstGeom>
        </p:spPr>
        <p:txBody>
          <a:bodyPr spcFirstLastPara="1" wrap="square" lIns="91425" tIns="91425" rIns="91425" bIns="91425" anchor="t" anchorCtr="0">
            <a:norm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dirty="0"/>
          </a:p>
        </p:txBody>
      </p:sp>
      <p:sp>
        <p:nvSpPr>
          <p:cNvPr id="56" name="Google Shape;56;p8"/>
          <p:cNvSpPr txBox="1">
            <a:spLocks noGrp="1"/>
          </p:cNvSpPr>
          <p:nvPr>
            <p:ph type="body" idx="2"/>
          </p:nvPr>
        </p:nvSpPr>
        <p:spPr>
          <a:xfrm>
            <a:off x="3996525" y="1375225"/>
            <a:ext cx="2317500" cy="3374700"/>
          </a:xfrm>
          <a:prstGeom prst="rect">
            <a:avLst/>
          </a:prstGeom>
        </p:spPr>
        <p:txBody>
          <a:bodyPr spcFirstLastPara="1" wrap="square" lIns="91425" tIns="91425" rIns="91425" bIns="91425" anchor="t" anchorCtr="0">
            <a:norm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dirty="0"/>
          </a:p>
        </p:txBody>
      </p:sp>
      <p:sp>
        <p:nvSpPr>
          <p:cNvPr id="57" name="Google Shape;57;p8"/>
          <p:cNvSpPr txBox="1">
            <a:spLocks noGrp="1"/>
          </p:cNvSpPr>
          <p:nvPr>
            <p:ph type="body" idx="3"/>
          </p:nvPr>
        </p:nvSpPr>
        <p:spPr>
          <a:xfrm>
            <a:off x="6432874" y="1375225"/>
            <a:ext cx="2317500" cy="3374700"/>
          </a:xfrm>
          <a:prstGeom prst="rect">
            <a:avLst/>
          </a:prstGeom>
        </p:spPr>
        <p:txBody>
          <a:bodyPr spcFirstLastPara="1" wrap="square" lIns="91425" tIns="91425" rIns="91425" bIns="91425" anchor="t" anchorCtr="0">
            <a:norm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58" name="Google Shape;58;p8"/>
          <p:cNvSpPr txBox="1">
            <a:spLocks noGrp="1"/>
          </p:cNvSpPr>
          <p:nvPr>
            <p:ph type="sldNum" idx="12"/>
          </p:nvPr>
        </p:nvSpPr>
        <p:spPr>
          <a:xfrm>
            <a:off x="8750400" y="4356225"/>
            <a:ext cx="3936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
        <p:nvSpPr>
          <p:cNvPr id="59" name="Google Shape;59;p8"/>
          <p:cNvSpPr/>
          <p:nvPr/>
        </p:nvSpPr>
        <p:spPr>
          <a:xfrm>
            <a:off x="7943750" y="393425"/>
            <a:ext cx="806700" cy="806700"/>
          </a:xfrm>
          <a:prstGeom prst="rect">
            <a:avLst/>
          </a:prstGeom>
          <a:solidFill>
            <a:srgbClr val="FFFFFF">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0"/>
        <p:cNvGrpSpPr/>
        <p:nvPr/>
      </p:nvGrpSpPr>
      <p:grpSpPr>
        <a:xfrm>
          <a:off x="0" y="0"/>
          <a:ext cx="0" cy="0"/>
          <a:chOff x="0" y="0"/>
          <a:chExt cx="0" cy="0"/>
        </a:xfrm>
      </p:grpSpPr>
      <p:sp>
        <p:nvSpPr>
          <p:cNvPr id="61" name="Google Shape;61;p9"/>
          <p:cNvSpPr/>
          <p:nvPr/>
        </p:nvSpPr>
        <p:spPr>
          <a:xfrm>
            <a:off x="1271100" y="-75"/>
            <a:ext cx="7872900" cy="5143500"/>
          </a:xfrm>
          <a:prstGeom prst="rect">
            <a:avLst/>
          </a:prstGeom>
          <a:solidFill>
            <a:srgbClr val="FFFFFF"/>
          </a:solidFill>
          <a:ln>
            <a:noFill/>
          </a:ln>
          <a:effectLst>
            <a:outerShdw blurRad="285750" dist="190500" dir="10800000" algn="bl" rotWithShape="0">
              <a:srgbClr val="000000">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9"/>
          <p:cNvSpPr/>
          <p:nvPr/>
        </p:nvSpPr>
        <p:spPr>
          <a:xfrm>
            <a:off x="8750300" y="4356125"/>
            <a:ext cx="393600" cy="393600"/>
          </a:xfrm>
          <a:prstGeom prst="rect">
            <a:avLst/>
          </a:prstGeom>
          <a:solidFill>
            <a:srgbClr val="FFB000"/>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9"/>
          <p:cNvSpPr/>
          <p:nvPr/>
        </p:nvSpPr>
        <p:spPr>
          <a:xfrm>
            <a:off x="877500" y="393525"/>
            <a:ext cx="7872900" cy="806700"/>
          </a:xfrm>
          <a:prstGeom prst="rect">
            <a:avLst/>
          </a:prstGeom>
          <a:solidFill>
            <a:srgbClr val="FFB000"/>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9"/>
          <p:cNvSpPr txBox="1">
            <a:spLocks noGrp="1"/>
          </p:cNvSpPr>
          <p:nvPr>
            <p:ph type="title"/>
          </p:nvPr>
        </p:nvSpPr>
        <p:spPr>
          <a:xfrm>
            <a:off x="1182200" y="393475"/>
            <a:ext cx="6739500" cy="806700"/>
          </a:xfrm>
          <a:prstGeom prst="rect">
            <a:avLst/>
          </a:prstGeom>
        </p:spPr>
        <p:txBody>
          <a:bodyPr spcFirstLastPara="1" wrap="square" lIns="91425" tIns="91425" rIns="91425" bIns="91425" anchor="ctr" anchorCtr="0"/>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65" name="Google Shape;65;p9"/>
          <p:cNvSpPr txBox="1">
            <a:spLocks noGrp="1"/>
          </p:cNvSpPr>
          <p:nvPr>
            <p:ph type="sldNum" idx="12"/>
          </p:nvPr>
        </p:nvSpPr>
        <p:spPr>
          <a:xfrm>
            <a:off x="8750400" y="4356225"/>
            <a:ext cx="3936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
        <p:nvSpPr>
          <p:cNvPr id="66" name="Google Shape;66;p9"/>
          <p:cNvSpPr/>
          <p:nvPr/>
        </p:nvSpPr>
        <p:spPr>
          <a:xfrm>
            <a:off x="7943750" y="393425"/>
            <a:ext cx="806700" cy="806700"/>
          </a:xfrm>
          <a:prstGeom prst="rect">
            <a:avLst/>
          </a:prstGeom>
          <a:solidFill>
            <a:srgbClr val="FFFFFF">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4"/>
        <p:cNvGrpSpPr/>
        <p:nvPr/>
      </p:nvGrpSpPr>
      <p:grpSpPr>
        <a:xfrm>
          <a:off x="0" y="0"/>
          <a:ext cx="0" cy="0"/>
          <a:chOff x="0" y="0"/>
          <a:chExt cx="0" cy="0"/>
        </a:xfrm>
      </p:grpSpPr>
      <p:sp>
        <p:nvSpPr>
          <p:cNvPr id="75" name="Google Shape;75;p11"/>
          <p:cNvSpPr/>
          <p:nvPr/>
        </p:nvSpPr>
        <p:spPr>
          <a:xfrm>
            <a:off x="1271100" y="-75"/>
            <a:ext cx="7872900" cy="5143500"/>
          </a:xfrm>
          <a:prstGeom prst="rect">
            <a:avLst/>
          </a:prstGeom>
          <a:solidFill>
            <a:srgbClr val="FFFFFF"/>
          </a:solidFill>
          <a:ln>
            <a:noFill/>
          </a:ln>
          <a:effectLst>
            <a:outerShdw blurRad="285750" dist="190500" dir="10800000" algn="bl" rotWithShape="0">
              <a:srgbClr val="000000">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a:off x="8750300" y="4356125"/>
            <a:ext cx="393600" cy="393600"/>
          </a:xfrm>
          <a:prstGeom prst="rect">
            <a:avLst/>
          </a:prstGeom>
          <a:solidFill>
            <a:srgbClr val="FFB000"/>
          </a:solidFill>
          <a:ln>
            <a:noFill/>
          </a:ln>
          <a:effectLst>
            <a:outerShdw blurRad="214313" dist="47625"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1"/>
          <p:cNvSpPr txBox="1">
            <a:spLocks noGrp="1"/>
          </p:cNvSpPr>
          <p:nvPr>
            <p:ph type="sldNum" idx="12"/>
          </p:nvPr>
        </p:nvSpPr>
        <p:spPr>
          <a:xfrm>
            <a:off x="8750400" y="4356225"/>
            <a:ext cx="3936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blipFill>
          <a:blip r:embed="rId8">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182200" y="393475"/>
            <a:ext cx="6739500" cy="806700"/>
          </a:xfrm>
          <a:prstGeom prst="rect">
            <a:avLst/>
          </a:prstGeom>
          <a:noFill/>
          <a:ln>
            <a:noFill/>
          </a:ln>
        </p:spPr>
        <p:txBody>
          <a:bodyPr spcFirstLastPara="1" wrap="square" lIns="91425" tIns="91425" rIns="91425" bIns="91425" anchor="ctr" anchorCtr="0"/>
          <a:lstStyle>
            <a:lvl1pPr lvl="0">
              <a:spcBef>
                <a:spcPts val="0"/>
              </a:spcBef>
              <a:spcAft>
                <a:spcPts val="0"/>
              </a:spcAft>
              <a:buClr>
                <a:srgbClr val="FFFFFF"/>
              </a:buClr>
              <a:buSzPts val="2400"/>
              <a:buFont typeface="Barlow"/>
              <a:buNone/>
              <a:defRPr sz="2400" b="1">
                <a:solidFill>
                  <a:srgbClr val="FFFFFF"/>
                </a:solidFill>
                <a:latin typeface="Barlow"/>
                <a:ea typeface="Barlow"/>
                <a:cs typeface="Barlow"/>
                <a:sym typeface="Barlow"/>
              </a:defRPr>
            </a:lvl1pPr>
            <a:lvl2pPr lvl="1">
              <a:spcBef>
                <a:spcPts val="0"/>
              </a:spcBef>
              <a:spcAft>
                <a:spcPts val="0"/>
              </a:spcAft>
              <a:buClr>
                <a:srgbClr val="FFFFFF"/>
              </a:buClr>
              <a:buSzPts val="2400"/>
              <a:buFont typeface="Barlow"/>
              <a:buNone/>
              <a:defRPr sz="2400" b="1">
                <a:solidFill>
                  <a:srgbClr val="FFFFFF"/>
                </a:solidFill>
                <a:latin typeface="Barlow"/>
                <a:ea typeface="Barlow"/>
                <a:cs typeface="Barlow"/>
                <a:sym typeface="Barlow"/>
              </a:defRPr>
            </a:lvl2pPr>
            <a:lvl3pPr lvl="2">
              <a:spcBef>
                <a:spcPts val="0"/>
              </a:spcBef>
              <a:spcAft>
                <a:spcPts val="0"/>
              </a:spcAft>
              <a:buClr>
                <a:srgbClr val="FFFFFF"/>
              </a:buClr>
              <a:buSzPts val="2400"/>
              <a:buFont typeface="Barlow"/>
              <a:buNone/>
              <a:defRPr sz="2400" b="1">
                <a:solidFill>
                  <a:srgbClr val="FFFFFF"/>
                </a:solidFill>
                <a:latin typeface="Barlow"/>
                <a:ea typeface="Barlow"/>
                <a:cs typeface="Barlow"/>
                <a:sym typeface="Barlow"/>
              </a:defRPr>
            </a:lvl3pPr>
            <a:lvl4pPr lvl="3">
              <a:spcBef>
                <a:spcPts val="0"/>
              </a:spcBef>
              <a:spcAft>
                <a:spcPts val="0"/>
              </a:spcAft>
              <a:buClr>
                <a:srgbClr val="FFFFFF"/>
              </a:buClr>
              <a:buSzPts val="2400"/>
              <a:buFont typeface="Barlow"/>
              <a:buNone/>
              <a:defRPr sz="2400" b="1">
                <a:solidFill>
                  <a:srgbClr val="FFFFFF"/>
                </a:solidFill>
                <a:latin typeface="Barlow"/>
                <a:ea typeface="Barlow"/>
                <a:cs typeface="Barlow"/>
                <a:sym typeface="Barlow"/>
              </a:defRPr>
            </a:lvl4pPr>
            <a:lvl5pPr lvl="4">
              <a:spcBef>
                <a:spcPts val="0"/>
              </a:spcBef>
              <a:spcAft>
                <a:spcPts val="0"/>
              </a:spcAft>
              <a:buClr>
                <a:srgbClr val="FFFFFF"/>
              </a:buClr>
              <a:buSzPts val="2400"/>
              <a:buFont typeface="Barlow"/>
              <a:buNone/>
              <a:defRPr sz="2400" b="1">
                <a:solidFill>
                  <a:srgbClr val="FFFFFF"/>
                </a:solidFill>
                <a:latin typeface="Barlow"/>
                <a:ea typeface="Barlow"/>
                <a:cs typeface="Barlow"/>
                <a:sym typeface="Barlow"/>
              </a:defRPr>
            </a:lvl5pPr>
            <a:lvl6pPr lvl="5">
              <a:spcBef>
                <a:spcPts val="0"/>
              </a:spcBef>
              <a:spcAft>
                <a:spcPts val="0"/>
              </a:spcAft>
              <a:buClr>
                <a:srgbClr val="FFFFFF"/>
              </a:buClr>
              <a:buSzPts val="2400"/>
              <a:buFont typeface="Barlow"/>
              <a:buNone/>
              <a:defRPr sz="2400" b="1">
                <a:solidFill>
                  <a:srgbClr val="FFFFFF"/>
                </a:solidFill>
                <a:latin typeface="Barlow"/>
                <a:ea typeface="Barlow"/>
                <a:cs typeface="Barlow"/>
                <a:sym typeface="Barlow"/>
              </a:defRPr>
            </a:lvl6pPr>
            <a:lvl7pPr lvl="6">
              <a:spcBef>
                <a:spcPts val="0"/>
              </a:spcBef>
              <a:spcAft>
                <a:spcPts val="0"/>
              </a:spcAft>
              <a:buClr>
                <a:srgbClr val="FFFFFF"/>
              </a:buClr>
              <a:buSzPts val="2400"/>
              <a:buFont typeface="Barlow"/>
              <a:buNone/>
              <a:defRPr sz="2400" b="1">
                <a:solidFill>
                  <a:srgbClr val="FFFFFF"/>
                </a:solidFill>
                <a:latin typeface="Barlow"/>
                <a:ea typeface="Barlow"/>
                <a:cs typeface="Barlow"/>
                <a:sym typeface="Barlow"/>
              </a:defRPr>
            </a:lvl7pPr>
            <a:lvl8pPr lvl="7">
              <a:spcBef>
                <a:spcPts val="0"/>
              </a:spcBef>
              <a:spcAft>
                <a:spcPts val="0"/>
              </a:spcAft>
              <a:buClr>
                <a:srgbClr val="FFFFFF"/>
              </a:buClr>
              <a:buSzPts val="2400"/>
              <a:buFont typeface="Barlow"/>
              <a:buNone/>
              <a:defRPr sz="2400" b="1">
                <a:solidFill>
                  <a:srgbClr val="FFFFFF"/>
                </a:solidFill>
                <a:latin typeface="Barlow"/>
                <a:ea typeface="Barlow"/>
                <a:cs typeface="Barlow"/>
                <a:sym typeface="Barlow"/>
              </a:defRPr>
            </a:lvl8pPr>
            <a:lvl9pPr lvl="8">
              <a:spcBef>
                <a:spcPts val="0"/>
              </a:spcBef>
              <a:spcAft>
                <a:spcPts val="0"/>
              </a:spcAft>
              <a:buClr>
                <a:srgbClr val="FFFFFF"/>
              </a:buClr>
              <a:buSzPts val="2400"/>
              <a:buFont typeface="Barlow"/>
              <a:buNone/>
              <a:defRPr sz="2400" b="1">
                <a:solidFill>
                  <a:srgbClr val="FFFFFF"/>
                </a:solidFill>
                <a:latin typeface="Barlow"/>
                <a:ea typeface="Barlow"/>
                <a:cs typeface="Barlow"/>
                <a:sym typeface="Barlow"/>
              </a:defRPr>
            </a:lvl9pPr>
          </a:lstStyle>
          <a:p>
            <a:endParaRPr/>
          </a:p>
        </p:txBody>
      </p:sp>
      <p:sp>
        <p:nvSpPr>
          <p:cNvPr id="7" name="Google Shape;7;p1"/>
          <p:cNvSpPr txBox="1">
            <a:spLocks noGrp="1"/>
          </p:cNvSpPr>
          <p:nvPr>
            <p:ph type="body" idx="1"/>
          </p:nvPr>
        </p:nvSpPr>
        <p:spPr>
          <a:xfrm>
            <a:off x="1556331" y="1349141"/>
            <a:ext cx="7085700" cy="2938500"/>
          </a:xfrm>
          <a:prstGeom prst="rect">
            <a:avLst/>
          </a:prstGeom>
          <a:noFill/>
          <a:ln>
            <a:noFill/>
          </a:ln>
        </p:spPr>
        <p:txBody>
          <a:bodyPr spcFirstLastPara="1" wrap="square" lIns="91425" tIns="91425" rIns="91425" bIns="91425" anchor="t" anchorCtr="0"/>
          <a:lstStyle>
            <a:lvl1pPr marL="457200" lvl="0" indent="-393700">
              <a:spcBef>
                <a:spcPts val="600"/>
              </a:spcBef>
              <a:spcAft>
                <a:spcPts val="0"/>
              </a:spcAft>
              <a:buClr>
                <a:srgbClr val="D9D9D9"/>
              </a:buClr>
              <a:buSzPts val="2600"/>
              <a:buFont typeface="Barlow"/>
              <a:buChar char="▪"/>
              <a:defRPr sz="2600">
                <a:solidFill>
                  <a:srgbClr val="434343"/>
                </a:solidFill>
                <a:latin typeface="Barlow"/>
                <a:ea typeface="Barlow"/>
                <a:cs typeface="Barlow"/>
                <a:sym typeface="Barlow"/>
              </a:defRPr>
            </a:lvl1pPr>
            <a:lvl2pPr marL="914400" lvl="1" indent="-393700">
              <a:spcBef>
                <a:spcPts val="0"/>
              </a:spcBef>
              <a:spcAft>
                <a:spcPts val="0"/>
              </a:spcAft>
              <a:buClr>
                <a:srgbClr val="D9D9D9"/>
              </a:buClr>
              <a:buSzPts val="2600"/>
              <a:buFont typeface="Barlow"/>
              <a:buChar char="▫"/>
              <a:defRPr sz="2600">
                <a:solidFill>
                  <a:srgbClr val="434343"/>
                </a:solidFill>
                <a:latin typeface="Barlow"/>
                <a:ea typeface="Barlow"/>
                <a:cs typeface="Barlow"/>
                <a:sym typeface="Barlow"/>
              </a:defRPr>
            </a:lvl2pPr>
            <a:lvl3pPr marL="1371600" lvl="2" indent="-393700">
              <a:spcBef>
                <a:spcPts val="0"/>
              </a:spcBef>
              <a:spcAft>
                <a:spcPts val="0"/>
              </a:spcAft>
              <a:buClr>
                <a:srgbClr val="D9D9D9"/>
              </a:buClr>
              <a:buSzPts val="2600"/>
              <a:buFont typeface="Barlow"/>
              <a:buChar char="▫"/>
              <a:defRPr sz="2600">
                <a:solidFill>
                  <a:srgbClr val="434343"/>
                </a:solidFill>
                <a:latin typeface="Barlow"/>
                <a:ea typeface="Barlow"/>
                <a:cs typeface="Barlow"/>
                <a:sym typeface="Barlow"/>
              </a:defRPr>
            </a:lvl3pPr>
            <a:lvl4pPr marL="1828800" lvl="3" indent="-393700">
              <a:spcBef>
                <a:spcPts val="0"/>
              </a:spcBef>
              <a:spcAft>
                <a:spcPts val="0"/>
              </a:spcAft>
              <a:buClr>
                <a:srgbClr val="D9D9D9"/>
              </a:buClr>
              <a:buSzPts val="2600"/>
              <a:buFont typeface="Barlow"/>
              <a:buChar char="▫"/>
              <a:defRPr sz="2600">
                <a:solidFill>
                  <a:srgbClr val="434343"/>
                </a:solidFill>
                <a:latin typeface="Barlow"/>
                <a:ea typeface="Barlow"/>
                <a:cs typeface="Barlow"/>
                <a:sym typeface="Barlow"/>
              </a:defRPr>
            </a:lvl4pPr>
            <a:lvl5pPr marL="2286000" lvl="4" indent="-393700">
              <a:spcBef>
                <a:spcPts val="0"/>
              </a:spcBef>
              <a:spcAft>
                <a:spcPts val="0"/>
              </a:spcAft>
              <a:buClr>
                <a:srgbClr val="D9D9D9"/>
              </a:buClr>
              <a:buSzPts val="2600"/>
              <a:buFont typeface="Barlow"/>
              <a:buChar char="○"/>
              <a:defRPr sz="2600">
                <a:solidFill>
                  <a:srgbClr val="434343"/>
                </a:solidFill>
                <a:latin typeface="Barlow"/>
                <a:ea typeface="Barlow"/>
                <a:cs typeface="Barlow"/>
                <a:sym typeface="Barlow"/>
              </a:defRPr>
            </a:lvl5pPr>
            <a:lvl6pPr marL="2743200" lvl="5" indent="-393700">
              <a:spcBef>
                <a:spcPts val="0"/>
              </a:spcBef>
              <a:spcAft>
                <a:spcPts val="0"/>
              </a:spcAft>
              <a:buClr>
                <a:srgbClr val="D9D9D9"/>
              </a:buClr>
              <a:buSzPts val="2600"/>
              <a:buFont typeface="Barlow"/>
              <a:buChar char="■"/>
              <a:defRPr sz="2600">
                <a:solidFill>
                  <a:srgbClr val="434343"/>
                </a:solidFill>
                <a:latin typeface="Barlow"/>
                <a:ea typeface="Barlow"/>
                <a:cs typeface="Barlow"/>
                <a:sym typeface="Barlow"/>
              </a:defRPr>
            </a:lvl6pPr>
            <a:lvl7pPr marL="3200400" lvl="6" indent="-393700">
              <a:spcBef>
                <a:spcPts val="0"/>
              </a:spcBef>
              <a:spcAft>
                <a:spcPts val="0"/>
              </a:spcAft>
              <a:buClr>
                <a:srgbClr val="D9D9D9"/>
              </a:buClr>
              <a:buSzPts val="2600"/>
              <a:buFont typeface="Barlow"/>
              <a:buChar char="●"/>
              <a:defRPr sz="2600">
                <a:solidFill>
                  <a:srgbClr val="434343"/>
                </a:solidFill>
                <a:latin typeface="Barlow"/>
                <a:ea typeface="Barlow"/>
                <a:cs typeface="Barlow"/>
                <a:sym typeface="Barlow"/>
              </a:defRPr>
            </a:lvl7pPr>
            <a:lvl8pPr marL="3657600" lvl="7" indent="-393700">
              <a:spcBef>
                <a:spcPts val="0"/>
              </a:spcBef>
              <a:spcAft>
                <a:spcPts val="0"/>
              </a:spcAft>
              <a:buClr>
                <a:srgbClr val="D9D9D9"/>
              </a:buClr>
              <a:buSzPts val="2600"/>
              <a:buFont typeface="Barlow"/>
              <a:buChar char="○"/>
              <a:defRPr sz="2600">
                <a:solidFill>
                  <a:srgbClr val="434343"/>
                </a:solidFill>
                <a:latin typeface="Barlow"/>
                <a:ea typeface="Barlow"/>
                <a:cs typeface="Barlow"/>
                <a:sym typeface="Barlow"/>
              </a:defRPr>
            </a:lvl8pPr>
            <a:lvl9pPr marL="4114800" lvl="8" indent="-393700">
              <a:spcBef>
                <a:spcPts val="0"/>
              </a:spcBef>
              <a:spcAft>
                <a:spcPts val="0"/>
              </a:spcAft>
              <a:buClr>
                <a:srgbClr val="D9D9D9"/>
              </a:buClr>
              <a:buSzPts val="2600"/>
              <a:buFont typeface="Barlow"/>
              <a:buChar char="■"/>
              <a:defRPr sz="2600">
                <a:solidFill>
                  <a:srgbClr val="434343"/>
                </a:solidFill>
                <a:latin typeface="Barlow"/>
                <a:ea typeface="Barlow"/>
                <a:cs typeface="Barlow"/>
                <a:sym typeface="Barlow"/>
              </a:defRPr>
            </a:lvl9pPr>
          </a:lstStyle>
          <a:p>
            <a:endParaRPr/>
          </a:p>
        </p:txBody>
      </p:sp>
      <p:sp>
        <p:nvSpPr>
          <p:cNvPr id="8" name="Google Shape;8;p1"/>
          <p:cNvSpPr txBox="1">
            <a:spLocks noGrp="1"/>
          </p:cNvSpPr>
          <p:nvPr>
            <p:ph type="sldNum" idx="12"/>
          </p:nvPr>
        </p:nvSpPr>
        <p:spPr>
          <a:xfrm>
            <a:off x="8750400" y="4356225"/>
            <a:ext cx="393600" cy="393600"/>
          </a:xfrm>
          <a:prstGeom prst="rect">
            <a:avLst/>
          </a:prstGeom>
          <a:noFill/>
          <a:ln>
            <a:noFill/>
          </a:ln>
        </p:spPr>
        <p:txBody>
          <a:bodyPr spcFirstLastPara="1" wrap="square" lIns="91425" tIns="91425" rIns="91425" bIns="91425" anchor="ctr" anchorCtr="0">
            <a:noAutofit/>
          </a:bodyPr>
          <a:lstStyle>
            <a:lvl1pPr lvl="0" algn="ctr">
              <a:buNone/>
              <a:defRPr sz="1200" b="1">
                <a:solidFill>
                  <a:srgbClr val="FFFFFF"/>
                </a:solidFill>
                <a:latin typeface="Barlow"/>
                <a:ea typeface="Barlow"/>
                <a:cs typeface="Barlow"/>
                <a:sym typeface="Barlow"/>
              </a:defRPr>
            </a:lvl1pPr>
            <a:lvl2pPr lvl="1" algn="ctr">
              <a:buNone/>
              <a:defRPr sz="1200" b="1">
                <a:solidFill>
                  <a:srgbClr val="FFFFFF"/>
                </a:solidFill>
                <a:latin typeface="Barlow"/>
                <a:ea typeface="Barlow"/>
                <a:cs typeface="Barlow"/>
                <a:sym typeface="Barlow"/>
              </a:defRPr>
            </a:lvl2pPr>
            <a:lvl3pPr lvl="2" algn="ctr">
              <a:buNone/>
              <a:defRPr sz="1200" b="1">
                <a:solidFill>
                  <a:srgbClr val="FFFFFF"/>
                </a:solidFill>
                <a:latin typeface="Barlow"/>
                <a:ea typeface="Barlow"/>
                <a:cs typeface="Barlow"/>
                <a:sym typeface="Barlow"/>
              </a:defRPr>
            </a:lvl3pPr>
            <a:lvl4pPr lvl="3" algn="ctr">
              <a:buNone/>
              <a:defRPr sz="1200" b="1">
                <a:solidFill>
                  <a:srgbClr val="FFFFFF"/>
                </a:solidFill>
                <a:latin typeface="Barlow"/>
                <a:ea typeface="Barlow"/>
                <a:cs typeface="Barlow"/>
                <a:sym typeface="Barlow"/>
              </a:defRPr>
            </a:lvl4pPr>
            <a:lvl5pPr lvl="4" algn="ctr">
              <a:buNone/>
              <a:defRPr sz="1200" b="1">
                <a:solidFill>
                  <a:srgbClr val="FFFFFF"/>
                </a:solidFill>
                <a:latin typeface="Barlow"/>
                <a:ea typeface="Barlow"/>
                <a:cs typeface="Barlow"/>
                <a:sym typeface="Barlow"/>
              </a:defRPr>
            </a:lvl5pPr>
            <a:lvl6pPr lvl="5" algn="ctr">
              <a:buNone/>
              <a:defRPr sz="1200" b="1">
                <a:solidFill>
                  <a:srgbClr val="FFFFFF"/>
                </a:solidFill>
                <a:latin typeface="Barlow"/>
                <a:ea typeface="Barlow"/>
                <a:cs typeface="Barlow"/>
                <a:sym typeface="Barlow"/>
              </a:defRPr>
            </a:lvl6pPr>
            <a:lvl7pPr lvl="6" algn="ctr">
              <a:buNone/>
              <a:defRPr sz="1200" b="1">
                <a:solidFill>
                  <a:srgbClr val="FFFFFF"/>
                </a:solidFill>
                <a:latin typeface="Barlow"/>
                <a:ea typeface="Barlow"/>
                <a:cs typeface="Barlow"/>
                <a:sym typeface="Barlow"/>
              </a:defRPr>
            </a:lvl7pPr>
            <a:lvl8pPr lvl="7" algn="ctr">
              <a:buNone/>
              <a:defRPr sz="1200" b="1">
                <a:solidFill>
                  <a:srgbClr val="FFFFFF"/>
                </a:solidFill>
                <a:latin typeface="Barlow"/>
                <a:ea typeface="Barlow"/>
                <a:cs typeface="Barlow"/>
                <a:sym typeface="Barlow"/>
              </a:defRPr>
            </a:lvl8pPr>
            <a:lvl9pPr lvl="8" algn="ctr">
              <a:buNone/>
              <a:defRPr sz="1200" b="1">
                <a:solidFill>
                  <a:srgbClr val="FFFFFF"/>
                </a:solidFill>
                <a:latin typeface="Barlow"/>
                <a:ea typeface="Barlow"/>
                <a:cs typeface="Barlow"/>
                <a:sym typeface="Barlow"/>
              </a:defRPr>
            </a:lvl9pPr>
          </a:lstStyle>
          <a:p>
            <a:pPr marL="0" lvl="0" indent="0" algn="ct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4" r:id="rId4"/>
    <p:sldLayoutId id="2147483655" r:id="rId5"/>
    <p:sldLayoutId id="2147483657" r:id="rId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ctrTitle"/>
          </p:nvPr>
        </p:nvSpPr>
        <p:spPr>
          <a:xfrm>
            <a:off x="2427514" y="1332621"/>
            <a:ext cx="6231054" cy="2521800"/>
          </a:xfrm>
          <a:prstGeom prst="rect">
            <a:avLst/>
          </a:prstGeom>
        </p:spPr>
        <p:txBody>
          <a:bodyPr spcFirstLastPara="1" wrap="square" lIns="91425" tIns="91425" rIns="91425" bIns="91425" anchor="ctr" anchorCtr="0">
            <a:noAutofit/>
          </a:bodyPr>
          <a:lstStyle/>
          <a:p>
            <a:r>
              <a:rPr lang="en-GB" sz="2800" dirty="0"/>
              <a:t>Behaviour Patterns in Expert Recognition by Means of Structured </a:t>
            </a:r>
            <a:br>
              <a:rPr lang="en-GB" sz="2800" dirty="0"/>
            </a:br>
            <a:r>
              <a:rPr lang="en-GB" sz="2800" dirty="0"/>
              <a:t>Expert Judgment in Price Estimation. </a:t>
            </a:r>
            <a:br>
              <a:rPr lang="en-GB" sz="2800" dirty="0"/>
            </a:br>
            <a:endParaRPr lang="en-US" sz="2800" dirty="0"/>
          </a:p>
        </p:txBody>
      </p:sp>
      <p:sp>
        <p:nvSpPr>
          <p:cNvPr id="2" name="Rectangle 1"/>
          <p:cNvSpPr/>
          <p:nvPr/>
        </p:nvSpPr>
        <p:spPr>
          <a:xfrm>
            <a:off x="2522314" y="3364920"/>
            <a:ext cx="4142481" cy="307777"/>
          </a:xfrm>
          <a:prstGeom prst="rect">
            <a:avLst/>
          </a:prstGeom>
        </p:spPr>
        <p:txBody>
          <a:bodyPr wrap="none">
            <a:spAutoFit/>
          </a:bodyPr>
          <a:lstStyle/>
          <a:p>
            <a:r>
              <a:rPr lang="en-US" dirty="0"/>
              <a:t>The Case Of Customized Furniture Manufacturing</a:t>
            </a:r>
            <a:endParaRPr lang="lt-LT" dirty="0"/>
          </a:p>
        </p:txBody>
      </p:sp>
      <p:sp>
        <p:nvSpPr>
          <p:cNvPr id="3" name="Rectangle 2"/>
          <p:cNvSpPr/>
          <p:nvPr/>
        </p:nvSpPr>
        <p:spPr>
          <a:xfrm>
            <a:off x="4185591" y="4835723"/>
            <a:ext cx="3767378" cy="307777"/>
          </a:xfrm>
          <a:prstGeom prst="rect">
            <a:avLst/>
          </a:prstGeom>
        </p:spPr>
        <p:txBody>
          <a:bodyPr wrap="none">
            <a:spAutoFit/>
          </a:bodyPr>
          <a:lstStyle/>
          <a:p>
            <a:r>
              <a:rPr lang="lt-LT" b="1" dirty="0"/>
              <a:t>MSBC 2019, </a:t>
            </a:r>
            <a:r>
              <a:rPr lang="en-US" dirty="0"/>
              <a:t>September 18-20, 2019, Vilnius</a:t>
            </a:r>
            <a:endParaRPr lang="lt-LT" dirty="0"/>
          </a:p>
        </p:txBody>
      </p:sp>
      <p:sp>
        <p:nvSpPr>
          <p:cNvPr id="4" name="Rectangle 3"/>
          <p:cNvSpPr/>
          <p:nvPr/>
        </p:nvSpPr>
        <p:spPr>
          <a:xfrm>
            <a:off x="2734281" y="43542"/>
            <a:ext cx="6128601" cy="707886"/>
          </a:xfrm>
          <a:prstGeom prst="rect">
            <a:avLst/>
          </a:prstGeom>
        </p:spPr>
        <p:txBody>
          <a:bodyPr wrap="none">
            <a:spAutoFit/>
          </a:bodyPr>
          <a:lstStyle/>
          <a:p>
            <a:r>
              <a:rPr lang="en-GB" dirty="0" err="1"/>
              <a:t>Birutė</a:t>
            </a:r>
            <a:r>
              <a:rPr lang="en-GB" dirty="0"/>
              <a:t> </a:t>
            </a:r>
            <a:r>
              <a:rPr lang="en-GB" dirty="0" err="1"/>
              <a:t>Mikulskienė</a:t>
            </a:r>
            <a:r>
              <a:rPr lang="en-GB" dirty="0"/>
              <a:t>, Viktor Medvedev, Tomas </a:t>
            </a:r>
            <a:r>
              <a:rPr lang="en-GB" dirty="0" err="1"/>
              <a:t>Vedlūga</a:t>
            </a:r>
            <a:r>
              <a:rPr lang="en-GB" dirty="0"/>
              <a:t>, and Olga </a:t>
            </a:r>
            <a:r>
              <a:rPr lang="en-GB" dirty="0" err="1"/>
              <a:t>Navickienė</a:t>
            </a:r>
            <a:endParaRPr lang="en-US" dirty="0"/>
          </a:p>
          <a:p>
            <a:endParaRPr lang="lt-LT" dirty="0"/>
          </a:p>
          <a:p>
            <a:r>
              <a:rPr lang="lt-LT" sz="1200" i="1" dirty="0"/>
              <a:t>Mykolas Romeris University, Institute </a:t>
            </a:r>
            <a:r>
              <a:rPr lang="lt-LT" sz="1200" i="1" dirty="0" err="1"/>
              <a:t>of</a:t>
            </a:r>
            <a:r>
              <a:rPr lang="lt-LT" sz="1200" i="1" dirty="0"/>
              <a:t> </a:t>
            </a:r>
            <a:r>
              <a:rPr lang="lt-LT" sz="1200" i="1" dirty="0" err="1"/>
              <a:t>Leadership</a:t>
            </a:r>
            <a:r>
              <a:rPr lang="lt-LT" sz="1200" i="1" dirty="0"/>
              <a:t>, LITHUANIA</a:t>
            </a:r>
          </a:p>
        </p:txBody>
      </p:sp>
      <p:pic>
        <p:nvPicPr>
          <p:cNvPr id="6" name="Picture 4"/>
          <p:cNvPicPr>
            <a:picLocks noChangeAspect="1"/>
          </p:cNvPicPr>
          <p:nvPr/>
        </p:nvPicPr>
        <p:blipFill>
          <a:blip r:embed="rId3"/>
          <a:stretch>
            <a:fillRect/>
          </a:stretch>
        </p:blipFill>
        <p:spPr>
          <a:xfrm>
            <a:off x="0" y="157992"/>
            <a:ext cx="2099957" cy="124842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89278-6DF9-5848-8342-425AA208DDAA}"/>
              </a:ext>
            </a:extLst>
          </p:cNvPr>
          <p:cNvSpPr>
            <a:spLocks noGrp="1"/>
          </p:cNvSpPr>
          <p:nvPr>
            <p:ph type="title"/>
          </p:nvPr>
        </p:nvSpPr>
        <p:spPr/>
        <p:txBody>
          <a:bodyPr/>
          <a:lstStyle/>
          <a:p>
            <a:r>
              <a:rPr lang="en-US" dirty="0"/>
              <a:t>Methods</a:t>
            </a:r>
          </a:p>
        </p:txBody>
      </p:sp>
      <p:sp>
        <p:nvSpPr>
          <p:cNvPr id="3" name="Text Placeholder 2">
            <a:extLst>
              <a:ext uri="{FF2B5EF4-FFF2-40B4-BE49-F238E27FC236}">
                <a16:creationId xmlns:a16="http://schemas.microsoft.com/office/drawing/2014/main" id="{B8324884-6952-A64D-9E85-ECB917AE84FF}"/>
              </a:ext>
            </a:extLst>
          </p:cNvPr>
          <p:cNvSpPr>
            <a:spLocks noGrp="1"/>
          </p:cNvSpPr>
          <p:nvPr>
            <p:ph type="body" idx="1"/>
          </p:nvPr>
        </p:nvSpPr>
        <p:spPr>
          <a:xfrm>
            <a:off x="1560175" y="1375225"/>
            <a:ext cx="2317500" cy="3657950"/>
          </a:xfrm>
        </p:spPr>
        <p:txBody>
          <a:bodyPr>
            <a:normAutofit fontScale="25000" lnSpcReduction="20000"/>
          </a:bodyPr>
          <a:lstStyle/>
          <a:p>
            <a:pPr marL="114300" indent="0">
              <a:buNone/>
            </a:pPr>
            <a:r>
              <a:rPr lang="en-US" sz="4000" b="1" dirty="0"/>
              <a:t>Qualitative: Case study</a:t>
            </a:r>
            <a:endParaRPr lang="en-US" sz="2400" b="1" dirty="0"/>
          </a:p>
          <a:p>
            <a:r>
              <a:rPr lang="en-GB" sz="5600" dirty="0"/>
              <a:t>The aim:</a:t>
            </a:r>
          </a:p>
          <a:p>
            <a:pPr marL="571500" lvl="1" indent="0">
              <a:buNone/>
            </a:pPr>
            <a:r>
              <a:rPr lang="en-GB" sz="4400" dirty="0"/>
              <a:t>To find out what pricing stages are used by companies, how companies use expert knowledge to justify accuracy of the price. </a:t>
            </a:r>
            <a:endParaRPr lang="en-GB" sz="4400" b="1" dirty="0"/>
          </a:p>
          <a:p>
            <a:pPr marL="114300" indent="0">
              <a:buNone/>
            </a:pPr>
            <a:endParaRPr lang="en-GB" sz="3100" dirty="0"/>
          </a:p>
          <a:p>
            <a:r>
              <a:rPr lang="en-GB" sz="4400" dirty="0"/>
              <a:t>the semi-structural interview method. </a:t>
            </a:r>
          </a:p>
          <a:p>
            <a:r>
              <a:rPr lang="en-GB" sz="4400" dirty="0"/>
              <a:t>Two companies </a:t>
            </a:r>
          </a:p>
          <a:p>
            <a:r>
              <a:rPr lang="en-GB" sz="4400" dirty="0"/>
              <a:t>26 interviews with a wide range of specialists within the company, including CEOs, managers, product developers, constructors. </a:t>
            </a:r>
          </a:p>
          <a:p>
            <a:r>
              <a:rPr lang="en-GB" sz="4400" dirty="0"/>
              <a:t>A total of 174 pages of text and 905 coded notions</a:t>
            </a:r>
            <a:endParaRPr lang="en-US" sz="4400" dirty="0"/>
          </a:p>
        </p:txBody>
      </p:sp>
      <p:sp>
        <p:nvSpPr>
          <p:cNvPr id="4" name="Text Placeholder 3">
            <a:extLst>
              <a:ext uri="{FF2B5EF4-FFF2-40B4-BE49-F238E27FC236}">
                <a16:creationId xmlns:a16="http://schemas.microsoft.com/office/drawing/2014/main" id="{2D480D08-16FA-364B-8340-6A07B044A424}"/>
              </a:ext>
            </a:extLst>
          </p:cNvPr>
          <p:cNvSpPr>
            <a:spLocks noGrp="1"/>
          </p:cNvSpPr>
          <p:nvPr>
            <p:ph type="body" idx="2"/>
          </p:nvPr>
        </p:nvSpPr>
        <p:spPr/>
        <p:txBody>
          <a:bodyPr>
            <a:normAutofit fontScale="62500" lnSpcReduction="20000"/>
          </a:bodyPr>
          <a:lstStyle/>
          <a:p>
            <a:pPr marL="114300" indent="0">
              <a:buNone/>
            </a:pPr>
            <a:r>
              <a:rPr lang="en-US" b="1" dirty="0"/>
              <a:t>Quantitative: survey</a:t>
            </a:r>
          </a:p>
          <a:p>
            <a:r>
              <a:rPr lang="en-GB" dirty="0"/>
              <a:t>The aim </a:t>
            </a:r>
          </a:p>
          <a:p>
            <a:pPr marL="571500" lvl="1" indent="0">
              <a:buNone/>
            </a:pPr>
            <a:r>
              <a:rPr lang="en-GB" dirty="0"/>
              <a:t>To obtain quantitative data on the use of expert knowledge for price calculation understanding the cultural pattern of competence recognition</a:t>
            </a:r>
          </a:p>
          <a:p>
            <a:endParaRPr lang="en-GB" dirty="0"/>
          </a:p>
          <a:p>
            <a:r>
              <a:rPr lang="en-GB" dirty="0"/>
              <a:t>January to February 2019. </a:t>
            </a:r>
          </a:p>
          <a:p>
            <a:r>
              <a:rPr lang="en-GB" dirty="0"/>
              <a:t>146 Lithuanian companies </a:t>
            </a:r>
          </a:p>
          <a:p>
            <a:r>
              <a:rPr lang="en-GB" dirty="0"/>
              <a:t>A set of 35 questions included five major factors of the conceptual model</a:t>
            </a:r>
            <a:endParaRPr lang="en-US" dirty="0"/>
          </a:p>
        </p:txBody>
      </p:sp>
      <p:sp>
        <p:nvSpPr>
          <p:cNvPr id="5" name="Text Placeholder 4">
            <a:extLst>
              <a:ext uri="{FF2B5EF4-FFF2-40B4-BE49-F238E27FC236}">
                <a16:creationId xmlns:a16="http://schemas.microsoft.com/office/drawing/2014/main" id="{077F397D-64EC-F348-B8CA-BD7A40B40375}"/>
              </a:ext>
            </a:extLst>
          </p:cNvPr>
          <p:cNvSpPr>
            <a:spLocks noGrp="1"/>
          </p:cNvSpPr>
          <p:nvPr>
            <p:ph type="body" idx="3"/>
          </p:nvPr>
        </p:nvSpPr>
        <p:spPr>
          <a:xfrm>
            <a:off x="6432874" y="1375224"/>
            <a:ext cx="2317500" cy="3657951"/>
          </a:xfrm>
        </p:spPr>
        <p:txBody>
          <a:bodyPr>
            <a:normAutofit fontScale="40000" lnSpcReduction="20000"/>
          </a:bodyPr>
          <a:lstStyle/>
          <a:p>
            <a:r>
              <a:rPr lang="en-US" sz="3000" b="1" dirty="0"/>
              <a:t>SEJ: case study</a:t>
            </a:r>
          </a:p>
          <a:p>
            <a:r>
              <a:rPr lang="en-GB" sz="2800" dirty="0"/>
              <a:t>The aim</a:t>
            </a:r>
          </a:p>
          <a:p>
            <a:pPr marL="571500" lvl="1" indent="0">
              <a:buNone/>
            </a:pPr>
            <a:r>
              <a:rPr lang="en-GB" sz="2800" dirty="0"/>
              <a:t>To test expert elicitation and expert ability to predict the price </a:t>
            </a:r>
          </a:p>
          <a:p>
            <a:pPr marL="571500" lvl="1" indent="0">
              <a:buNone/>
            </a:pPr>
            <a:endParaRPr lang="en-GB" sz="2800" dirty="0"/>
          </a:p>
          <a:p>
            <a:r>
              <a:rPr lang="en-GB" sz="2500" dirty="0"/>
              <a:t>10 employees (nominated as experts) </a:t>
            </a:r>
          </a:p>
          <a:p>
            <a:r>
              <a:rPr lang="en-GB" sz="2500" dirty="0"/>
              <a:t>two generic quantitative dimensions of expert performance: calibration and information. </a:t>
            </a:r>
          </a:p>
          <a:p>
            <a:r>
              <a:rPr lang="en-GB" sz="2500" dirty="0"/>
              <a:t>The calibration questionnaire: general information regarding to topic. </a:t>
            </a:r>
          </a:p>
          <a:p>
            <a:r>
              <a:rPr lang="en-GB" sz="2500" dirty="0"/>
              <a:t> a list of several products was given for price estimation. Experts had to suggest possible prices on the basis of available data </a:t>
            </a:r>
          </a:p>
          <a:p>
            <a:r>
              <a:rPr lang="en-GB" sz="2500" dirty="0"/>
              <a:t>An EXCALIBUR on the basis of Cooke's Classical Model</a:t>
            </a:r>
          </a:p>
          <a:p>
            <a:pPr marL="114300" indent="0">
              <a:buNone/>
            </a:pPr>
            <a:endParaRPr lang="en-US" dirty="0"/>
          </a:p>
        </p:txBody>
      </p:sp>
      <p:sp>
        <p:nvSpPr>
          <p:cNvPr id="6" name="Slide Number Placeholder 5">
            <a:extLst>
              <a:ext uri="{FF2B5EF4-FFF2-40B4-BE49-F238E27FC236}">
                <a16:creationId xmlns:a16="http://schemas.microsoft.com/office/drawing/2014/main" id="{896DD0B2-5C2B-8247-9025-F973D2C7C1D3}"/>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10</a:t>
            </a:fld>
            <a:endParaRPr lang="en"/>
          </a:p>
        </p:txBody>
      </p:sp>
    </p:spTree>
    <p:extLst>
      <p:ext uri="{BB962C8B-B14F-4D97-AF65-F5344CB8AC3E}">
        <p14:creationId xmlns:p14="http://schemas.microsoft.com/office/powerpoint/2010/main" val="1994117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1DBC5-7A8C-A54D-ADDA-31BAE1FDAEED}"/>
              </a:ext>
            </a:extLst>
          </p:cNvPr>
          <p:cNvSpPr>
            <a:spLocks noGrp="1"/>
          </p:cNvSpPr>
          <p:nvPr>
            <p:ph type="title"/>
          </p:nvPr>
        </p:nvSpPr>
        <p:spPr/>
        <p:txBody>
          <a:bodyPr/>
          <a:lstStyle/>
          <a:p>
            <a:r>
              <a:rPr lang="en-GB" dirty="0"/>
              <a:t>Methodology</a:t>
            </a:r>
            <a:endParaRPr lang="en-US" dirty="0"/>
          </a:p>
        </p:txBody>
      </p:sp>
      <p:sp>
        <p:nvSpPr>
          <p:cNvPr id="3" name="Text Placeholder 2">
            <a:extLst>
              <a:ext uri="{FF2B5EF4-FFF2-40B4-BE49-F238E27FC236}">
                <a16:creationId xmlns:a16="http://schemas.microsoft.com/office/drawing/2014/main" id="{EA633A4D-75CF-394C-9E3A-C26721306289}"/>
              </a:ext>
            </a:extLst>
          </p:cNvPr>
          <p:cNvSpPr>
            <a:spLocks noGrp="1"/>
          </p:cNvSpPr>
          <p:nvPr>
            <p:ph type="body" idx="1"/>
          </p:nvPr>
        </p:nvSpPr>
        <p:spPr/>
        <p:txBody>
          <a:bodyPr>
            <a:normAutofit fontScale="85000" lnSpcReduction="10000"/>
          </a:bodyPr>
          <a:lstStyle/>
          <a:p>
            <a:r>
              <a:rPr lang="en-GB" dirty="0"/>
              <a:t>The combination of the methods is expected to determine </a:t>
            </a:r>
          </a:p>
          <a:p>
            <a:pPr lvl="1"/>
            <a:r>
              <a:rPr lang="en-GB" dirty="0"/>
              <a:t>whether there are specific behavioural trends that could limit application of SEJ in a furniture company. </a:t>
            </a:r>
          </a:p>
          <a:p>
            <a:r>
              <a:rPr lang="en-GB" dirty="0"/>
              <a:t>Another objective to be achieved is </a:t>
            </a:r>
          </a:p>
          <a:p>
            <a:pPr lvl="1"/>
            <a:r>
              <a:rPr lang="en-GB" dirty="0"/>
              <a:t>to investigate the possibility to adjust the SEJ strategy as an instrument to validate expert input into the decision support tool for cost estimation.</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93DFCDD8-C2E4-A34D-8362-E3B649D3481A}"/>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11</a:t>
            </a:fld>
            <a:endParaRPr lang="en"/>
          </a:p>
        </p:txBody>
      </p:sp>
    </p:spTree>
    <p:extLst>
      <p:ext uri="{BB962C8B-B14F-4D97-AF65-F5344CB8AC3E}">
        <p14:creationId xmlns:p14="http://schemas.microsoft.com/office/powerpoint/2010/main" val="3100270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FD48C-1E38-2048-BC7D-9F62386D0B54}"/>
              </a:ext>
            </a:extLst>
          </p:cNvPr>
          <p:cNvSpPr>
            <a:spLocks noGrp="1"/>
          </p:cNvSpPr>
          <p:nvPr>
            <p:ph type="title"/>
          </p:nvPr>
        </p:nvSpPr>
        <p:spPr/>
        <p:txBody>
          <a:bodyPr/>
          <a:lstStyle/>
          <a:p>
            <a:r>
              <a:rPr lang="en-US" dirty="0"/>
              <a:t>Findings: price calculation process</a:t>
            </a:r>
          </a:p>
        </p:txBody>
      </p:sp>
      <p:sp>
        <p:nvSpPr>
          <p:cNvPr id="3" name="Text Placeholder 2">
            <a:extLst>
              <a:ext uri="{FF2B5EF4-FFF2-40B4-BE49-F238E27FC236}">
                <a16:creationId xmlns:a16="http://schemas.microsoft.com/office/drawing/2014/main" id="{52238A50-BE26-FE4E-B99D-1A038CFF6A02}"/>
              </a:ext>
            </a:extLst>
          </p:cNvPr>
          <p:cNvSpPr>
            <a:spLocks noGrp="1"/>
          </p:cNvSpPr>
          <p:nvPr>
            <p:ph type="body" idx="1"/>
          </p:nvPr>
        </p:nvSpPr>
        <p:spPr>
          <a:xfrm>
            <a:off x="1556331" y="1349141"/>
            <a:ext cx="7085700" cy="1370205"/>
          </a:xfrm>
        </p:spPr>
        <p:txBody>
          <a:bodyPr>
            <a:normAutofit fontScale="77500" lnSpcReduction="20000"/>
          </a:bodyPr>
          <a:lstStyle/>
          <a:p>
            <a:r>
              <a:rPr lang="en-GB" dirty="0"/>
              <a:t>Each company uses different methods and methodologies of pricing.</a:t>
            </a:r>
          </a:p>
          <a:p>
            <a:r>
              <a:rPr lang="en-GB" dirty="0"/>
              <a:t>However, there are some general trends in modelling furniture prices. </a:t>
            </a:r>
          </a:p>
        </p:txBody>
      </p:sp>
      <p:sp>
        <p:nvSpPr>
          <p:cNvPr id="4" name="Slide Number Placeholder 3">
            <a:extLst>
              <a:ext uri="{FF2B5EF4-FFF2-40B4-BE49-F238E27FC236}">
                <a16:creationId xmlns:a16="http://schemas.microsoft.com/office/drawing/2014/main" id="{A088A045-7AE0-0644-97B9-EBF75A281E7B}"/>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12</a:t>
            </a:fld>
            <a:endParaRPr lang="en"/>
          </a:p>
        </p:txBody>
      </p:sp>
      <p:sp>
        <p:nvSpPr>
          <p:cNvPr id="5" name="Text Placeholder 2">
            <a:extLst>
              <a:ext uri="{FF2B5EF4-FFF2-40B4-BE49-F238E27FC236}">
                <a16:creationId xmlns:a16="http://schemas.microsoft.com/office/drawing/2014/main" id="{8862C20E-88D8-2148-BE31-6896037FFD48}"/>
              </a:ext>
            </a:extLst>
          </p:cNvPr>
          <p:cNvSpPr txBox="1">
            <a:spLocks/>
          </p:cNvSpPr>
          <p:nvPr/>
        </p:nvSpPr>
        <p:spPr>
          <a:xfrm>
            <a:off x="2124718" y="2782857"/>
            <a:ext cx="2317500" cy="1966968"/>
          </a:xfrm>
          <a:prstGeom prst="rect">
            <a:avLst/>
          </a:prstGeom>
          <a:noFill/>
          <a:ln>
            <a:noFill/>
          </a:ln>
        </p:spPr>
        <p:txBody>
          <a:bodyPr spcFirstLastPara="1" wrap="square" lIns="91425" tIns="91425" rIns="91425" bIns="91425" anchor="t" anchorCtr="0">
            <a:normAutofit fontScale="85000" lnSpcReduction="10000"/>
          </a:bodyPr>
          <a:lstStyle>
            <a:defPPr marR="0" lvl="0" algn="l" rtl="0">
              <a:lnSpc>
                <a:spcPct val="100000"/>
              </a:lnSpc>
              <a:spcBef>
                <a:spcPts val="0"/>
              </a:spcBef>
              <a:spcAft>
                <a:spcPts val="0"/>
              </a:spcAft>
            </a:defPPr>
            <a:lvl1pPr marL="457200" marR="0" lvl="0" indent="-393700" algn="l" rtl="0">
              <a:lnSpc>
                <a:spcPct val="100000"/>
              </a:lnSpc>
              <a:spcBef>
                <a:spcPts val="600"/>
              </a:spcBef>
              <a:spcAft>
                <a:spcPts val="0"/>
              </a:spcAft>
              <a:buClr>
                <a:srgbClr val="D9D9D9"/>
              </a:buClr>
              <a:buSzPts val="2600"/>
              <a:buFont typeface="Barlow"/>
              <a:buChar char="▪"/>
              <a:defRPr sz="2600" b="0" i="0" u="none" strike="noStrike" cap="none">
                <a:solidFill>
                  <a:srgbClr val="434343"/>
                </a:solidFill>
                <a:latin typeface="Barlow"/>
                <a:ea typeface="Barlow"/>
                <a:cs typeface="Barlow"/>
                <a:sym typeface="Barlow"/>
              </a:defRPr>
            </a:lvl1pPr>
            <a:lvl2pPr marL="914400" marR="0" lvl="1" indent="-393700" algn="l" rtl="0">
              <a:lnSpc>
                <a:spcPct val="100000"/>
              </a:lnSpc>
              <a:spcBef>
                <a:spcPts val="0"/>
              </a:spcBef>
              <a:spcAft>
                <a:spcPts val="0"/>
              </a:spcAft>
              <a:buClr>
                <a:srgbClr val="D9D9D9"/>
              </a:buClr>
              <a:buSzPts val="2600"/>
              <a:buFont typeface="Barlow"/>
              <a:buChar char="▫"/>
              <a:defRPr sz="2600" b="0" i="0" u="none" strike="noStrike" cap="none">
                <a:solidFill>
                  <a:srgbClr val="434343"/>
                </a:solidFill>
                <a:latin typeface="Barlow"/>
                <a:ea typeface="Barlow"/>
                <a:cs typeface="Barlow"/>
                <a:sym typeface="Barlow"/>
              </a:defRPr>
            </a:lvl2pPr>
            <a:lvl3pPr marL="1371600" marR="0" lvl="2" indent="-393700" algn="l" rtl="0">
              <a:lnSpc>
                <a:spcPct val="100000"/>
              </a:lnSpc>
              <a:spcBef>
                <a:spcPts val="0"/>
              </a:spcBef>
              <a:spcAft>
                <a:spcPts val="0"/>
              </a:spcAft>
              <a:buClr>
                <a:srgbClr val="D9D9D9"/>
              </a:buClr>
              <a:buSzPts val="2600"/>
              <a:buFont typeface="Barlow"/>
              <a:buChar char="▫"/>
              <a:defRPr sz="2600" b="0" i="0" u="none" strike="noStrike" cap="none">
                <a:solidFill>
                  <a:srgbClr val="434343"/>
                </a:solidFill>
                <a:latin typeface="Barlow"/>
                <a:ea typeface="Barlow"/>
                <a:cs typeface="Barlow"/>
                <a:sym typeface="Barlow"/>
              </a:defRPr>
            </a:lvl3pPr>
            <a:lvl4pPr marL="1828800" marR="0" lvl="3" indent="-393700" algn="l" rtl="0">
              <a:lnSpc>
                <a:spcPct val="100000"/>
              </a:lnSpc>
              <a:spcBef>
                <a:spcPts val="0"/>
              </a:spcBef>
              <a:spcAft>
                <a:spcPts val="0"/>
              </a:spcAft>
              <a:buClr>
                <a:srgbClr val="D9D9D9"/>
              </a:buClr>
              <a:buSzPts val="2600"/>
              <a:buFont typeface="Barlow"/>
              <a:buChar char="▫"/>
              <a:defRPr sz="2600" b="0" i="0" u="none" strike="noStrike" cap="none">
                <a:solidFill>
                  <a:srgbClr val="434343"/>
                </a:solidFill>
                <a:latin typeface="Barlow"/>
                <a:ea typeface="Barlow"/>
                <a:cs typeface="Barlow"/>
                <a:sym typeface="Barlow"/>
              </a:defRPr>
            </a:lvl4pPr>
            <a:lvl5pPr marL="2286000" marR="0" lvl="4" indent="-393700" algn="l" rtl="0">
              <a:lnSpc>
                <a:spcPct val="100000"/>
              </a:lnSpc>
              <a:spcBef>
                <a:spcPts val="0"/>
              </a:spcBef>
              <a:spcAft>
                <a:spcPts val="0"/>
              </a:spcAft>
              <a:buClr>
                <a:srgbClr val="D9D9D9"/>
              </a:buClr>
              <a:buSzPts val="2600"/>
              <a:buFont typeface="Barlow"/>
              <a:buChar char="○"/>
              <a:defRPr sz="2600" b="0" i="0" u="none" strike="noStrike" cap="none">
                <a:solidFill>
                  <a:srgbClr val="434343"/>
                </a:solidFill>
                <a:latin typeface="Barlow"/>
                <a:ea typeface="Barlow"/>
                <a:cs typeface="Barlow"/>
                <a:sym typeface="Barlow"/>
              </a:defRPr>
            </a:lvl5pPr>
            <a:lvl6pPr marL="2743200" marR="0" lvl="5" indent="-393700" algn="l" rtl="0">
              <a:lnSpc>
                <a:spcPct val="100000"/>
              </a:lnSpc>
              <a:spcBef>
                <a:spcPts val="0"/>
              </a:spcBef>
              <a:spcAft>
                <a:spcPts val="0"/>
              </a:spcAft>
              <a:buClr>
                <a:srgbClr val="D9D9D9"/>
              </a:buClr>
              <a:buSzPts val="2600"/>
              <a:buFont typeface="Barlow"/>
              <a:buChar char="■"/>
              <a:defRPr sz="2600" b="0" i="0" u="none" strike="noStrike" cap="none">
                <a:solidFill>
                  <a:srgbClr val="434343"/>
                </a:solidFill>
                <a:latin typeface="Barlow"/>
                <a:ea typeface="Barlow"/>
                <a:cs typeface="Barlow"/>
                <a:sym typeface="Barlow"/>
              </a:defRPr>
            </a:lvl6pPr>
            <a:lvl7pPr marL="3200400" marR="0" lvl="6" indent="-393700" algn="l" rtl="0">
              <a:lnSpc>
                <a:spcPct val="100000"/>
              </a:lnSpc>
              <a:spcBef>
                <a:spcPts val="0"/>
              </a:spcBef>
              <a:spcAft>
                <a:spcPts val="0"/>
              </a:spcAft>
              <a:buClr>
                <a:srgbClr val="D9D9D9"/>
              </a:buClr>
              <a:buSzPts val="2600"/>
              <a:buFont typeface="Barlow"/>
              <a:buChar char="●"/>
              <a:defRPr sz="2600" b="0" i="0" u="none" strike="noStrike" cap="none">
                <a:solidFill>
                  <a:srgbClr val="434343"/>
                </a:solidFill>
                <a:latin typeface="Barlow"/>
                <a:ea typeface="Barlow"/>
                <a:cs typeface="Barlow"/>
                <a:sym typeface="Barlow"/>
              </a:defRPr>
            </a:lvl7pPr>
            <a:lvl8pPr marL="3657600" marR="0" lvl="7" indent="-393700" algn="l" rtl="0">
              <a:lnSpc>
                <a:spcPct val="100000"/>
              </a:lnSpc>
              <a:spcBef>
                <a:spcPts val="0"/>
              </a:spcBef>
              <a:spcAft>
                <a:spcPts val="0"/>
              </a:spcAft>
              <a:buClr>
                <a:srgbClr val="D9D9D9"/>
              </a:buClr>
              <a:buSzPts val="2600"/>
              <a:buFont typeface="Barlow"/>
              <a:buChar char="○"/>
              <a:defRPr sz="2600" b="0" i="0" u="none" strike="noStrike" cap="none">
                <a:solidFill>
                  <a:srgbClr val="434343"/>
                </a:solidFill>
                <a:latin typeface="Barlow"/>
                <a:ea typeface="Barlow"/>
                <a:cs typeface="Barlow"/>
                <a:sym typeface="Barlow"/>
              </a:defRPr>
            </a:lvl8pPr>
            <a:lvl9pPr marL="4114800" marR="0" lvl="8" indent="-393700" algn="l" rtl="0">
              <a:lnSpc>
                <a:spcPct val="100000"/>
              </a:lnSpc>
              <a:spcBef>
                <a:spcPts val="0"/>
              </a:spcBef>
              <a:spcAft>
                <a:spcPts val="0"/>
              </a:spcAft>
              <a:buClr>
                <a:srgbClr val="D9D9D9"/>
              </a:buClr>
              <a:buSzPts val="2600"/>
              <a:buFont typeface="Barlow"/>
              <a:buChar char="■"/>
              <a:defRPr sz="2600" b="0" i="0" u="none" strike="noStrike" cap="none">
                <a:solidFill>
                  <a:srgbClr val="434343"/>
                </a:solidFill>
                <a:latin typeface="Barlow"/>
                <a:ea typeface="Barlow"/>
                <a:cs typeface="Barlow"/>
                <a:sym typeface="Barlow"/>
              </a:defRPr>
            </a:lvl9pPr>
          </a:lstStyle>
          <a:p>
            <a:r>
              <a:rPr lang="en-GB" dirty="0"/>
              <a:t>some companies set prices after preparatory design works</a:t>
            </a:r>
            <a:endParaRPr lang="en-US" dirty="0"/>
          </a:p>
        </p:txBody>
      </p:sp>
      <p:sp>
        <p:nvSpPr>
          <p:cNvPr id="6" name="Text Placeholder 2">
            <a:extLst>
              <a:ext uri="{FF2B5EF4-FFF2-40B4-BE49-F238E27FC236}">
                <a16:creationId xmlns:a16="http://schemas.microsoft.com/office/drawing/2014/main" id="{78DEF2DE-4779-304A-B58A-7C5ADEB671A3}"/>
              </a:ext>
            </a:extLst>
          </p:cNvPr>
          <p:cNvSpPr txBox="1">
            <a:spLocks/>
          </p:cNvSpPr>
          <p:nvPr/>
        </p:nvSpPr>
        <p:spPr>
          <a:xfrm>
            <a:off x="4572000" y="2782857"/>
            <a:ext cx="2317500" cy="1966968"/>
          </a:xfrm>
          <a:prstGeom prst="rect">
            <a:avLst/>
          </a:prstGeom>
          <a:noFill/>
          <a:ln>
            <a:noFill/>
          </a:ln>
        </p:spPr>
        <p:txBody>
          <a:bodyPr spcFirstLastPara="1" wrap="square" lIns="91425" tIns="91425" rIns="91425" bIns="91425" anchor="t" anchorCtr="0">
            <a:normAutofit fontScale="85000" lnSpcReduction="10000"/>
          </a:bodyPr>
          <a:lstStyle>
            <a:defPPr marR="0" lvl="0" algn="l" rtl="0">
              <a:lnSpc>
                <a:spcPct val="100000"/>
              </a:lnSpc>
              <a:spcBef>
                <a:spcPts val="0"/>
              </a:spcBef>
              <a:spcAft>
                <a:spcPts val="0"/>
              </a:spcAft>
            </a:defPPr>
            <a:lvl1pPr marL="457200" marR="0" lvl="0" indent="-393700" algn="l" rtl="0">
              <a:lnSpc>
                <a:spcPct val="100000"/>
              </a:lnSpc>
              <a:spcBef>
                <a:spcPts val="600"/>
              </a:spcBef>
              <a:spcAft>
                <a:spcPts val="0"/>
              </a:spcAft>
              <a:buClr>
                <a:srgbClr val="D9D9D9"/>
              </a:buClr>
              <a:buSzPts val="2600"/>
              <a:buFont typeface="Barlow"/>
              <a:buChar char="▪"/>
              <a:defRPr sz="2600" b="0" i="0" u="none" strike="noStrike" cap="none">
                <a:solidFill>
                  <a:srgbClr val="434343"/>
                </a:solidFill>
                <a:latin typeface="Barlow"/>
                <a:ea typeface="Barlow"/>
                <a:cs typeface="Barlow"/>
                <a:sym typeface="Barlow"/>
              </a:defRPr>
            </a:lvl1pPr>
            <a:lvl2pPr marL="914400" marR="0" lvl="1" indent="-393700" algn="l" rtl="0">
              <a:lnSpc>
                <a:spcPct val="100000"/>
              </a:lnSpc>
              <a:spcBef>
                <a:spcPts val="0"/>
              </a:spcBef>
              <a:spcAft>
                <a:spcPts val="0"/>
              </a:spcAft>
              <a:buClr>
                <a:srgbClr val="D9D9D9"/>
              </a:buClr>
              <a:buSzPts val="2600"/>
              <a:buFont typeface="Barlow"/>
              <a:buChar char="▫"/>
              <a:defRPr sz="2600" b="0" i="0" u="none" strike="noStrike" cap="none">
                <a:solidFill>
                  <a:srgbClr val="434343"/>
                </a:solidFill>
                <a:latin typeface="Barlow"/>
                <a:ea typeface="Barlow"/>
                <a:cs typeface="Barlow"/>
                <a:sym typeface="Barlow"/>
              </a:defRPr>
            </a:lvl2pPr>
            <a:lvl3pPr marL="1371600" marR="0" lvl="2" indent="-393700" algn="l" rtl="0">
              <a:lnSpc>
                <a:spcPct val="100000"/>
              </a:lnSpc>
              <a:spcBef>
                <a:spcPts val="0"/>
              </a:spcBef>
              <a:spcAft>
                <a:spcPts val="0"/>
              </a:spcAft>
              <a:buClr>
                <a:srgbClr val="D9D9D9"/>
              </a:buClr>
              <a:buSzPts val="2600"/>
              <a:buFont typeface="Barlow"/>
              <a:buChar char="▫"/>
              <a:defRPr sz="2600" b="0" i="0" u="none" strike="noStrike" cap="none">
                <a:solidFill>
                  <a:srgbClr val="434343"/>
                </a:solidFill>
                <a:latin typeface="Barlow"/>
                <a:ea typeface="Barlow"/>
                <a:cs typeface="Barlow"/>
                <a:sym typeface="Barlow"/>
              </a:defRPr>
            </a:lvl3pPr>
            <a:lvl4pPr marL="1828800" marR="0" lvl="3" indent="-393700" algn="l" rtl="0">
              <a:lnSpc>
                <a:spcPct val="100000"/>
              </a:lnSpc>
              <a:spcBef>
                <a:spcPts val="0"/>
              </a:spcBef>
              <a:spcAft>
                <a:spcPts val="0"/>
              </a:spcAft>
              <a:buClr>
                <a:srgbClr val="D9D9D9"/>
              </a:buClr>
              <a:buSzPts val="2600"/>
              <a:buFont typeface="Barlow"/>
              <a:buChar char="▫"/>
              <a:defRPr sz="2600" b="0" i="0" u="none" strike="noStrike" cap="none">
                <a:solidFill>
                  <a:srgbClr val="434343"/>
                </a:solidFill>
                <a:latin typeface="Barlow"/>
                <a:ea typeface="Barlow"/>
                <a:cs typeface="Barlow"/>
                <a:sym typeface="Barlow"/>
              </a:defRPr>
            </a:lvl4pPr>
            <a:lvl5pPr marL="2286000" marR="0" lvl="4" indent="-393700" algn="l" rtl="0">
              <a:lnSpc>
                <a:spcPct val="100000"/>
              </a:lnSpc>
              <a:spcBef>
                <a:spcPts val="0"/>
              </a:spcBef>
              <a:spcAft>
                <a:spcPts val="0"/>
              </a:spcAft>
              <a:buClr>
                <a:srgbClr val="D9D9D9"/>
              </a:buClr>
              <a:buSzPts val="2600"/>
              <a:buFont typeface="Barlow"/>
              <a:buChar char="○"/>
              <a:defRPr sz="2600" b="0" i="0" u="none" strike="noStrike" cap="none">
                <a:solidFill>
                  <a:srgbClr val="434343"/>
                </a:solidFill>
                <a:latin typeface="Barlow"/>
                <a:ea typeface="Barlow"/>
                <a:cs typeface="Barlow"/>
                <a:sym typeface="Barlow"/>
              </a:defRPr>
            </a:lvl5pPr>
            <a:lvl6pPr marL="2743200" marR="0" lvl="5" indent="-393700" algn="l" rtl="0">
              <a:lnSpc>
                <a:spcPct val="100000"/>
              </a:lnSpc>
              <a:spcBef>
                <a:spcPts val="0"/>
              </a:spcBef>
              <a:spcAft>
                <a:spcPts val="0"/>
              </a:spcAft>
              <a:buClr>
                <a:srgbClr val="D9D9D9"/>
              </a:buClr>
              <a:buSzPts val="2600"/>
              <a:buFont typeface="Barlow"/>
              <a:buChar char="■"/>
              <a:defRPr sz="2600" b="0" i="0" u="none" strike="noStrike" cap="none">
                <a:solidFill>
                  <a:srgbClr val="434343"/>
                </a:solidFill>
                <a:latin typeface="Barlow"/>
                <a:ea typeface="Barlow"/>
                <a:cs typeface="Barlow"/>
                <a:sym typeface="Barlow"/>
              </a:defRPr>
            </a:lvl6pPr>
            <a:lvl7pPr marL="3200400" marR="0" lvl="6" indent="-393700" algn="l" rtl="0">
              <a:lnSpc>
                <a:spcPct val="100000"/>
              </a:lnSpc>
              <a:spcBef>
                <a:spcPts val="0"/>
              </a:spcBef>
              <a:spcAft>
                <a:spcPts val="0"/>
              </a:spcAft>
              <a:buClr>
                <a:srgbClr val="D9D9D9"/>
              </a:buClr>
              <a:buSzPts val="2600"/>
              <a:buFont typeface="Barlow"/>
              <a:buChar char="●"/>
              <a:defRPr sz="2600" b="0" i="0" u="none" strike="noStrike" cap="none">
                <a:solidFill>
                  <a:srgbClr val="434343"/>
                </a:solidFill>
                <a:latin typeface="Barlow"/>
                <a:ea typeface="Barlow"/>
                <a:cs typeface="Barlow"/>
                <a:sym typeface="Barlow"/>
              </a:defRPr>
            </a:lvl7pPr>
            <a:lvl8pPr marL="3657600" marR="0" lvl="7" indent="-393700" algn="l" rtl="0">
              <a:lnSpc>
                <a:spcPct val="100000"/>
              </a:lnSpc>
              <a:spcBef>
                <a:spcPts val="0"/>
              </a:spcBef>
              <a:spcAft>
                <a:spcPts val="0"/>
              </a:spcAft>
              <a:buClr>
                <a:srgbClr val="D9D9D9"/>
              </a:buClr>
              <a:buSzPts val="2600"/>
              <a:buFont typeface="Barlow"/>
              <a:buChar char="○"/>
              <a:defRPr sz="2600" b="0" i="0" u="none" strike="noStrike" cap="none">
                <a:solidFill>
                  <a:srgbClr val="434343"/>
                </a:solidFill>
                <a:latin typeface="Barlow"/>
                <a:ea typeface="Barlow"/>
                <a:cs typeface="Barlow"/>
                <a:sym typeface="Barlow"/>
              </a:defRPr>
            </a:lvl8pPr>
            <a:lvl9pPr marL="4114800" marR="0" lvl="8" indent="-393700" algn="l" rtl="0">
              <a:lnSpc>
                <a:spcPct val="100000"/>
              </a:lnSpc>
              <a:spcBef>
                <a:spcPts val="0"/>
              </a:spcBef>
              <a:spcAft>
                <a:spcPts val="0"/>
              </a:spcAft>
              <a:buClr>
                <a:srgbClr val="D9D9D9"/>
              </a:buClr>
              <a:buSzPts val="2600"/>
              <a:buFont typeface="Barlow"/>
              <a:buChar char="■"/>
              <a:defRPr sz="2600" b="0" i="0" u="none" strike="noStrike" cap="none">
                <a:solidFill>
                  <a:srgbClr val="434343"/>
                </a:solidFill>
                <a:latin typeface="Barlow"/>
                <a:ea typeface="Barlow"/>
                <a:cs typeface="Barlow"/>
                <a:sym typeface="Barlow"/>
              </a:defRPr>
            </a:lvl9pPr>
          </a:lstStyle>
          <a:p>
            <a:r>
              <a:rPr lang="en-GB" dirty="0"/>
              <a:t>others rely upon immediately calculated average prices</a:t>
            </a:r>
            <a:endParaRPr lang="en-US" dirty="0"/>
          </a:p>
        </p:txBody>
      </p:sp>
    </p:spTree>
    <p:extLst>
      <p:ext uri="{BB962C8B-B14F-4D97-AF65-F5344CB8AC3E}">
        <p14:creationId xmlns:p14="http://schemas.microsoft.com/office/powerpoint/2010/main" val="444850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30"/>
          <p:cNvSpPr txBox="1">
            <a:spLocks noGrp="1"/>
          </p:cNvSpPr>
          <p:nvPr>
            <p:ph type="title"/>
          </p:nvPr>
        </p:nvSpPr>
        <p:spPr>
          <a:xfrm>
            <a:off x="1182200" y="393475"/>
            <a:ext cx="6739500" cy="806700"/>
          </a:xfrm>
          <a:prstGeom prst="rect">
            <a:avLst/>
          </a:prstGeom>
        </p:spPr>
        <p:txBody>
          <a:bodyPr spcFirstLastPara="1" wrap="square" lIns="91425" tIns="91425" rIns="91425" bIns="91425" anchor="ctr" anchorCtr="0">
            <a:noAutofit/>
          </a:bodyPr>
          <a:lstStyle/>
          <a:p>
            <a:r>
              <a:rPr lang="en-GB" dirty="0"/>
              <a:t>Price calculation strategies: conflict between notion calculation and expertise </a:t>
            </a:r>
            <a:endParaRPr lang="en-US" dirty="0"/>
          </a:p>
        </p:txBody>
      </p:sp>
      <p:sp>
        <p:nvSpPr>
          <p:cNvPr id="280" name="Google Shape;280;p30"/>
          <p:cNvSpPr txBox="1">
            <a:spLocks noGrp="1"/>
          </p:cNvSpPr>
          <p:nvPr>
            <p:ph type="sldNum" idx="12"/>
          </p:nvPr>
        </p:nvSpPr>
        <p:spPr>
          <a:xfrm>
            <a:off x="8750400" y="4356225"/>
            <a:ext cx="393600" cy="39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13</a:t>
            </a:fld>
            <a:endParaRPr/>
          </a:p>
        </p:txBody>
      </p:sp>
      <p:grpSp>
        <p:nvGrpSpPr>
          <p:cNvPr id="281" name="Google Shape;281;p30"/>
          <p:cNvGrpSpPr/>
          <p:nvPr/>
        </p:nvGrpSpPr>
        <p:grpSpPr>
          <a:xfrm>
            <a:off x="8192081" y="607094"/>
            <a:ext cx="320958" cy="379470"/>
            <a:chOff x="4636075" y="261925"/>
            <a:chExt cx="401800" cy="475050"/>
          </a:xfrm>
        </p:grpSpPr>
        <p:sp>
          <p:nvSpPr>
            <p:cNvPr id="282" name="Google Shape;282;p30"/>
            <p:cNvSpPr/>
            <p:nvPr/>
          </p:nvSpPr>
          <p:spPr>
            <a:xfrm>
              <a:off x="4665400" y="326650"/>
              <a:ext cx="372475" cy="97100"/>
            </a:xfrm>
            <a:custGeom>
              <a:avLst/>
              <a:gdLst/>
              <a:ahLst/>
              <a:cxnLst/>
              <a:rect l="l" t="t" r="r" b="b"/>
              <a:pathLst>
                <a:path w="14899" h="3884" extrusionOk="0">
                  <a:moveTo>
                    <a:pt x="928" y="0"/>
                  </a:moveTo>
                  <a:lnTo>
                    <a:pt x="733" y="25"/>
                  </a:lnTo>
                  <a:lnTo>
                    <a:pt x="562" y="74"/>
                  </a:lnTo>
                  <a:lnTo>
                    <a:pt x="391" y="171"/>
                  </a:lnTo>
                  <a:lnTo>
                    <a:pt x="269" y="269"/>
                  </a:lnTo>
                  <a:lnTo>
                    <a:pt x="147" y="416"/>
                  </a:lnTo>
                  <a:lnTo>
                    <a:pt x="73" y="562"/>
                  </a:lnTo>
                  <a:lnTo>
                    <a:pt x="0" y="733"/>
                  </a:lnTo>
                  <a:lnTo>
                    <a:pt x="0" y="928"/>
                  </a:lnTo>
                  <a:lnTo>
                    <a:pt x="0" y="2956"/>
                  </a:lnTo>
                  <a:lnTo>
                    <a:pt x="0" y="3151"/>
                  </a:lnTo>
                  <a:lnTo>
                    <a:pt x="73" y="3322"/>
                  </a:lnTo>
                  <a:lnTo>
                    <a:pt x="147" y="3468"/>
                  </a:lnTo>
                  <a:lnTo>
                    <a:pt x="269" y="3615"/>
                  </a:lnTo>
                  <a:lnTo>
                    <a:pt x="391" y="3737"/>
                  </a:lnTo>
                  <a:lnTo>
                    <a:pt x="562" y="3810"/>
                  </a:lnTo>
                  <a:lnTo>
                    <a:pt x="733" y="3859"/>
                  </a:lnTo>
                  <a:lnTo>
                    <a:pt x="928" y="3884"/>
                  </a:lnTo>
                  <a:lnTo>
                    <a:pt x="12798" y="3884"/>
                  </a:lnTo>
                  <a:lnTo>
                    <a:pt x="14898" y="1954"/>
                  </a:lnTo>
                  <a:lnTo>
                    <a:pt x="12798" y="0"/>
                  </a:lnTo>
                  <a:close/>
                </a:path>
              </a:pathLst>
            </a:custGeom>
            <a:solidFill>
              <a:srgbClr val="FFB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30"/>
            <p:cNvSpPr/>
            <p:nvPr/>
          </p:nvSpPr>
          <p:spPr>
            <a:xfrm>
              <a:off x="4636075" y="438375"/>
              <a:ext cx="372475" cy="97125"/>
            </a:xfrm>
            <a:custGeom>
              <a:avLst/>
              <a:gdLst/>
              <a:ahLst/>
              <a:cxnLst/>
              <a:rect l="l" t="t" r="r" b="b"/>
              <a:pathLst>
                <a:path w="14899" h="3885" extrusionOk="0">
                  <a:moveTo>
                    <a:pt x="2101" y="1"/>
                  </a:moveTo>
                  <a:lnTo>
                    <a:pt x="1" y="1930"/>
                  </a:lnTo>
                  <a:lnTo>
                    <a:pt x="2101" y="3884"/>
                  </a:lnTo>
                  <a:lnTo>
                    <a:pt x="13971" y="3884"/>
                  </a:lnTo>
                  <a:lnTo>
                    <a:pt x="14166" y="3860"/>
                  </a:lnTo>
                  <a:lnTo>
                    <a:pt x="14337" y="3811"/>
                  </a:lnTo>
                  <a:lnTo>
                    <a:pt x="14508" y="3713"/>
                  </a:lnTo>
                  <a:lnTo>
                    <a:pt x="14630" y="3615"/>
                  </a:lnTo>
                  <a:lnTo>
                    <a:pt x="14752" y="3469"/>
                  </a:lnTo>
                  <a:lnTo>
                    <a:pt x="14826" y="3322"/>
                  </a:lnTo>
                  <a:lnTo>
                    <a:pt x="14899" y="3151"/>
                  </a:lnTo>
                  <a:lnTo>
                    <a:pt x="14899" y="2956"/>
                  </a:lnTo>
                  <a:lnTo>
                    <a:pt x="14899" y="929"/>
                  </a:lnTo>
                  <a:lnTo>
                    <a:pt x="14899" y="733"/>
                  </a:lnTo>
                  <a:lnTo>
                    <a:pt x="14826" y="563"/>
                  </a:lnTo>
                  <a:lnTo>
                    <a:pt x="14752" y="416"/>
                  </a:lnTo>
                  <a:lnTo>
                    <a:pt x="14630" y="269"/>
                  </a:lnTo>
                  <a:lnTo>
                    <a:pt x="14508" y="147"/>
                  </a:lnTo>
                  <a:lnTo>
                    <a:pt x="14337" y="74"/>
                  </a:lnTo>
                  <a:lnTo>
                    <a:pt x="14166" y="25"/>
                  </a:lnTo>
                  <a:lnTo>
                    <a:pt x="13971" y="1"/>
                  </a:lnTo>
                  <a:close/>
                </a:path>
              </a:pathLst>
            </a:custGeom>
            <a:solidFill>
              <a:srgbClr val="FFB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30"/>
            <p:cNvSpPr/>
            <p:nvPr/>
          </p:nvSpPr>
          <p:spPr>
            <a:xfrm>
              <a:off x="4814975" y="261925"/>
              <a:ext cx="44000" cy="50100"/>
            </a:xfrm>
            <a:custGeom>
              <a:avLst/>
              <a:gdLst/>
              <a:ahLst/>
              <a:cxnLst/>
              <a:rect l="l" t="t" r="r" b="b"/>
              <a:pathLst>
                <a:path w="1760" h="2004" extrusionOk="0">
                  <a:moveTo>
                    <a:pt x="563" y="1"/>
                  </a:moveTo>
                  <a:lnTo>
                    <a:pt x="465" y="25"/>
                  </a:lnTo>
                  <a:lnTo>
                    <a:pt x="343" y="49"/>
                  </a:lnTo>
                  <a:lnTo>
                    <a:pt x="245" y="98"/>
                  </a:lnTo>
                  <a:lnTo>
                    <a:pt x="172" y="171"/>
                  </a:lnTo>
                  <a:lnTo>
                    <a:pt x="99" y="269"/>
                  </a:lnTo>
                  <a:lnTo>
                    <a:pt x="25" y="367"/>
                  </a:lnTo>
                  <a:lnTo>
                    <a:pt x="1" y="465"/>
                  </a:lnTo>
                  <a:lnTo>
                    <a:pt x="1" y="587"/>
                  </a:lnTo>
                  <a:lnTo>
                    <a:pt x="1" y="2003"/>
                  </a:lnTo>
                  <a:lnTo>
                    <a:pt x="1759" y="2003"/>
                  </a:lnTo>
                  <a:lnTo>
                    <a:pt x="1759" y="587"/>
                  </a:lnTo>
                  <a:lnTo>
                    <a:pt x="1759" y="465"/>
                  </a:lnTo>
                  <a:lnTo>
                    <a:pt x="1735" y="367"/>
                  </a:lnTo>
                  <a:lnTo>
                    <a:pt x="1662" y="269"/>
                  </a:lnTo>
                  <a:lnTo>
                    <a:pt x="1588" y="171"/>
                  </a:lnTo>
                  <a:lnTo>
                    <a:pt x="1515" y="98"/>
                  </a:lnTo>
                  <a:lnTo>
                    <a:pt x="1417" y="49"/>
                  </a:lnTo>
                  <a:lnTo>
                    <a:pt x="1295" y="25"/>
                  </a:lnTo>
                  <a:lnTo>
                    <a:pt x="1198" y="1"/>
                  </a:lnTo>
                  <a:close/>
                </a:path>
              </a:pathLst>
            </a:custGeom>
            <a:solidFill>
              <a:srgbClr val="FFB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30"/>
            <p:cNvSpPr/>
            <p:nvPr/>
          </p:nvSpPr>
          <p:spPr>
            <a:xfrm>
              <a:off x="4814975" y="550125"/>
              <a:ext cx="44000" cy="186850"/>
            </a:xfrm>
            <a:custGeom>
              <a:avLst/>
              <a:gdLst/>
              <a:ahLst/>
              <a:cxnLst/>
              <a:rect l="l" t="t" r="r" b="b"/>
              <a:pathLst>
                <a:path w="1760" h="7474" extrusionOk="0">
                  <a:moveTo>
                    <a:pt x="1" y="0"/>
                  </a:moveTo>
                  <a:lnTo>
                    <a:pt x="1" y="7474"/>
                  </a:lnTo>
                  <a:lnTo>
                    <a:pt x="1759" y="7474"/>
                  </a:lnTo>
                  <a:lnTo>
                    <a:pt x="1759" y="0"/>
                  </a:lnTo>
                  <a:close/>
                </a:path>
              </a:pathLst>
            </a:custGeom>
            <a:solidFill>
              <a:srgbClr val="FFB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9" name="Google Shape;289;p30"/>
          <p:cNvGrpSpPr/>
          <p:nvPr/>
        </p:nvGrpSpPr>
        <p:grpSpPr>
          <a:xfrm>
            <a:off x="1270524" y="1799589"/>
            <a:ext cx="4271535" cy="2785336"/>
            <a:chOff x="0" y="1189989"/>
            <a:chExt cx="3546900" cy="2785336"/>
          </a:xfrm>
        </p:grpSpPr>
        <p:sp>
          <p:nvSpPr>
            <p:cNvPr id="290" name="Google Shape;290;p30"/>
            <p:cNvSpPr/>
            <p:nvPr/>
          </p:nvSpPr>
          <p:spPr>
            <a:xfrm>
              <a:off x="0" y="1189989"/>
              <a:ext cx="3546900" cy="669000"/>
            </a:xfrm>
            <a:prstGeom prst="homePlate">
              <a:avLst>
                <a:gd name="adj" fmla="val 50000"/>
              </a:avLst>
            </a:prstGeom>
            <a:solidFill>
              <a:srgbClr val="434343"/>
            </a:solidFill>
            <a:ln>
              <a:noFill/>
            </a:ln>
          </p:spPr>
          <p:txBody>
            <a:bodyPr spcFirstLastPara="1" wrap="square" lIns="91425" tIns="91425" rIns="91425" bIns="91425" anchor="ctr" anchorCtr="0">
              <a:noAutofit/>
            </a:bodyPr>
            <a:lstStyle/>
            <a:p>
              <a:pPr lvl="0"/>
              <a:r>
                <a:rPr lang="en-GB" dirty="0">
                  <a:solidFill>
                    <a:schemeClr val="bg1"/>
                  </a:solidFill>
                </a:rPr>
                <a:t>tangible and measurable product elements</a:t>
              </a:r>
              <a:endParaRPr b="1" dirty="0">
                <a:solidFill>
                  <a:schemeClr val="bg1"/>
                </a:solidFill>
                <a:latin typeface="Barlow"/>
                <a:ea typeface="Barlow"/>
                <a:cs typeface="Barlow"/>
                <a:sym typeface="Barlow"/>
              </a:endParaRPr>
            </a:p>
          </p:txBody>
        </p:sp>
        <p:sp>
          <p:nvSpPr>
            <p:cNvPr id="291" name="Google Shape;291;p30"/>
            <p:cNvSpPr txBox="1"/>
            <p:nvPr/>
          </p:nvSpPr>
          <p:spPr>
            <a:xfrm>
              <a:off x="655366" y="2057125"/>
              <a:ext cx="2236200" cy="1918200"/>
            </a:xfrm>
            <a:prstGeom prst="rect">
              <a:avLst/>
            </a:prstGeom>
            <a:noFill/>
            <a:ln>
              <a:noFill/>
            </a:ln>
          </p:spPr>
          <p:txBody>
            <a:bodyPr spcFirstLastPara="1" wrap="square" lIns="91425" tIns="91425" rIns="91425" bIns="91425" anchor="t" anchorCtr="0">
              <a:noAutofit/>
            </a:bodyPr>
            <a:lstStyle/>
            <a:p>
              <a:r>
                <a:rPr lang="en-GB" sz="1200" dirty="0"/>
                <a:t>entails tangible and measurable product elements, such as </a:t>
              </a:r>
            </a:p>
            <a:p>
              <a:pPr marL="171450" indent="-171450">
                <a:buFont typeface="Arial" panose="020B0604020202020204" pitchFamily="34" charset="0"/>
                <a:buChar char="•"/>
              </a:pPr>
              <a:r>
                <a:rPr lang="en-GB" sz="1200" dirty="0"/>
                <a:t>product dimensions, </a:t>
              </a:r>
            </a:p>
            <a:p>
              <a:pPr marL="171450" indent="-171450">
                <a:buFont typeface="Arial" panose="020B0604020202020204" pitchFamily="34" charset="0"/>
                <a:buChar char="•"/>
              </a:pPr>
              <a:r>
                <a:rPr lang="en-GB" sz="1200" dirty="0"/>
                <a:t>production time, </a:t>
              </a:r>
            </a:p>
            <a:p>
              <a:pPr marL="171450" indent="-171450">
                <a:buFont typeface="Arial" panose="020B0604020202020204" pitchFamily="34" charset="0"/>
                <a:buChar char="•"/>
              </a:pPr>
              <a:r>
                <a:rPr lang="en-GB" sz="1200" dirty="0"/>
                <a:t>the number of produced units, </a:t>
              </a:r>
            </a:p>
            <a:p>
              <a:pPr marL="171450" indent="-171450">
                <a:buFont typeface="Arial" panose="020B0604020202020204" pitchFamily="34" charset="0"/>
                <a:buChar char="•"/>
              </a:pPr>
              <a:r>
                <a:rPr lang="en-GB" sz="1200" dirty="0"/>
                <a:t>the used materials and </a:t>
              </a:r>
            </a:p>
            <a:p>
              <a:pPr marL="171450" indent="-171450">
                <a:buFont typeface="Arial" panose="020B0604020202020204" pitchFamily="34" charset="0"/>
                <a:buChar char="•"/>
              </a:pPr>
              <a:r>
                <a:rPr lang="en-GB" sz="1200" dirty="0"/>
                <a:t>the market segment.</a:t>
              </a:r>
              <a:endParaRPr lang="en-US" sz="1200" dirty="0"/>
            </a:p>
          </p:txBody>
        </p:sp>
      </p:grpSp>
      <p:grpSp>
        <p:nvGrpSpPr>
          <p:cNvPr id="292" name="Google Shape;292;p30"/>
          <p:cNvGrpSpPr/>
          <p:nvPr/>
        </p:nvGrpSpPr>
        <p:grpSpPr>
          <a:xfrm>
            <a:off x="4535231" y="1799375"/>
            <a:ext cx="3954383" cy="2785550"/>
            <a:chOff x="2944204" y="1189775"/>
            <a:chExt cx="3305700" cy="2785550"/>
          </a:xfrm>
        </p:grpSpPr>
        <p:sp>
          <p:nvSpPr>
            <p:cNvPr id="293" name="Google Shape;293;p30"/>
            <p:cNvSpPr/>
            <p:nvPr/>
          </p:nvSpPr>
          <p:spPr>
            <a:xfrm>
              <a:off x="2944204" y="1189775"/>
              <a:ext cx="3305700" cy="669000"/>
            </a:xfrm>
            <a:prstGeom prst="chevron">
              <a:avLst>
                <a:gd name="adj" fmla="val 50000"/>
              </a:avLst>
            </a:prstGeom>
            <a:solidFill>
              <a:srgbClr val="999999"/>
            </a:solidFill>
            <a:ln>
              <a:noFill/>
            </a:ln>
          </p:spPr>
          <p:txBody>
            <a:bodyPr spcFirstLastPara="1" wrap="square" lIns="91425" tIns="91425" rIns="91425" bIns="91425" anchor="ctr" anchorCtr="0">
              <a:noAutofit/>
            </a:bodyPr>
            <a:lstStyle/>
            <a:p>
              <a:pPr lvl="0" algn="ctr"/>
              <a:r>
                <a:rPr lang="en-GB" dirty="0">
                  <a:solidFill>
                    <a:schemeClr val="bg1"/>
                  </a:solidFill>
                </a:rPr>
                <a:t>intangible parameters that affect price calculation</a:t>
              </a:r>
              <a:endParaRPr b="1" dirty="0">
                <a:solidFill>
                  <a:schemeClr val="bg1"/>
                </a:solidFill>
                <a:latin typeface="Barlow"/>
                <a:ea typeface="Barlow"/>
                <a:cs typeface="Barlow"/>
                <a:sym typeface="Barlow"/>
              </a:endParaRPr>
            </a:p>
          </p:txBody>
        </p:sp>
        <p:sp>
          <p:nvSpPr>
            <p:cNvPr id="294" name="Google Shape;294;p30"/>
            <p:cNvSpPr txBox="1"/>
            <p:nvPr/>
          </p:nvSpPr>
          <p:spPr>
            <a:xfrm>
              <a:off x="3478941" y="2057125"/>
              <a:ext cx="2236200" cy="1918200"/>
            </a:xfrm>
            <a:prstGeom prst="rect">
              <a:avLst/>
            </a:prstGeom>
            <a:noFill/>
            <a:ln>
              <a:noFill/>
            </a:ln>
          </p:spPr>
          <p:txBody>
            <a:bodyPr spcFirstLastPara="1" wrap="square" lIns="91425" tIns="91425" rIns="91425" bIns="91425" anchor="t" anchorCtr="0">
              <a:noAutofit/>
            </a:bodyPr>
            <a:lstStyle/>
            <a:p>
              <a:r>
                <a:rPr lang="en-GB" sz="1200" dirty="0"/>
                <a:t>Words like </a:t>
              </a:r>
            </a:p>
            <a:p>
              <a:pPr marL="171450" indent="-171450">
                <a:buFont typeface="Arial" panose="020B0604020202020204" pitchFamily="34" charset="0"/>
                <a:buChar char="•"/>
              </a:pPr>
              <a:r>
                <a:rPr lang="en-GB" sz="1200" dirty="0"/>
                <a:t>guesswork, </a:t>
              </a:r>
            </a:p>
            <a:p>
              <a:pPr marL="171450" indent="-171450">
                <a:buFont typeface="Arial" panose="020B0604020202020204" pitchFamily="34" charset="0"/>
                <a:buChar char="•"/>
              </a:pPr>
              <a:r>
                <a:rPr lang="en-GB" sz="1200" dirty="0"/>
                <a:t>collaboration, </a:t>
              </a:r>
            </a:p>
            <a:p>
              <a:pPr marL="171450" indent="-171450">
                <a:buFont typeface="Arial" panose="020B0604020202020204" pitchFamily="34" charset="0"/>
                <a:buChar char="•"/>
              </a:pPr>
              <a:r>
                <a:rPr lang="en-GB" sz="1200" dirty="0"/>
                <a:t>collective, </a:t>
              </a:r>
            </a:p>
            <a:p>
              <a:pPr marL="171450" indent="-171450">
                <a:buFont typeface="Arial" panose="020B0604020202020204" pitchFamily="34" charset="0"/>
                <a:buChar char="•"/>
              </a:pPr>
              <a:r>
                <a:rPr lang="en-GB" sz="1200" dirty="0"/>
                <a:t>meetings, </a:t>
              </a:r>
            </a:p>
            <a:p>
              <a:pPr marL="171450" indent="-171450">
                <a:buFont typeface="Arial" panose="020B0604020202020204" pitchFamily="34" charset="0"/>
                <a:buChar char="•"/>
              </a:pPr>
              <a:r>
                <a:rPr lang="en-GB" sz="1200" dirty="0"/>
                <a:t>intuition, </a:t>
              </a:r>
            </a:p>
            <a:p>
              <a:pPr marL="171450" indent="-171450">
                <a:buFont typeface="Arial" panose="020B0604020202020204" pitchFamily="34" charset="0"/>
                <a:buChar char="•"/>
              </a:pPr>
              <a:r>
                <a:rPr lang="en-GB" sz="1200" dirty="0"/>
                <a:t>client </a:t>
              </a:r>
            </a:p>
            <a:p>
              <a:r>
                <a:rPr lang="en-GB" sz="1200" dirty="0"/>
                <a:t>are typical here. </a:t>
              </a:r>
            </a:p>
            <a:p>
              <a:r>
                <a:rPr lang="en-GB" sz="1200" dirty="0"/>
                <a:t>(Primarily predetermined by the influence of experts or experienced employees.)</a:t>
              </a:r>
              <a:r>
                <a:rPr lang="en-US" sz="1200" dirty="0"/>
                <a:t> </a:t>
              </a:r>
            </a:p>
          </p:txBody>
        </p:sp>
      </p:grpSp>
    </p:spTree>
    <p:extLst>
      <p:ext uri="{BB962C8B-B14F-4D97-AF65-F5344CB8AC3E}">
        <p14:creationId xmlns:p14="http://schemas.microsoft.com/office/powerpoint/2010/main" val="907908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21C13-4699-9F45-872E-B34389A7BE31}"/>
              </a:ext>
            </a:extLst>
          </p:cNvPr>
          <p:cNvSpPr>
            <a:spLocks noGrp="1"/>
          </p:cNvSpPr>
          <p:nvPr>
            <p:ph type="title"/>
          </p:nvPr>
        </p:nvSpPr>
        <p:spPr/>
        <p:txBody>
          <a:bodyPr/>
          <a:lstStyle/>
          <a:p>
            <a:r>
              <a:rPr lang="en-GB" dirty="0"/>
              <a:t>The precise cost estimation process and ERP role</a:t>
            </a:r>
            <a:r>
              <a:rPr lang="en-US" dirty="0"/>
              <a:t> </a:t>
            </a:r>
          </a:p>
        </p:txBody>
      </p:sp>
      <p:sp>
        <p:nvSpPr>
          <p:cNvPr id="3" name="Slide Number Placeholder 2">
            <a:extLst>
              <a:ext uri="{FF2B5EF4-FFF2-40B4-BE49-F238E27FC236}">
                <a16:creationId xmlns:a16="http://schemas.microsoft.com/office/drawing/2014/main" id="{93FD9994-6C69-834A-A4C7-A47A32612AFD}"/>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14</a:t>
            </a:fld>
            <a:endParaRPr lang="en"/>
          </a:p>
        </p:txBody>
      </p:sp>
      <p:pic>
        <p:nvPicPr>
          <p:cNvPr id="4" name="officeArt object">
            <a:extLst>
              <a:ext uri="{FF2B5EF4-FFF2-40B4-BE49-F238E27FC236}">
                <a16:creationId xmlns:a16="http://schemas.microsoft.com/office/drawing/2014/main" id="{6159784F-866E-774E-8B82-4D9B49D0241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435396" y="1719897"/>
            <a:ext cx="7602278" cy="3029928"/>
          </a:xfrm>
          <a:prstGeom prst="rect">
            <a:avLst/>
          </a:prstGeom>
          <a:noFill/>
          <a:ln>
            <a:noFill/>
          </a:ln>
        </p:spPr>
      </p:pic>
    </p:spTree>
    <p:extLst>
      <p:ext uri="{BB962C8B-B14F-4D97-AF65-F5344CB8AC3E}">
        <p14:creationId xmlns:p14="http://schemas.microsoft.com/office/powerpoint/2010/main" val="1822759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21CF7-A339-A640-A4AF-CC575A2ABC63}"/>
              </a:ext>
            </a:extLst>
          </p:cNvPr>
          <p:cNvSpPr>
            <a:spLocks noGrp="1"/>
          </p:cNvSpPr>
          <p:nvPr>
            <p:ph type="title"/>
          </p:nvPr>
        </p:nvSpPr>
        <p:spPr/>
        <p:txBody>
          <a:bodyPr/>
          <a:lstStyle/>
          <a:p>
            <a:r>
              <a:rPr lang="en-US" dirty="0" err="1"/>
              <a:t>Findigns</a:t>
            </a:r>
            <a:r>
              <a:rPr lang="en-US" dirty="0"/>
              <a:t>: survey</a:t>
            </a:r>
          </a:p>
        </p:txBody>
      </p:sp>
      <p:sp>
        <p:nvSpPr>
          <p:cNvPr id="3" name="Text Placeholder 2">
            <a:extLst>
              <a:ext uri="{FF2B5EF4-FFF2-40B4-BE49-F238E27FC236}">
                <a16:creationId xmlns:a16="http://schemas.microsoft.com/office/drawing/2014/main" id="{3DF202D2-7EB2-C342-94C2-357587E638E0}"/>
              </a:ext>
            </a:extLst>
          </p:cNvPr>
          <p:cNvSpPr>
            <a:spLocks noGrp="1"/>
          </p:cNvSpPr>
          <p:nvPr>
            <p:ph type="body" idx="1"/>
          </p:nvPr>
        </p:nvSpPr>
        <p:spPr>
          <a:xfrm>
            <a:off x="1556331" y="1349141"/>
            <a:ext cx="7085700" cy="3620424"/>
          </a:xfrm>
        </p:spPr>
        <p:txBody>
          <a:bodyPr>
            <a:normAutofit fontScale="47500" lnSpcReduction="20000"/>
          </a:bodyPr>
          <a:lstStyle/>
          <a:p>
            <a:r>
              <a:rPr lang="en-GB" dirty="0"/>
              <a:t>In Lithuanian furniture sector is dominated by </a:t>
            </a:r>
            <a:r>
              <a:rPr lang="en-GB" b="1" dirty="0">
                <a:solidFill>
                  <a:srgbClr val="FF0000"/>
                </a:solidFill>
              </a:rPr>
              <a:t>small and medium-sized </a:t>
            </a:r>
            <a:r>
              <a:rPr lang="en-GB" dirty="0"/>
              <a:t>enterprises with </a:t>
            </a:r>
          </a:p>
          <a:p>
            <a:pPr lvl="1"/>
            <a:r>
              <a:rPr lang="en-GB" dirty="0"/>
              <a:t>only a few large companies employing more than 800 people. </a:t>
            </a:r>
          </a:p>
          <a:p>
            <a:r>
              <a:rPr lang="en-GB" dirty="0"/>
              <a:t>An interesting fact is that the majority of the companies </a:t>
            </a:r>
            <a:r>
              <a:rPr lang="en-GB" dirty="0">
                <a:solidFill>
                  <a:srgbClr val="FF0000"/>
                </a:solidFill>
              </a:rPr>
              <a:t>have more than one employee responsible for pricing</a:t>
            </a:r>
            <a:r>
              <a:rPr lang="en-GB" dirty="0"/>
              <a:t>. </a:t>
            </a:r>
          </a:p>
          <a:p>
            <a:r>
              <a:rPr lang="en-GB" dirty="0"/>
              <a:t>Most companies recognize this stage of manufacturing as </a:t>
            </a:r>
            <a:r>
              <a:rPr lang="en-GB" dirty="0">
                <a:solidFill>
                  <a:srgbClr val="FF0000"/>
                </a:solidFill>
              </a:rPr>
              <a:t>important and sensitive </a:t>
            </a:r>
            <a:r>
              <a:rPr lang="en-GB" dirty="0"/>
              <a:t>to the quality. That is why companies see the need to have an </a:t>
            </a:r>
            <a:r>
              <a:rPr lang="en-GB" dirty="0">
                <a:solidFill>
                  <a:srgbClr val="FF0000"/>
                </a:solidFill>
              </a:rPr>
              <a:t>“advisor</a:t>
            </a:r>
            <a:r>
              <a:rPr lang="en-GB" dirty="0"/>
              <a:t>” to assist in the calculations.</a:t>
            </a:r>
            <a:r>
              <a:rPr lang="en-US" dirty="0"/>
              <a:t> </a:t>
            </a:r>
          </a:p>
          <a:p>
            <a:pPr lvl="1"/>
            <a:r>
              <a:rPr lang="en-GB" dirty="0"/>
              <a:t>Not surprisingly, opinions of only </a:t>
            </a:r>
            <a:r>
              <a:rPr lang="en-GB" dirty="0">
                <a:solidFill>
                  <a:srgbClr val="FF0000"/>
                </a:solidFill>
              </a:rPr>
              <a:t>few delegated specialists </a:t>
            </a:r>
            <a:r>
              <a:rPr lang="en-GB" dirty="0"/>
              <a:t>are taken into consideration during the price estimation stage. </a:t>
            </a:r>
          </a:p>
          <a:p>
            <a:r>
              <a:rPr lang="en-GB" sz="2800" dirty="0"/>
              <a:t>Companies mostly trust employees </a:t>
            </a:r>
            <a:r>
              <a:rPr lang="en-GB" sz="2800" dirty="0">
                <a:solidFill>
                  <a:srgbClr val="FF0000"/>
                </a:solidFill>
              </a:rPr>
              <a:t>who contribute to competitiveness – designers, constructors and product managers. </a:t>
            </a:r>
            <a:endParaRPr lang="lt-LT" sz="2800" dirty="0">
              <a:solidFill>
                <a:srgbClr val="FF0000"/>
              </a:solidFill>
            </a:endParaRPr>
          </a:p>
          <a:p>
            <a:pPr lvl="1"/>
            <a:r>
              <a:rPr lang="en-GB" sz="2800" dirty="0"/>
              <a:t>1) The simpler the structure of the company is (e.g. all employees directly accountable to the head of the company), the higher professional status is required for pricing (e.g. the director or the owner) (</a:t>
            </a:r>
            <a:r>
              <a:rPr lang="en-GB" sz="2800" i="1" dirty="0" err="1"/>
              <a:t>r</a:t>
            </a:r>
            <a:r>
              <a:rPr lang="en-GB" sz="2800" i="1" baseline="-25000" dirty="0" err="1"/>
              <a:t>s</a:t>
            </a:r>
            <a:r>
              <a:rPr lang="en-GB" sz="2800" baseline="-25000" dirty="0"/>
              <a:t>(144) </a:t>
            </a:r>
            <a:r>
              <a:rPr lang="en-GB" sz="2800" dirty="0"/>
              <a:t>= –0.214, </a:t>
            </a:r>
            <a:r>
              <a:rPr lang="en-GB" sz="2800" i="1" dirty="0"/>
              <a:t>p</a:t>
            </a:r>
            <a:r>
              <a:rPr lang="en-GB" sz="2800" dirty="0"/>
              <a:t> = 0.01).</a:t>
            </a:r>
            <a:endParaRPr lang="en-US" sz="2800" dirty="0"/>
          </a:p>
          <a:p>
            <a:pPr lvl="1"/>
            <a:r>
              <a:rPr lang="en-GB" sz="2800" dirty="0"/>
              <a:t>2) The higher position a company representative is holding, the more likely they are to take into account proposals of a senior employee (</a:t>
            </a:r>
            <a:r>
              <a:rPr lang="en-GB" sz="2800" i="1" dirty="0" err="1"/>
              <a:t>r</a:t>
            </a:r>
            <a:r>
              <a:rPr lang="en-GB" sz="2800" i="1" baseline="-25000" dirty="0" err="1"/>
              <a:t>s</a:t>
            </a:r>
            <a:r>
              <a:rPr lang="en-GB" sz="2800" i="1" baseline="-25000" dirty="0"/>
              <a:t>(144</a:t>
            </a:r>
            <a:r>
              <a:rPr lang="en-GB" sz="2800" baseline="-25000" dirty="0"/>
              <a:t>) </a:t>
            </a:r>
            <a:r>
              <a:rPr lang="en-GB" sz="2800" dirty="0"/>
              <a:t>= 0.250, </a:t>
            </a:r>
            <a:r>
              <a:rPr lang="en-GB" sz="2800" i="1" dirty="0"/>
              <a:t>p</a:t>
            </a:r>
            <a:r>
              <a:rPr lang="en-GB" sz="2800" dirty="0"/>
              <a:t> = 0.02).</a:t>
            </a:r>
            <a:endParaRPr lang="en-US" sz="2800" dirty="0"/>
          </a:p>
          <a:p>
            <a:pPr lvl="1"/>
            <a:r>
              <a:rPr lang="en-GB" sz="2800" dirty="0"/>
              <a:t>3) The higher the qualification of a specialist in charge of pricing is, the more likely their price estimates are to be taken into account (</a:t>
            </a:r>
            <a:r>
              <a:rPr lang="en-GB" sz="2800" i="1" dirty="0" err="1"/>
              <a:t>r</a:t>
            </a:r>
            <a:r>
              <a:rPr lang="en-GB" sz="2800" i="1" baseline="-25000" dirty="0" err="1"/>
              <a:t>s</a:t>
            </a:r>
            <a:r>
              <a:rPr lang="en-GB" sz="2800" i="1" baseline="-25000" dirty="0"/>
              <a:t>(</a:t>
            </a:r>
            <a:r>
              <a:rPr lang="en-GB" sz="2800" baseline="-25000" dirty="0"/>
              <a:t>144) </a:t>
            </a:r>
            <a:r>
              <a:rPr lang="en-GB" sz="2800" dirty="0"/>
              <a:t>= 0.323, </a:t>
            </a:r>
            <a:r>
              <a:rPr lang="en-GB" sz="2800" i="1" dirty="0"/>
              <a:t>p </a:t>
            </a:r>
            <a:r>
              <a:rPr lang="en-GB" sz="2800" dirty="0"/>
              <a:t>= 0.07).</a:t>
            </a:r>
            <a:endParaRPr lang="en-US" sz="2800" dirty="0"/>
          </a:p>
          <a:p>
            <a:pPr marL="520700" lvl="1" indent="0">
              <a:buNone/>
            </a:pPr>
            <a:endParaRPr lang="en-GB" dirty="0"/>
          </a:p>
          <a:p>
            <a:pPr lvl="1"/>
            <a:endParaRPr lang="en-US" dirty="0"/>
          </a:p>
        </p:txBody>
      </p:sp>
      <p:sp>
        <p:nvSpPr>
          <p:cNvPr id="4" name="Slide Number Placeholder 3">
            <a:extLst>
              <a:ext uri="{FF2B5EF4-FFF2-40B4-BE49-F238E27FC236}">
                <a16:creationId xmlns:a16="http://schemas.microsoft.com/office/drawing/2014/main" id="{6C11B179-AB70-404F-A104-8F8438C91E23}"/>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15</a:t>
            </a:fld>
            <a:endParaRPr lang="en"/>
          </a:p>
        </p:txBody>
      </p:sp>
    </p:spTree>
    <p:extLst>
      <p:ext uri="{BB962C8B-B14F-4D97-AF65-F5344CB8AC3E}">
        <p14:creationId xmlns:p14="http://schemas.microsoft.com/office/powerpoint/2010/main" val="2569969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D7B92-6089-2E4B-AEC0-F07028446AB5}"/>
              </a:ext>
            </a:extLst>
          </p:cNvPr>
          <p:cNvSpPr>
            <a:spLocks noGrp="1"/>
          </p:cNvSpPr>
          <p:nvPr>
            <p:ph type="title"/>
          </p:nvPr>
        </p:nvSpPr>
        <p:spPr/>
        <p:txBody>
          <a:bodyPr/>
          <a:lstStyle/>
          <a:p>
            <a:r>
              <a:rPr lang="en-US" dirty="0"/>
              <a:t>Findings: SEJ calibration</a:t>
            </a:r>
          </a:p>
        </p:txBody>
      </p:sp>
      <p:sp>
        <p:nvSpPr>
          <p:cNvPr id="3" name="Text Placeholder 2">
            <a:extLst>
              <a:ext uri="{FF2B5EF4-FFF2-40B4-BE49-F238E27FC236}">
                <a16:creationId xmlns:a16="http://schemas.microsoft.com/office/drawing/2014/main" id="{5EC26BDB-9F1D-844A-82D7-F4841151F059}"/>
              </a:ext>
            </a:extLst>
          </p:cNvPr>
          <p:cNvSpPr>
            <a:spLocks noGrp="1"/>
          </p:cNvSpPr>
          <p:nvPr>
            <p:ph type="body" idx="1"/>
          </p:nvPr>
        </p:nvSpPr>
        <p:spPr>
          <a:xfrm>
            <a:off x="1451112" y="1223466"/>
            <a:ext cx="7085700" cy="1117205"/>
          </a:xfrm>
        </p:spPr>
        <p:txBody>
          <a:bodyPr>
            <a:normAutofit fontScale="55000" lnSpcReduction="20000"/>
          </a:bodyPr>
          <a:lstStyle/>
          <a:p>
            <a:r>
              <a:rPr lang="en-GB" dirty="0">
                <a:latin typeface="Times New Roman" panose="02020603050405020304" pitchFamily="18" charset="0"/>
                <a:ea typeface="Arial Unicode MS" panose="020B0604020202020204" pitchFamily="34" charset="-128"/>
              </a:rPr>
              <a:t>The results of the expert judgment based on Cooke’s classical model obtained by means of EXCALIBUR software show</a:t>
            </a:r>
          </a:p>
          <a:p>
            <a:pPr lvl="1"/>
            <a:endParaRPr lang="en-GB" dirty="0">
              <a:solidFill>
                <a:srgbClr val="FF0000"/>
              </a:solidFill>
              <a:latin typeface="Times New Roman" panose="02020603050405020304" pitchFamily="18" charset="0"/>
              <a:ea typeface="Arial Unicode MS" panose="020B0604020202020204" pitchFamily="34" charset="-128"/>
            </a:endParaRPr>
          </a:p>
          <a:p>
            <a:pPr lvl="1"/>
            <a:r>
              <a:rPr lang="en-GB" dirty="0">
                <a:solidFill>
                  <a:srgbClr val="FF0000"/>
                </a:solidFill>
                <a:latin typeface="Times New Roman" panose="02020603050405020304" pitchFamily="18" charset="0"/>
                <a:ea typeface="Arial Unicode MS" panose="020B0604020202020204" pitchFamily="34" charset="-128"/>
              </a:rPr>
              <a:t>only two experts out of ten</a:t>
            </a:r>
            <a:r>
              <a:rPr lang="en-GB" dirty="0">
                <a:latin typeface="Times New Roman" panose="02020603050405020304" pitchFamily="18" charset="0"/>
                <a:ea typeface="Arial Unicode MS" panose="020B0604020202020204" pitchFamily="34" charset="-128"/>
              </a:rPr>
              <a:t> were found suitable as experts for further cost estimation</a:t>
            </a:r>
            <a:r>
              <a:rPr lang="en-US" dirty="0"/>
              <a:t> </a:t>
            </a:r>
          </a:p>
          <a:p>
            <a:endParaRPr lang="en-US" dirty="0"/>
          </a:p>
        </p:txBody>
      </p:sp>
      <p:sp>
        <p:nvSpPr>
          <p:cNvPr id="4" name="Slide Number Placeholder 3">
            <a:extLst>
              <a:ext uri="{FF2B5EF4-FFF2-40B4-BE49-F238E27FC236}">
                <a16:creationId xmlns:a16="http://schemas.microsoft.com/office/drawing/2014/main" id="{EBB1F327-F257-7F48-801E-119656FCC480}"/>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16</a:t>
            </a:fld>
            <a:endParaRPr lang="en"/>
          </a:p>
        </p:txBody>
      </p:sp>
      <p:pic>
        <p:nvPicPr>
          <p:cNvPr id="5" name="officeArt object">
            <a:extLst>
              <a:ext uri="{FF2B5EF4-FFF2-40B4-BE49-F238E27FC236}">
                <a16:creationId xmlns:a16="http://schemas.microsoft.com/office/drawing/2014/main" id="{DEDED1AA-6C29-4C43-BC3C-51358BDA95F0}"/>
              </a:ext>
            </a:extLst>
          </p:cNvPr>
          <p:cNvPicPr/>
          <p:nvPr/>
        </p:nvPicPr>
        <p:blipFill rotWithShape="1">
          <a:blip r:embed="rId2"/>
          <a:srcRect l="1735" t="15645" r="1404" b="1940"/>
          <a:stretch/>
        </p:blipFill>
        <p:spPr bwMode="auto">
          <a:xfrm>
            <a:off x="3887911" y="2340671"/>
            <a:ext cx="4572000" cy="2250219"/>
          </a:xfrm>
          <a:prstGeom prst="rect">
            <a:avLst/>
          </a:prstGeom>
          <a:ln>
            <a:noFill/>
          </a:ln>
          <a:effectLst/>
          <a:extLst>
            <a:ext uri="{53640926-AAD7-44D8-BBD7-CCE9431645EC}">
              <a14:shadowObscured xmlns:a14="http://schemas.microsoft.com/office/drawing/2010/main"/>
            </a:ext>
          </a:extLst>
        </p:spPr>
      </p:pic>
      <p:sp>
        <p:nvSpPr>
          <p:cNvPr id="6" name="Rectangle 5">
            <a:extLst>
              <a:ext uri="{FF2B5EF4-FFF2-40B4-BE49-F238E27FC236}">
                <a16:creationId xmlns:a16="http://schemas.microsoft.com/office/drawing/2014/main" id="{805DCF7F-7682-344C-9285-E9178F7813F1}"/>
              </a:ext>
            </a:extLst>
          </p:cNvPr>
          <p:cNvSpPr/>
          <p:nvPr/>
        </p:nvSpPr>
        <p:spPr>
          <a:xfrm>
            <a:off x="1451112" y="4749825"/>
            <a:ext cx="4572000" cy="240194"/>
          </a:xfrm>
          <a:prstGeom prst="rect">
            <a:avLst/>
          </a:prstGeom>
        </p:spPr>
        <p:txBody>
          <a:bodyPr>
            <a:spAutoFit/>
          </a:bodyPr>
          <a:lstStyle/>
          <a:p>
            <a:pPr algn="ctr">
              <a:lnSpc>
                <a:spcPts val="1100"/>
              </a:lnSpc>
              <a:spcBef>
                <a:spcPts val="600"/>
              </a:spcBef>
              <a:spcAft>
                <a:spcPts val="1200"/>
              </a:spcAft>
            </a:pPr>
            <a:r>
              <a:rPr lang="en-GB" dirty="0">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rPr>
              <a:t>Results of scoring experts (11 seed questions, equal weights).</a:t>
            </a:r>
            <a:endParaRPr lang="en-US" dirty="0">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772948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0B48B-851D-C64C-858F-83868F827A1A}"/>
              </a:ext>
            </a:extLst>
          </p:cNvPr>
          <p:cNvSpPr>
            <a:spLocks noGrp="1"/>
          </p:cNvSpPr>
          <p:nvPr>
            <p:ph type="title"/>
          </p:nvPr>
        </p:nvSpPr>
        <p:spPr/>
        <p:txBody>
          <a:bodyPr/>
          <a:lstStyle/>
          <a:p>
            <a:r>
              <a:rPr lang="en-US" dirty="0"/>
              <a:t>Findings: SEJ information</a:t>
            </a:r>
          </a:p>
        </p:txBody>
      </p:sp>
      <p:sp>
        <p:nvSpPr>
          <p:cNvPr id="3" name="Text Placeholder 2">
            <a:extLst>
              <a:ext uri="{FF2B5EF4-FFF2-40B4-BE49-F238E27FC236}">
                <a16:creationId xmlns:a16="http://schemas.microsoft.com/office/drawing/2014/main" id="{6D5F8CEC-A003-4742-B414-9D6E8AB1E24A}"/>
              </a:ext>
            </a:extLst>
          </p:cNvPr>
          <p:cNvSpPr>
            <a:spLocks noGrp="1"/>
          </p:cNvSpPr>
          <p:nvPr>
            <p:ph type="body" idx="1"/>
          </p:nvPr>
        </p:nvSpPr>
        <p:spPr/>
        <p:txBody>
          <a:bodyPr>
            <a:normAutofit fontScale="77500" lnSpcReduction="20000"/>
          </a:bodyPr>
          <a:lstStyle/>
          <a:p>
            <a:endParaRPr lang="en-GB" dirty="0"/>
          </a:p>
          <a:p>
            <a:r>
              <a:rPr lang="en-GB" dirty="0"/>
              <a:t>For information, authentic data were provided by a Lithuanian furniture manufacturing company</a:t>
            </a:r>
          </a:p>
          <a:p>
            <a:r>
              <a:rPr lang="en-GB" dirty="0"/>
              <a:t>The data included actual costs of the products. </a:t>
            </a:r>
          </a:p>
          <a:p>
            <a:pPr lvl="1"/>
            <a:r>
              <a:rPr lang="en-GB" dirty="0"/>
              <a:t>the cost of materials, </a:t>
            </a:r>
          </a:p>
          <a:p>
            <a:pPr lvl="1"/>
            <a:r>
              <a:rPr lang="en-GB" dirty="0"/>
              <a:t>the list and durations of the manufacturing procedures. </a:t>
            </a:r>
          </a:p>
          <a:p>
            <a:pPr lvl="1"/>
            <a:endParaRPr lang="en-GB" dirty="0"/>
          </a:p>
          <a:p>
            <a:pPr lvl="1"/>
            <a:endParaRPr lang="en-GB" dirty="0"/>
          </a:p>
          <a:p>
            <a:pPr lvl="1"/>
            <a:r>
              <a:rPr lang="en-GB" dirty="0"/>
              <a:t>During the experiment, outputs from machine learning application were also used for cost estimation </a:t>
            </a:r>
          </a:p>
        </p:txBody>
      </p:sp>
      <p:sp>
        <p:nvSpPr>
          <p:cNvPr id="4" name="Slide Number Placeholder 3">
            <a:extLst>
              <a:ext uri="{FF2B5EF4-FFF2-40B4-BE49-F238E27FC236}">
                <a16:creationId xmlns:a16="http://schemas.microsoft.com/office/drawing/2014/main" id="{61207025-A309-9D4B-AD47-3C5157E8A467}"/>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17</a:t>
            </a:fld>
            <a:endParaRPr lang="en"/>
          </a:p>
        </p:txBody>
      </p:sp>
    </p:spTree>
    <p:extLst>
      <p:ext uri="{BB962C8B-B14F-4D97-AF65-F5344CB8AC3E}">
        <p14:creationId xmlns:p14="http://schemas.microsoft.com/office/powerpoint/2010/main" val="2009323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0CEDA7B-1DFD-B540-9651-E132AF0A4466}"/>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18</a:t>
            </a:fld>
            <a:endParaRPr lang="en"/>
          </a:p>
        </p:txBody>
      </p:sp>
      <p:pic>
        <p:nvPicPr>
          <p:cNvPr id="3" name="Picture 2">
            <a:extLst>
              <a:ext uri="{FF2B5EF4-FFF2-40B4-BE49-F238E27FC236}">
                <a16:creationId xmlns:a16="http://schemas.microsoft.com/office/drawing/2014/main" id="{BE48677C-30D8-BF4D-B966-25445C893A6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305879" y="1558454"/>
            <a:ext cx="5852160" cy="2218415"/>
          </a:xfrm>
          <a:prstGeom prst="rect">
            <a:avLst/>
          </a:prstGeom>
          <a:noFill/>
          <a:ln>
            <a:noFill/>
          </a:ln>
        </p:spPr>
      </p:pic>
      <p:sp>
        <p:nvSpPr>
          <p:cNvPr id="4" name="Rectangle 3">
            <a:extLst>
              <a:ext uri="{FF2B5EF4-FFF2-40B4-BE49-F238E27FC236}">
                <a16:creationId xmlns:a16="http://schemas.microsoft.com/office/drawing/2014/main" id="{75502DD5-06B2-854E-A45E-4FAC6F0F8DEF}"/>
              </a:ext>
            </a:extLst>
          </p:cNvPr>
          <p:cNvSpPr/>
          <p:nvPr/>
        </p:nvSpPr>
        <p:spPr>
          <a:xfrm>
            <a:off x="3083442" y="4030703"/>
            <a:ext cx="4572000" cy="522322"/>
          </a:xfrm>
          <a:prstGeom prst="rect">
            <a:avLst/>
          </a:prstGeom>
        </p:spPr>
        <p:txBody>
          <a:bodyPr>
            <a:spAutoFit/>
          </a:bodyPr>
          <a:lstStyle/>
          <a:p>
            <a:pPr algn="ctr">
              <a:lnSpc>
                <a:spcPts val="1100"/>
              </a:lnSpc>
              <a:spcBef>
                <a:spcPts val="600"/>
              </a:spcBef>
              <a:spcAft>
                <a:spcPts val="1200"/>
              </a:spcAft>
            </a:pPr>
            <a:r>
              <a:rPr lang="en-GB" b="1" dirty="0">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rPr>
              <a:t>Fig. 3.</a:t>
            </a:r>
            <a:r>
              <a:rPr lang="en-GB" dirty="0">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rPr>
              <a:t> Results of cost estimation for four products (straight line – the real cost of the product, dotted line – machine learning-based cost estimation)</a:t>
            </a:r>
            <a:endParaRPr lang="en-US" dirty="0">
              <a:uFill>
                <a:solidFill>
                  <a:srgbClr val="000000"/>
                </a:solidFill>
              </a:u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 name="Rectangle 4">
            <a:extLst>
              <a:ext uri="{FF2B5EF4-FFF2-40B4-BE49-F238E27FC236}">
                <a16:creationId xmlns:a16="http://schemas.microsoft.com/office/drawing/2014/main" id="{97CFE4A5-2A06-2049-B876-7D42AA0CA1D2}"/>
              </a:ext>
            </a:extLst>
          </p:cNvPr>
          <p:cNvSpPr/>
          <p:nvPr/>
        </p:nvSpPr>
        <p:spPr>
          <a:xfrm>
            <a:off x="2381831" y="590475"/>
            <a:ext cx="4913525" cy="307777"/>
          </a:xfrm>
          <a:prstGeom prst="rect">
            <a:avLst/>
          </a:prstGeom>
        </p:spPr>
        <p:txBody>
          <a:bodyPr wrap="none">
            <a:spAutoFit/>
          </a:bodyPr>
          <a:lstStyle/>
          <a:p>
            <a:r>
              <a:rPr lang="en-GB" dirty="0">
                <a:latin typeface="Times New Roman" panose="02020603050405020304" pitchFamily="18" charset="0"/>
                <a:ea typeface="Arial Unicode MS" panose="020B0604020202020204" pitchFamily="34" charset="-128"/>
              </a:rPr>
              <a:t>Some experts provide information very close to the actual prices</a:t>
            </a:r>
            <a:endParaRPr lang="en-US" dirty="0"/>
          </a:p>
        </p:txBody>
      </p:sp>
    </p:spTree>
    <p:extLst>
      <p:ext uri="{BB962C8B-B14F-4D97-AF65-F5344CB8AC3E}">
        <p14:creationId xmlns:p14="http://schemas.microsoft.com/office/powerpoint/2010/main" val="25713322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CA3BC-09CF-3C49-AE31-47ED7703DD92}"/>
              </a:ext>
            </a:extLst>
          </p:cNvPr>
          <p:cNvSpPr>
            <a:spLocks noGrp="1"/>
          </p:cNvSpPr>
          <p:nvPr>
            <p:ph type="title"/>
          </p:nvPr>
        </p:nvSpPr>
        <p:spPr/>
        <p:txBody>
          <a:bodyPr/>
          <a:lstStyle/>
          <a:p>
            <a:r>
              <a:rPr lang="en-US" dirty="0"/>
              <a:t>Conclusions</a:t>
            </a:r>
          </a:p>
        </p:txBody>
      </p:sp>
      <p:sp>
        <p:nvSpPr>
          <p:cNvPr id="3" name="Text Placeholder 2">
            <a:extLst>
              <a:ext uri="{FF2B5EF4-FFF2-40B4-BE49-F238E27FC236}">
                <a16:creationId xmlns:a16="http://schemas.microsoft.com/office/drawing/2014/main" id="{0249A305-8B98-7644-9971-A393CC85AC65}"/>
              </a:ext>
            </a:extLst>
          </p:cNvPr>
          <p:cNvSpPr>
            <a:spLocks noGrp="1"/>
          </p:cNvSpPr>
          <p:nvPr>
            <p:ph type="body" idx="1"/>
          </p:nvPr>
        </p:nvSpPr>
        <p:spPr>
          <a:xfrm>
            <a:off x="1556331" y="1349140"/>
            <a:ext cx="7085700" cy="3540911"/>
          </a:xfrm>
        </p:spPr>
        <p:txBody>
          <a:bodyPr>
            <a:normAutofit fontScale="62500" lnSpcReduction="20000"/>
          </a:bodyPr>
          <a:lstStyle/>
          <a:p>
            <a:r>
              <a:rPr lang="en-GB" dirty="0"/>
              <a:t>The main intention of this study was to investigate </a:t>
            </a:r>
          </a:p>
          <a:p>
            <a:pPr lvl="1"/>
            <a:r>
              <a:rPr lang="en-GB" dirty="0"/>
              <a:t>whether there are </a:t>
            </a:r>
            <a:r>
              <a:rPr lang="en-GB" dirty="0">
                <a:solidFill>
                  <a:srgbClr val="FF0000"/>
                </a:solidFill>
              </a:rPr>
              <a:t>behavioural patterns </a:t>
            </a:r>
            <a:r>
              <a:rPr lang="en-GB" dirty="0"/>
              <a:t>within the particular sector </a:t>
            </a:r>
          </a:p>
          <a:p>
            <a:pPr lvl="2"/>
            <a:r>
              <a:rPr lang="en-GB" dirty="0"/>
              <a:t>that limits smooth integration of different methods (machine learning and expert judgment) during  operational decision (cost estimation) task.</a:t>
            </a:r>
            <a:endParaRPr lang="en-US" dirty="0"/>
          </a:p>
          <a:p>
            <a:endParaRPr lang="en-GB" dirty="0"/>
          </a:p>
          <a:p>
            <a:endParaRPr lang="en-GB" dirty="0"/>
          </a:p>
          <a:p>
            <a:r>
              <a:rPr lang="en-GB" dirty="0"/>
              <a:t>Price estimation at the early design stage not only gives an opportunity for optimization of costs but also positively contributes to the development of customized production </a:t>
            </a:r>
            <a:r>
              <a:rPr lang="en-GB" dirty="0">
                <a:solidFill>
                  <a:srgbClr val="FF0000"/>
                </a:solidFill>
              </a:rPr>
              <a:t>processes</a:t>
            </a:r>
            <a:r>
              <a:rPr lang="en-GB" dirty="0"/>
              <a:t>. </a:t>
            </a:r>
          </a:p>
          <a:p>
            <a:r>
              <a:rPr lang="en-GB" dirty="0"/>
              <a:t>The survey in the principles that companies would expect from a </a:t>
            </a:r>
            <a:r>
              <a:rPr lang="en-GB" dirty="0">
                <a:solidFill>
                  <a:srgbClr val="FF0000"/>
                </a:solidFill>
              </a:rPr>
              <a:t>Custom Order Price Estimation System</a:t>
            </a:r>
            <a:r>
              <a:rPr lang="en-GB" dirty="0"/>
              <a:t> has come up with strong arguments in favour of material-based pricing systems whereas systems based on ex-peer evaluations are subject to </a:t>
            </a:r>
            <a:r>
              <a:rPr lang="en-GB" dirty="0">
                <a:solidFill>
                  <a:srgbClr val="FF0000"/>
                </a:solidFill>
              </a:rPr>
              <a:t>criticism</a:t>
            </a:r>
            <a:r>
              <a:rPr lang="en-GB" dirty="0"/>
              <a:t>. 	</a:t>
            </a:r>
            <a:endParaRPr lang="en-US" dirty="0"/>
          </a:p>
        </p:txBody>
      </p:sp>
      <p:sp>
        <p:nvSpPr>
          <p:cNvPr id="4" name="Slide Number Placeholder 3">
            <a:extLst>
              <a:ext uri="{FF2B5EF4-FFF2-40B4-BE49-F238E27FC236}">
                <a16:creationId xmlns:a16="http://schemas.microsoft.com/office/drawing/2014/main" id="{8674505C-1F48-DF4E-80AA-DBC1460FD5EF}"/>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19</a:t>
            </a:fld>
            <a:endParaRPr lang="en"/>
          </a:p>
        </p:txBody>
      </p:sp>
    </p:spTree>
    <p:extLst>
      <p:ext uri="{BB962C8B-B14F-4D97-AF65-F5344CB8AC3E}">
        <p14:creationId xmlns:p14="http://schemas.microsoft.com/office/powerpoint/2010/main" val="425255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8"/>
        <p:cNvGrpSpPr/>
        <p:nvPr/>
      </p:nvGrpSpPr>
      <p:grpSpPr>
        <a:xfrm>
          <a:off x="0" y="0"/>
          <a:ext cx="0" cy="0"/>
          <a:chOff x="0" y="0"/>
          <a:chExt cx="0" cy="0"/>
        </a:xfrm>
      </p:grpSpPr>
      <p:sp>
        <p:nvSpPr>
          <p:cNvPr id="109" name="Google Shape;109;p16"/>
          <p:cNvSpPr txBox="1">
            <a:spLocks noGrp="1"/>
          </p:cNvSpPr>
          <p:nvPr>
            <p:ph type="ctrTitle" idx="4294967295"/>
          </p:nvPr>
        </p:nvSpPr>
        <p:spPr>
          <a:xfrm>
            <a:off x="1504677" y="569850"/>
            <a:ext cx="7245600" cy="1159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9600" dirty="0">
                <a:solidFill>
                  <a:srgbClr val="FFB000"/>
                </a:solidFill>
              </a:rPr>
              <a:t>Hello</a:t>
            </a:r>
            <a:r>
              <a:rPr lang="en" sz="9600" dirty="0">
                <a:solidFill>
                  <a:srgbClr val="FFB000"/>
                </a:solidFill>
              </a:rPr>
              <a:t>!</a:t>
            </a:r>
            <a:endParaRPr sz="9600" dirty="0">
              <a:solidFill>
                <a:srgbClr val="FFB000"/>
              </a:solidFill>
            </a:endParaRPr>
          </a:p>
        </p:txBody>
      </p:sp>
      <p:sp>
        <p:nvSpPr>
          <p:cNvPr id="110" name="Google Shape;110;p16"/>
          <p:cNvSpPr txBox="1">
            <a:spLocks noGrp="1"/>
          </p:cNvSpPr>
          <p:nvPr>
            <p:ph type="subTitle" idx="4294967295"/>
          </p:nvPr>
        </p:nvSpPr>
        <p:spPr>
          <a:xfrm>
            <a:off x="1557975" y="1777100"/>
            <a:ext cx="7192200" cy="1974600"/>
          </a:xfrm>
          <a:prstGeom prst="rect">
            <a:avLst/>
          </a:prstGeom>
        </p:spPr>
        <p:txBody>
          <a:bodyPr spcFirstLastPara="1" wrap="square" lIns="91425" tIns="91425" rIns="91425" bIns="91425" anchor="t" anchorCtr="0">
            <a:noAutofit/>
          </a:bodyPr>
          <a:lstStyle/>
          <a:p>
            <a:pPr lvl="0" indent="-457200">
              <a:buFont typeface="Wingdings" panose="05000000000000000000" pitchFamily="2" charset="2"/>
              <a:buChar char="v"/>
            </a:pPr>
            <a:r>
              <a:rPr lang="en-US" b="1" dirty="0"/>
              <a:t>The value of customization</a:t>
            </a:r>
          </a:p>
          <a:p>
            <a:pPr lvl="0" indent="-457200">
              <a:buFont typeface="Wingdings" panose="05000000000000000000" pitchFamily="2" charset="2"/>
              <a:buChar char="v"/>
            </a:pPr>
            <a:r>
              <a:rPr lang="en-US" b="1" dirty="0"/>
              <a:t>Problem: pricing at the early stage and expert based pricing</a:t>
            </a:r>
          </a:p>
          <a:p>
            <a:pPr lvl="0" indent="-457200">
              <a:buFont typeface="Wingdings" panose="05000000000000000000" pitchFamily="2" charset="2"/>
              <a:buChar char="v"/>
            </a:pPr>
            <a:r>
              <a:rPr lang="en-US" b="1" dirty="0"/>
              <a:t>Methodology: case study/survey/case study</a:t>
            </a:r>
          </a:p>
          <a:p>
            <a:pPr lvl="0" indent="-457200">
              <a:buFont typeface="Wingdings" panose="05000000000000000000" pitchFamily="2" charset="2"/>
              <a:buChar char="v"/>
            </a:pPr>
            <a:r>
              <a:rPr lang="en-US" b="1" dirty="0"/>
              <a:t>Findings: complexity</a:t>
            </a:r>
            <a:r>
              <a:rPr lang="lt-LT" b="1" dirty="0"/>
              <a:t> </a:t>
            </a:r>
            <a:r>
              <a:rPr lang="lt-LT" b="1" dirty="0" err="1"/>
              <a:t>management</a:t>
            </a:r>
            <a:r>
              <a:rPr lang="en-US" b="1" dirty="0"/>
              <a:t> strategies</a:t>
            </a:r>
          </a:p>
          <a:p>
            <a:pPr marL="0" lvl="0" indent="0">
              <a:buNone/>
            </a:pPr>
            <a:endParaRPr b="1" dirty="0"/>
          </a:p>
        </p:txBody>
      </p:sp>
      <p:sp>
        <p:nvSpPr>
          <p:cNvPr id="111" name="Google Shape;111;p16"/>
          <p:cNvSpPr txBox="1">
            <a:spLocks noGrp="1"/>
          </p:cNvSpPr>
          <p:nvPr>
            <p:ph type="sldNum" idx="12"/>
          </p:nvPr>
        </p:nvSpPr>
        <p:spPr>
          <a:xfrm>
            <a:off x="8750400" y="4356225"/>
            <a:ext cx="393600" cy="39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err="1"/>
              <a:t>Findings</a:t>
            </a:r>
            <a:endParaRPr lang="lt-LT" dirty="0"/>
          </a:p>
        </p:txBody>
      </p:sp>
      <p:sp>
        <p:nvSpPr>
          <p:cNvPr id="3" name="Text Placeholder 2"/>
          <p:cNvSpPr>
            <a:spLocks noGrp="1"/>
          </p:cNvSpPr>
          <p:nvPr>
            <p:ph type="body" idx="1"/>
          </p:nvPr>
        </p:nvSpPr>
        <p:spPr>
          <a:xfrm>
            <a:off x="1556331" y="1200176"/>
            <a:ext cx="7085700" cy="3943324"/>
          </a:xfrm>
        </p:spPr>
        <p:txBody>
          <a:bodyPr>
            <a:normAutofit fontScale="62500" lnSpcReduction="20000"/>
          </a:bodyPr>
          <a:lstStyle/>
          <a:p>
            <a:r>
              <a:rPr lang="en-GB" dirty="0"/>
              <a:t>Analysis of how companies rely on experts has revealed several trends.</a:t>
            </a:r>
          </a:p>
          <a:p>
            <a:pPr lvl="1"/>
            <a:endParaRPr lang="en-GB" dirty="0"/>
          </a:p>
          <a:p>
            <a:pPr lvl="1"/>
            <a:r>
              <a:rPr lang="en-GB" dirty="0"/>
              <a:t>Pricing in furniture industry is the prerogative of </a:t>
            </a:r>
            <a:r>
              <a:rPr lang="en-GB" dirty="0">
                <a:solidFill>
                  <a:srgbClr val="FF0000"/>
                </a:solidFill>
              </a:rPr>
              <a:t>several professionals </a:t>
            </a:r>
            <a:r>
              <a:rPr lang="en-GB" dirty="0"/>
              <a:t>who are responsible for setting the right price. </a:t>
            </a:r>
          </a:p>
          <a:p>
            <a:pPr lvl="3"/>
            <a:r>
              <a:rPr lang="en-GB" sz="2200" dirty="0"/>
              <a:t>This was confirmed by both the quantitative survey and</a:t>
            </a:r>
            <a:r>
              <a:rPr lang="en-GB" sz="2200" strike="sngStrike" dirty="0"/>
              <a:t> </a:t>
            </a:r>
            <a:r>
              <a:rPr lang="en-GB" sz="2200" dirty="0"/>
              <a:t>a qualitative interview.</a:t>
            </a:r>
          </a:p>
          <a:p>
            <a:pPr lvl="1"/>
            <a:endParaRPr lang="en-GB" dirty="0"/>
          </a:p>
          <a:p>
            <a:pPr lvl="1"/>
            <a:r>
              <a:rPr lang="en-GB" dirty="0"/>
              <a:t>Selected experts demonstrate </a:t>
            </a:r>
            <a:r>
              <a:rPr lang="en-GB" dirty="0">
                <a:solidFill>
                  <a:srgbClr val="FF0000"/>
                </a:solidFill>
              </a:rPr>
              <a:t>better results</a:t>
            </a:r>
            <a:r>
              <a:rPr lang="en-GB" dirty="0"/>
              <a:t> both in expert rating and price forecasting. </a:t>
            </a:r>
          </a:p>
          <a:p>
            <a:pPr lvl="1"/>
            <a:endParaRPr lang="en-GB" dirty="0"/>
          </a:p>
          <a:p>
            <a:pPr lvl="1"/>
            <a:r>
              <a:rPr lang="en-GB" dirty="0"/>
              <a:t>Recognition of the ability of top managers to predict prices has not been corroborated by SEJ results. </a:t>
            </a:r>
          </a:p>
          <a:p>
            <a:pPr lvl="1"/>
            <a:endParaRPr lang="en-GB" dirty="0"/>
          </a:p>
          <a:p>
            <a:pPr lvl="1"/>
            <a:r>
              <a:rPr lang="en-GB" dirty="0"/>
              <a:t>The fact might reflect both a limited distribution of responsibilities and a clear division of management responsibilities.</a:t>
            </a:r>
            <a:endParaRPr lang="en-US" dirty="0"/>
          </a:p>
          <a:p>
            <a:r>
              <a:rPr lang="en-GB" dirty="0"/>
              <a:t>		</a:t>
            </a:r>
            <a:endParaRPr lang="en-US" dirty="0"/>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20</a:t>
            </a:fld>
            <a:endParaRPr lang="en"/>
          </a:p>
        </p:txBody>
      </p:sp>
    </p:spTree>
    <p:extLst>
      <p:ext uri="{BB962C8B-B14F-4D97-AF65-F5344CB8AC3E}">
        <p14:creationId xmlns:p14="http://schemas.microsoft.com/office/powerpoint/2010/main" val="28461778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err="1"/>
              <a:t>Conclusions</a:t>
            </a:r>
            <a:endParaRPr lang="lt-LT" dirty="0"/>
          </a:p>
        </p:txBody>
      </p:sp>
      <p:sp>
        <p:nvSpPr>
          <p:cNvPr id="3" name="Text Placeholder 2"/>
          <p:cNvSpPr>
            <a:spLocks noGrp="1"/>
          </p:cNvSpPr>
          <p:nvPr>
            <p:ph type="body" idx="1"/>
          </p:nvPr>
        </p:nvSpPr>
        <p:spPr>
          <a:xfrm>
            <a:off x="1556331" y="1200176"/>
            <a:ext cx="7085700" cy="3943324"/>
          </a:xfrm>
        </p:spPr>
        <p:txBody>
          <a:bodyPr>
            <a:normAutofit fontScale="70000" lnSpcReduction="20000"/>
          </a:bodyPr>
          <a:lstStyle/>
          <a:p>
            <a:r>
              <a:rPr lang="en-GB" dirty="0"/>
              <a:t>It was noticed that a well-composed group of experts could be a possible solution in assessing uncertain aspects of cost estimation. </a:t>
            </a:r>
          </a:p>
          <a:p>
            <a:pPr lvl="1"/>
            <a:r>
              <a:rPr lang="en-GB" sz="2300" dirty="0"/>
              <a:t>The general requirement for the experts is that the group needs to have </a:t>
            </a:r>
            <a:r>
              <a:rPr lang="en-GB" sz="2300" b="1" dirty="0">
                <a:solidFill>
                  <a:schemeClr val="tx1"/>
                </a:solidFill>
              </a:rPr>
              <a:t>some specific knowledge necessary to understand the technical, organizational and financial side of the cost estimation. </a:t>
            </a:r>
          </a:p>
          <a:p>
            <a:pPr lvl="1"/>
            <a:r>
              <a:rPr lang="en-GB" sz="2300" dirty="0"/>
              <a:t>Although the cultural model of the furniture sector would recommend a slightly different approach: </a:t>
            </a:r>
            <a:r>
              <a:rPr lang="en-GB" sz="2300" b="1" dirty="0"/>
              <a:t>the top executives and the best engineers in this sector are seen as experts</a:t>
            </a:r>
            <a:r>
              <a:rPr lang="en-GB" sz="2300" dirty="0"/>
              <a:t>. </a:t>
            </a:r>
            <a:endParaRPr lang="lt-LT" sz="2300" dirty="0"/>
          </a:p>
          <a:p>
            <a:r>
              <a:rPr lang="en-GB" dirty="0"/>
              <a:t>Finally, a cultural pattern could express itself in corporate behaviour depending on the employee experience, education and skills. </a:t>
            </a:r>
          </a:p>
          <a:p>
            <a:pPr lvl="1"/>
            <a:r>
              <a:rPr lang="en-GB" sz="2200" dirty="0"/>
              <a:t>Knowing the cultural boundaries of expert recognition and the fundamentals that make an impact on the rationality of decision making, one can adjust an operational research tool (for instance SEJ) according to sector specificity.</a:t>
            </a:r>
            <a:endParaRPr lang="en-US" sz="2200" dirty="0"/>
          </a:p>
          <a:p>
            <a:endParaRPr lang="en-US" dirty="0"/>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21</a:t>
            </a:fld>
            <a:endParaRPr lang="en"/>
          </a:p>
        </p:txBody>
      </p:sp>
    </p:spTree>
    <p:extLst>
      <p:ext uri="{BB962C8B-B14F-4D97-AF65-F5344CB8AC3E}">
        <p14:creationId xmlns:p14="http://schemas.microsoft.com/office/powerpoint/2010/main" val="24711339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68935-1809-FF4D-8F30-709BDA8794EE}"/>
              </a:ext>
            </a:extLst>
          </p:cNvPr>
          <p:cNvSpPr>
            <a:spLocks noGrp="1"/>
          </p:cNvSpPr>
          <p:nvPr>
            <p:ph type="title"/>
          </p:nvPr>
        </p:nvSpPr>
        <p:spPr/>
        <p:txBody>
          <a:bodyPr/>
          <a:lstStyle/>
          <a:p>
            <a:r>
              <a:rPr lang="en-GB" sz="2800" dirty="0"/>
              <a:t>Acknowledgement</a:t>
            </a:r>
            <a:endParaRPr lang="en-US" dirty="0"/>
          </a:p>
        </p:txBody>
      </p:sp>
      <p:sp>
        <p:nvSpPr>
          <p:cNvPr id="3" name="Text Placeholder 2">
            <a:extLst>
              <a:ext uri="{FF2B5EF4-FFF2-40B4-BE49-F238E27FC236}">
                <a16:creationId xmlns:a16="http://schemas.microsoft.com/office/drawing/2014/main" id="{AA41D9D1-9018-BA46-9F82-D8FEB8190FEE}"/>
              </a:ext>
            </a:extLst>
          </p:cNvPr>
          <p:cNvSpPr>
            <a:spLocks noGrp="1"/>
          </p:cNvSpPr>
          <p:nvPr>
            <p:ph type="body" idx="1"/>
          </p:nvPr>
        </p:nvSpPr>
        <p:spPr/>
        <p:txBody>
          <a:bodyPr/>
          <a:lstStyle/>
          <a:p>
            <a:endParaRPr lang="en-GB" sz="2400" dirty="0"/>
          </a:p>
          <a:p>
            <a:r>
              <a:rPr lang="en-GB" sz="2400" dirty="0"/>
              <a:t>This project has received funding from European Regional Development Fund</a:t>
            </a:r>
          </a:p>
          <a:p>
            <a:pPr marL="63500" indent="0">
              <a:buNone/>
            </a:pPr>
            <a:r>
              <a:rPr lang="en-GB" sz="2400" dirty="0"/>
              <a:t> (project No 01.2.2-LMT-K-718-01-0076) </a:t>
            </a:r>
          </a:p>
          <a:p>
            <a:pPr marL="63500" indent="0">
              <a:buNone/>
            </a:pPr>
            <a:r>
              <a:rPr lang="en-GB" sz="2400" dirty="0"/>
              <a:t>under grant agreement with the Research Council of Lithuania (LMTLT).</a:t>
            </a:r>
            <a:endParaRPr lang="en-US" sz="2400" dirty="0"/>
          </a:p>
          <a:p>
            <a:endParaRPr lang="en-US" dirty="0"/>
          </a:p>
        </p:txBody>
      </p:sp>
      <p:sp>
        <p:nvSpPr>
          <p:cNvPr id="4" name="Slide Number Placeholder 3">
            <a:extLst>
              <a:ext uri="{FF2B5EF4-FFF2-40B4-BE49-F238E27FC236}">
                <a16:creationId xmlns:a16="http://schemas.microsoft.com/office/drawing/2014/main" id="{829922A9-B4A5-1D4D-83F4-376D0BF508E7}"/>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22</a:t>
            </a:fld>
            <a:endParaRPr lang="en"/>
          </a:p>
        </p:txBody>
      </p:sp>
    </p:spTree>
    <p:extLst>
      <p:ext uri="{BB962C8B-B14F-4D97-AF65-F5344CB8AC3E}">
        <p14:creationId xmlns:p14="http://schemas.microsoft.com/office/powerpoint/2010/main" val="41089928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4" name="Google Shape;364;p36"/>
          <p:cNvSpPr txBox="1">
            <a:spLocks noGrp="1"/>
          </p:cNvSpPr>
          <p:nvPr>
            <p:ph type="sldNum" idx="12"/>
          </p:nvPr>
        </p:nvSpPr>
        <p:spPr>
          <a:xfrm>
            <a:off x="8750400" y="4356225"/>
            <a:ext cx="393600" cy="39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23</a:t>
            </a:fld>
            <a:endParaRPr/>
          </a:p>
        </p:txBody>
      </p:sp>
      <p:sp>
        <p:nvSpPr>
          <p:cNvPr id="365" name="Google Shape;365;p36"/>
          <p:cNvSpPr txBox="1">
            <a:spLocks noGrp="1"/>
          </p:cNvSpPr>
          <p:nvPr>
            <p:ph type="ctrTitle" idx="4294967295"/>
          </p:nvPr>
        </p:nvSpPr>
        <p:spPr>
          <a:xfrm>
            <a:off x="1504677" y="569850"/>
            <a:ext cx="7245600" cy="1159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9600" dirty="0">
                <a:solidFill>
                  <a:srgbClr val="FFB000"/>
                </a:solidFill>
              </a:rPr>
              <a:t>THANKS!</a:t>
            </a:r>
            <a:endParaRPr sz="9600" dirty="0">
              <a:solidFill>
                <a:srgbClr val="FFB000"/>
              </a:solidFill>
            </a:endParaRPr>
          </a:p>
        </p:txBody>
      </p:sp>
      <p:sp>
        <p:nvSpPr>
          <p:cNvPr id="366" name="Google Shape;366;p36"/>
          <p:cNvSpPr txBox="1">
            <a:spLocks noGrp="1"/>
          </p:cNvSpPr>
          <p:nvPr>
            <p:ph type="subTitle" idx="4294967295"/>
          </p:nvPr>
        </p:nvSpPr>
        <p:spPr>
          <a:xfrm>
            <a:off x="1557975" y="1777100"/>
            <a:ext cx="7192200" cy="19746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b="1" dirty="0"/>
              <a:t>Any questions?</a:t>
            </a:r>
            <a:endParaRPr b="1" dirty="0"/>
          </a:p>
          <a:p>
            <a:pPr marL="0" lvl="0" indent="0" algn="l" rtl="0">
              <a:spcBef>
                <a:spcPts val="600"/>
              </a:spcBef>
              <a:spcAft>
                <a:spcPts val="0"/>
              </a:spcAft>
              <a:buClr>
                <a:schemeClr val="dk1"/>
              </a:buClr>
              <a:buSzPts val="1100"/>
              <a:buFont typeface="Arial"/>
              <a:buNone/>
            </a:pPr>
            <a:r>
              <a:rPr lang="en" dirty="0"/>
              <a:t>You can find me at:</a:t>
            </a:r>
            <a:endParaRPr dirty="0"/>
          </a:p>
          <a:p>
            <a:pPr marL="457200" lvl="0" indent="-393700" algn="l" rtl="0">
              <a:spcBef>
                <a:spcPts val="600"/>
              </a:spcBef>
              <a:spcAft>
                <a:spcPts val="0"/>
              </a:spcAft>
              <a:buSzPts val="2600"/>
              <a:buChar char="▪"/>
            </a:pPr>
            <a:r>
              <a:rPr lang="lt-LT" dirty="0"/>
              <a:t>B</a:t>
            </a:r>
            <a:r>
              <a:rPr lang="en" dirty="0"/>
              <a:t>irute.mikulskiene@mruni.eu</a:t>
            </a:r>
            <a:endParaRPr dirty="0"/>
          </a:p>
          <a:p>
            <a:pPr marL="457200" lvl="0" indent="-393700" algn="l" rtl="0">
              <a:spcBef>
                <a:spcPts val="0"/>
              </a:spcBef>
              <a:spcAft>
                <a:spcPts val="0"/>
              </a:spcAft>
              <a:buSzPts val="2600"/>
              <a:buChar char="▪"/>
            </a:pPr>
            <a:endParaRPr dirty="0"/>
          </a:p>
        </p:txBody>
      </p:sp>
    </p:spTree>
    <p:extLst>
      <p:ext uri="{BB962C8B-B14F-4D97-AF65-F5344CB8AC3E}">
        <p14:creationId xmlns:p14="http://schemas.microsoft.com/office/powerpoint/2010/main" val="317685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5438049" y="2459777"/>
            <a:ext cx="3705951" cy="36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5" name="Rectangle 24"/>
          <p:cNvSpPr/>
          <p:nvPr/>
        </p:nvSpPr>
        <p:spPr>
          <a:xfrm>
            <a:off x="5438049" y="3198067"/>
            <a:ext cx="3705951" cy="36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4" name="Title 3"/>
          <p:cNvSpPr>
            <a:spLocks noGrp="1"/>
          </p:cNvSpPr>
          <p:nvPr>
            <p:ph type="title"/>
          </p:nvPr>
        </p:nvSpPr>
        <p:spPr/>
        <p:txBody>
          <a:bodyPr/>
          <a:lstStyle/>
          <a:p>
            <a:r>
              <a:rPr lang="en-US" altLang="ko-KR" dirty="0"/>
              <a:t>Values of customization</a:t>
            </a:r>
            <a:endParaRPr lang="ko-KR" altLang="en-US" dirty="0"/>
          </a:p>
        </p:txBody>
      </p:sp>
      <p:grpSp>
        <p:nvGrpSpPr>
          <p:cNvPr id="15" name="Group 14"/>
          <p:cNvGrpSpPr/>
          <p:nvPr/>
        </p:nvGrpSpPr>
        <p:grpSpPr>
          <a:xfrm>
            <a:off x="4624050" y="1447171"/>
            <a:ext cx="1052368" cy="3696329"/>
            <a:chOff x="4058860" y="987781"/>
            <a:chExt cx="1052368" cy="3696329"/>
          </a:xfrm>
        </p:grpSpPr>
        <p:sp>
          <p:nvSpPr>
            <p:cNvPr id="6" name="Rectangle 8"/>
            <p:cNvSpPr/>
            <p:nvPr/>
          </p:nvSpPr>
          <p:spPr>
            <a:xfrm rot="36931">
              <a:off x="4276045" y="3801165"/>
              <a:ext cx="592195" cy="863021"/>
            </a:xfrm>
            <a:custGeom>
              <a:avLst/>
              <a:gdLst/>
              <a:ahLst/>
              <a:cxnLst/>
              <a:rect l="l" t="t" r="r" b="b"/>
              <a:pathLst>
                <a:path w="1802378" h="1800199">
                  <a:moveTo>
                    <a:pt x="0" y="0"/>
                  </a:moveTo>
                  <a:lnTo>
                    <a:pt x="1802378" y="0"/>
                  </a:lnTo>
                  <a:lnTo>
                    <a:pt x="1802378" y="289727"/>
                  </a:lnTo>
                  <a:lnTo>
                    <a:pt x="1801366" y="289727"/>
                  </a:lnTo>
                  <a:lnTo>
                    <a:pt x="901188" y="1800199"/>
                  </a:lnTo>
                  <a:lnTo>
                    <a:pt x="1012" y="289727"/>
                  </a:lnTo>
                  <a:lnTo>
                    <a:pt x="0" y="289727"/>
                  </a:lnTo>
                  <a:lnTo>
                    <a:pt x="0" y="288030"/>
                  </a:lnTo>
                  <a:close/>
                </a:path>
              </a:pathLst>
            </a:custGeom>
            <a:gradFill>
              <a:gsLst>
                <a:gs pos="0">
                  <a:schemeClr val="accent2">
                    <a:lumMod val="70000"/>
                    <a:lumOff val="30000"/>
                  </a:schemeClr>
                </a:gs>
                <a:gs pos="100000">
                  <a:schemeClr val="accent2">
                    <a:lumMod val="70000"/>
                    <a:lumOff val="30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7" name="Rectangle 8"/>
            <p:cNvSpPr/>
            <p:nvPr/>
          </p:nvSpPr>
          <p:spPr>
            <a:xfrm>
              <a:off x="4468857" y="3793500"/>
              <a:ext cx="200342" cy="872829"/>
            </a:xfrm>
            <a:custGeom>
              <a:avLst/>
              <a:gdLst>
                <a:gd name="connsiteX0" fmla="*/ 0 w 1359043"/>
                <a:gd name="connsiteY0" fmla="*/ 0 h 1813992"/>
                <a:gd name="connsiteX1" fmla="*/ 1359043 w 1359043"/>
                <a:gd name="connsiteY1" fmla="*/ 0 h 1813992"/>
                <a:gd name="connsiteX2" fmla="*/ 1359043 w 1359043"/>
                <a:gd name="connsiteY2" fmla="*/ 212596 h 1813992"/>
                <a:gd name="connsiteX3" fmla="*/ 806822 w 1359043"/>
                <a:gd name="connsiteY3" fmla="*/ 1813992 h 1813992"/>
                <a:gd name="connsiteX4" fmla="*/ 1012 w 1359043"/>
                <a:gd name="connsiteY4" fmla="*/ 289727 h 1813992"/>
                <a:gd name="connsiteX5" fmla="*/ 0 w 1359043"/>
                <a:gd name="connsiteY5" fmla="*/ 289727 h 1813992"/>
                <a:gd name="connsiteX6" fmla="*/ 0 w 1359043"/>
                <a:gd name="connsiteY6" fmla="*/ 288030 h 1813992"/>
                <a:gd name="connsiteX7" fmla="*/ 0 w 1359043"/>
                <a:gd name="connsiteY7" fmla="*/ 0 h 1813992"/>
                <a:gd name="connsiteX0" fmla="*/ 0 w 1359043"/>
                <a:gd name="connsiteY0" fmla="*/ 0 h 1820658"/>
                <a:gd name="connsiteX1" fmla="*/ 1359043 w 1359043"/>
                <a:gd name="connsiteY1" fmla="*/ 0 h 1820658"/>
                <a:gd name="connsiteX2" fmla="*/ 1359043 w 1359043"/>
                <a:gd name="connsiteY2" fmla="*/ 212596 h 1820658"/>
                <a:gd name="connsiteX3" fmla="*/ 720119 w 1359043"/>
                <a:gd name="connsiteY3" fmla="*/ 1820658 h 1820658"/>
                <a:gd name="connsiteX4" fmla="*/ 1012 w 1359043"/>
                <a:gd name="connsiteY4" fmla="*/ 289727 h 1820658"/>
                <a:gd name="connsiteX5" fmla="*/ 0 w 1359043"/>
                <a:gd name="connsiteY5" fmla="*/ 289727 h 1820658"/>
                <a:gd name="connsiteX6" fmla="*/ 0 w 1359043"/>
                <a:gd name="connsiteY6" fmla="*/ 288030 h 1820658"/>
                <a:gd name="connsiteX7" fmla="*/ 0 w 1359043"/>
                <a:gd name="connsiteY7" fmla="*/ 0 h 1820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59043" h="1820658">
                  <a:moveTo>
                    <a:pt x="0" y="0"/>
                  </a:moveTo>
                  <a:lnTo>
                    <a:pt x="1359043" y="0"/>
                  </a:lnTo>
                  <a:lnTo>
                    <a:pt x="1359043" y="212596"/>
                  </a:lnTo>
                  <a:lnTo>
                    <a:pt x="720119" y="1820658"/>
                  </a:lnTo>
                  <a:lnTo>
                    <a:pt x="1012" y="289727"/>
                  </a:lnTo>
                  <a:lnTo>
                    <a:pt x="0" y="289727"/>
                  </a:lnTo>
                  <a:lnTo>
                    <a:pt x="0" y="288030"/>
                  </a:lnTo>
                  <a:lnTo>
                    <a:pt x="0" y="0"/>
                  </a:lnTo>
                  <a:close/>
                </a:path>
              </a:pathLst>
            </a:custGeom>
            <a:gradFill>
              <a:gsLst>
                <a:gs pos="0">
                  <a:schemeClr val="accent2">
                    <a:lumMod val="50000"/>
                    <a:lumOff val="50000"/>
                  </a:schemeClr>
                </a:gs>
                <a:gs pos="100000">
                  <a:schemeClr val="accent2">
                    <a:lumMod val="50000"/>
                    <a:lumOff val="50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Rectangle 2"/>
            <p:cNvSpPr/>
            <p:nvPr/>
          </p:nvSpPr>
          <p:spPr>
            <a:xfrm>
              <a:off x="4291066" y="1891296"/>
              <a:ext cx="196906" cy="2011393"/>
            </a:xfrm>
            <a:custGeom>
              <a:avLst/>
              <a:gdLst/>
              <a:ahLst/>
              <a:cxnLst/>
              <a:rect l="l" t="t" r="r" b="b"/>
              <a:pathLst>
                <a:path w="196906" h="2011393">
                  <a:moveTo>
                    <a:pt x="0" y="0"/>
                  </a:moveTo>
                  <a:lnTo>
                    <a:pt x="99616" y="0"/>
                  </a:lnTo>
                  <a:lnTo>
                    <a:pt x="196906" y="63491"/>
                  </a:lnTo>
                  <a:lnTo>
                    <a:pt x="196906" y="2011393"/>
                  </a:lnTo>
                  <a:lnTo>
                    <a:pt x="193201" y="2011393"/>
                  </a:lnTo>
                  <a:cubicBezTo>
                    <a:pt x="183184" y="1954476"/>
                    <a:pt x="144512" y="1912472"/>
                    <a:pt x="98453" y="1912472"/>
                  </a:cubicBezTo>
                  <a:cubicBezTo>
                    <a:pt x="52394" y="1912472"/>
                    <a:pt x="13723" y="1954476"/>
                    <a:pt x="3706" y="2011393"/>
                  </a:cubicBezTo>
                  <a:lnTo>
                    <a:pt x="0" y="2011393"/>
                  </a:lnTo>
                  <a:close/>
                </a:path>
              </a:pathLst>
            </a:custGeom>
            <a:gradFill>
              <a:gsLst>
                <a:gs pos="0">
                  <a:schemeClr val="accent1">
                    <a:lumMod val="30000"/>
                    <a:lumOff val="70000"/>
                  </a:schemeClr>
                </a:gs>
                <a:gs pos="100000">
                  <a:schemeClr val="accent1">
                    <a:lumMod val="30000"/>
                    <a:lumOff val="70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Rectangle 2"/>
            <p:cNvSpPr/>
            <p:nvPr/>
          </p:nvSpPr>
          <p:spPr>
            <a:xfrm>
              <a:off x="4486591" y="1953886"/>
              <a:ext cx="196906" cy="1950905"/>
            </a:xfrm>
            <a:custGeom>
              <a:avLst/>
              <a:gdLst/>
              <a:ahLst/>
              <a:cxnLst/>
              <a:rect l="l" t="t" r="r" b="b"/>
              <a:pathLst>
                <a:path w="196906" h="1950905">
                  <a:moveTo>
                    <a:pt x="0" y="0"/>
                  </a:moveTo>
                  <a:lnTo>
                    <a:pt x="101941" y="66527"/>
                  </a:lnTo>
                  <a:lnTo>
                    <a:pt x="196906" y="4552"/>
                  </a:lnTo>
                  <a:lnTo>
                    <a:pt x="196906" y="1950905"/>
                  </a:lnTo>
                  <a:lnTo>
                    <a:pt x="193201" y="1950905"/>
                  </a:lnTo>
                  <a:cubicBezTo>
                    <a:pt x="183184" y="1893988"/>
                    <a:pt x="144512" y="1851984"/>
                    <a:pt x="98453" y="1851984"/>
                  </a:cubicBezTo>
                  <a:cubicBezTo>
                    <a:pt x="52394" y="1851984"/>
                    <a:pt x="13723" y="1893988"/>
                    <a:pt x="3706" y="1950905"/>
                  </a:cubicBezTo>
                  <a:lnTo>
                    <a:pt x="0" y="1950905"/>
                  </a:lnTo>
                  <a:close/>
                </a:path>
              </a:pathLst>
            </a:custGeom>
            <a:gradFill>
              <a:gsLst>
                <a:gs pos="0">
                  <a:schemeClr val="accent1">
                    <a:lumMod val="50000"/>
                    <a:lumOff val="50000"/>
                  </a:schemeClr>
                </a:gs>
                <a:gs pos="100000">
                  <a:schemeClr val="accent1">
                    <a:lumMod val="50000"/>
                    <a:lumOff val="50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Rectangle 2"/>
            <p:cNvSpPr/>
            <p:nvPr/>
          </p:nvSpPr>
          <p:spPr>
            <a:xfrm>
              <a:off x="4683483" y="1895514"/>
              <a:ext cx="196906" cy="2011393"/>
            </a:xfrm>
            <a:custGeom>
              <a:avLst/>
              <a:gdLst/>
              <a:ahLst/>
              <a:cxnLst/>
              <a:rect l="l" t="t" r="r" b="b"/>
              <a:pathLst>
                <a:path w="196906" h="2011393">
                  <a:moveTo>
                    <a:pt x="96435" y="0"/>
                  </a:moveTo>
                  <a:lnTo>
                    <a:pt x="196906" y="0"/>
                  </a:lnTo>
                  <a:lnTo>
                    <a:pt x="196906" y="2011393"/>
                  </a:lnTo>
                  <a:lnTo>
                    <a:pt x="193201" y="2011393"/>
                  </a:lnTo>
                  <a:cubicBezTo>
                    <a:pt x="183184" y="1954476"/>
                    <a:pt x="144512" y="1912472"/>
                    <a:pt x="98453" y="1912472"/>
                  </a:cubicBezTo>
                  <a:cubicBezTo>
                    <a:pt x="52394" y="1912472"/>
                    <a:pt x="13723" y="1954476"/>
                    <a:pt x="3706" y="2011393"/>
                  </a:cubicBezTo>
                  <a:lnTo>
                    <a:pt x="0" y="2011393"/>
                  </a:lnTo>
                  <a:lnTo>
                    <a:pt x="0" y="6293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1" name="Isosceles Triangle 10"/>
            <p:cNvSpPr/>
            <p:nvPr/>
          </p:nvSpPr>
          <p:spPr>
            <a:xfrm rot="10800000">
              <a:off x="4468813" y="4423239"/>
              <a:ext cx="196906" cy="260871"/>
            </a:xfrm>
            <a:prstGeom prst="triangl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9" name="Parallelogram 15"/>
            <p:cNvSpPr/>
            <p:nvPr/>
          </p:nvSpPr>
          <p:spPr>
            <a:xfrm rot="16200000">
              <a:off x="4098945" y="947696"/>
              <a:ext cx="972197" cy="1052368"/>
            </a:xfrm>
            <a:custGeom>
              <a:avLst/>
              <a:gdLst/>
              <a:ahLst/>
              <a:cxnLst/>
              <a:rect l="l" t="t" r="r" b="b"/>
              <a:pathLst>
                <a:path w="2993176" h="3240001">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sp>
        <p:nvSpPr>
          <p:cNvPr id="20" name="Rectangle 19"/>
          <p:cNvSpPr/>
          <p:nvPr/>
        </p:nvSpPr>
        <p:spPr>
          <a:xfrm>
            <a:off x="1248758" y="2473213"/>
            <a:ext cx="3705951"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2" name="Rectangle 21"/>
          <p:cNvSpPr/>
          <p:nvPr/>
        </p:nvSpPr>
        <p:spPr>
          <a:xfrm>
            <a:off x="1248758" y="3211503"/>
            <a:ext cx="3705951"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3" name="Rectangle 22"/>
          <p:cNvSpPr/>
          <p:nvPr/>
        </p:nvSpPr>
        <p:spPr>
          <a:xfrm>
            <a:off x="1248758" y="3949793"/>
            <a:ext cx="3705951"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7" name="TextBox 26"/>
          <p:cNvSpPr txBox="1"/>
          <p:nvPr/>
        </p:nvSpPr>
        <p:spPr>
          <a:xfrm>
            <a:off x="5646865" y="2485888"/>
            <a:ext cx="2371794" cy="307777"/>
          </a:xfrm>
          <a:prstGeom prst="rect">
            <a:avLst/>
          </a:prstGeom>
          <a:noFill/>
        </p:spPr>
        <p:txBody>
          <a:bodyPr wrap="square" rtlCol="0">
            <a:spAutoFit/>
          </a:bodyPr>
          <a:lstStyle/>
          <a:p>
            <a:r>
              <a:rPr lang="en-US" altLang="ko-KR" sz="1400" b="1" dirty="0">
                <a:solidFill>
                  <a:schemeClr val="bg1"/>
                </a:solidFill>
                <a:cs typeface="Arial" pitchFamily="34" charset="0"/>
              </a:rPr>
              <a:t>Value for company</a:t>
            </a:r>
            <a:endParaRPr lang="ko-KR" altLang="en-US" sz="1400" b="1" dirty="0">
              <a:solidFill>
                <a:schemeClr val="bg1"/>
              </a:solidFill>
              <a:cs typeface="Arial" pitchFamily="34" charset="0"/>
            </a:endParaRPr>
          </a:p>
        </p:txBody>
      </p:sp>
      <p:sp>
        <p:nvSpPr>
          <p:cNvPr id="28" name="TextBox 27"/>
          <p:cNvSpPr txBox="1"/>
          <p:nvPr/>
        </p:nvSpPr>
        <p:spPr>
          <a:xfrm>
            <a:off x="5646865" y="3202493"/>
            <a:ext cx="2371794" cy="307777"/>
          </a:xfrm>
          <a:prstGeom prst="rect">
            <a:avLst/>
          </a:prstGeom>
          <a:noFill/>
        </p:spPr>
        <p:txBody>
          <a:bodyPr wrap="square" rtlCol="0">
            <a:spAutoFit/>
          </a:bodyPr>
          <a:lstStyle/>
          <a:p>
            <a:r>
              <a:rPr lang="en-US" altLang="ko-KR" sz="1400" b="1" dirty="0">
                <a:solidFill>
                  <a:schemeClr val="bg1"/>
                </a:solidFill>
                <a:cs typeface="Arial" pitchFamily="34" charset="0"/>
              </a:rPr>
              <a:t>Value for company</a:t>
            </a:r>
            <a:endParaRPr lang="ko-KR" altLang="en-US" sz="1400" b="1" dirty="0">
              <a:solidFill>
                <a:schemeClr val="bg1"/>
              </a:solidFill>
              <a:cs typeface="Arial" pitchFamily="34" charset="0"/>
            </a:endParaRPr>
          </a:p>
        </p:txBody>
      </p:sp>
      <p:sp>
        <p:nvSpPr>
          <p:cNvPr id="29" name="TextBox 28"/>
          <p:cNvSpPr txBox="1"/>
          <p:nvPr/>
        </p:nvSpPr>
        <p:spPr>
          <a:xfrm>
            <a:off x="5646865" y="3983014"/>
            <a:ext cx="2371794" cy="307777"/>
          </a:xfrm>
          <a:prstGeom prst="rect">
            <a:avLst/>
          </a:prstGeom>
          <a:noFill/>
        </p:spPr>
        <p:txBody>
          <a:bodyPr wrap="square" rtlCol="0">
            <a:spAutoFit/>
          </a:bodyPr>
          <a:lstStyle/>
          <a:p>
            <a:r>
              <a:rPr lang="en-US" altLang="ko-KR" sz="1400" b="1" dirty="0">
                <a:solidFill>
                  <a:schemeClr val="bg1"/>
                </a:solidFill>
                <a:cs typeface="Arial" pitchFamily="34" charset="0"/>
              </a:rPr>
              <a:t>Add Contents Title</a:t>
            </a:r>
            <a:endParaRPr lang="ko-KR" altLang="en-US" sz="1400" b="1" dirty="0">
              <a:solidFill>
                <a:schemeClr val="bg1"/>
              </a:solidFill>
              <a:cs typeface="Arial" pitchFamily="34" charset="0"/>
            </a:endParaRPr>
          </a:p>
        </p:txBody>
      </p:sp>
      <p:sp>
        <p:nvSpPr>
          <p:cNvPr id="30" name="TextBox 29"/>
          <p:cNvSpPr txBox="1"/>
          <p:nvPr/>
        </p:nvSpPr>
        <p:spPr>
          <a:xfrm>
            <a:off x="2256870" y="2505112"/>
            <a:ext cx="2371794" cy="307777"/>
          </a:xfrm>
          <a:prstGeom prst="rect">
            <a:avLst/>
          </a:prstGeom>
          <a:noFill/>
        </p:spPr>
        <p:txBody>
          <a:bodyPr wrap="square" rtlCol="0">
            <a:spAutoFit/>
          </a:bodyPr>
          <a:lstStyle/>
          <a:p>
            <a:pPr algn="r"/>
            <a:r>
              <a:rPr lang="en-US" altLang="ko-KR" sz="1400" b="1" dirty="0">
                <a:solidFill>
                  <a:schemeClr val="bg1"/>
                </a:solidFill>
                <a:cs typeface="Arial" pitchFamily="34" charset="0"/>
              </a:rPr>
              <a:t>Value for customer</a:t>
            </a:r>
            <a:endParaRPr lang="ko-KR" altLang="en-US" sz="1400" b="1" dirty="0">
              <a:solidFill>
                <a:schemeClr val="bg1"/>
              </a:solidFill>
              <a:cs typeface="Arial" pitchFamily="34" charset="0"/>
            </a:endParaRPr>
          </a:p>
        </p:txBody>
      </p:sp>
      <p:sp>
        <p:nvSpPr>
          <p:cNvPr id="31" name="TextBox 30"/>
          <p:cNvSpPr txBox="1"/>
          <p:nvPr/>
        </p:nvSpPr>
        <p:spPr>
          <a:xfrm>
            <a:off x="2256870" y="3221717"/>
            <a:ext cx="2371794" cy="307777"/>
          </a:xfrm>
          <a:prstGeom prst="rect">
            <a:avLst/>
          </a:prstGeom>
          <a:noFill/>
        </p:spPr>
        <p:txBody>
          <a:bodyPr wrap="square" rtlCol="0">
            <a:spAutoFit/>
          </a:bodyPr>
          <a:lstStyle/>
          <a:p>
            <a:pPr algn="r"/>
            <a:r>
              <a:rPr lang="en-US" altLang="ko-KR" sz="1400" b="1" dirty="0">
                <a:solidFill>
                  <a:schemeClr val="bg1"/>
                </a:solidFill>
                <a:cs typeface="Arial" pitchFamily="34" charset="0"/>
              </a:rPr>
              <a:t>Value for customer</a:t>
            </a:r>
            <a:endParaRPr lang="ko-KR" altLang="en-US" sz="1400" b="1" dirty="0">
              <a:solidFill>
                <a:schemeClr val="bg1"/>
              </a:solidFill>
              <a:cs typeface="Arial" pitchFamily="34" charset="0"/>
            </a:endParaRPr>
          </a:p>
        </p:txBody>
      </p:sp>
      <p:sp>
        <p:nvSpPr>
          <p:cNvPr id="32" name="TextBox 31"/>
          <p:cNvSpPr txBox="1"/>
          <p:nvPr/>
        </p:nvSpPr>
        <p:spPr>
          <a:xfrm>
            <a:off x="2256870" y="4002238"/>
            <a:ext cx="2371794" cy="307777"/>
          </a:xfrm>
          <a:prstGeom prst="rect">
            <a:avLst/>
          </a:prstGeom>
          <a:noFill/>
        </p:spPr>
        <p:txBody>
          <a:bodyPr wrap="square" rtlCol="0">
            <a:spAutoFit/>
          </a:bodyPr>
          <a:lstStyle/>
          <a:p>
            <a:pPr algn="r"/>
            <a:r>
              <a:rPr lang="en-US" altLang="ko-KR" sz="1400" b="1" dirty="0">
                <a:solidFill>
                  <a:schemeClr val="bg1"/>
                </a:solidFill>
                <a:cs typeface="Arial" pitchFamily="34" charset="0"/>
              </a:rPr>
              <a:t>Value for customer</a:t>
            </a:r>
            <a:endParaRPr lang="ko-KR" altLang="en-US" sz="1400" b="1" dirty="0">
              <a:solidFill>
                <a:schemeClr val="bg1"/>
              </a:solidFill>
              <a:cs typeface="Arial" pitchFamily="34" charset="0"/>
            </a:endParaRPr>
          </a:p>
        </p:txBody>
      </p:sp>
      <p:sp>
        <p:nvSpPr>
          <p:cNvPr id="33" name="TextBox 32"/>
          <p:cNvSpPr txBox="1"/>
          <p:nvPr/>
        </p:nvSpPr>
        <p:spPr>
          <a:xfrm>
            <a:off x="5676418" y="2853019"/>
            <a:ext cx="3467582" cy="276999"/>
          </a:xfrm>
          <a:prstGeom prst="rect">
            <a:avLst/>
          </a:prstGeom>
          <a:noFill/>
        </p:spPr>
        <p:txBody>
          <a:bodyPr wrap="square" rtlCol="0">
            <a:spAutoFit/>
          </a:bodyPr>
          <a:lstStyle/>
          <a:p>
            <a:r>
              <a:rPr lang="en-GB" sz="1200" dirty="0"/>
              <a:t>Customer is willing to pay more</a:t>
            </a:r>
            <a:endParaRPr lang="ko-KR" altLang="en-US" sz="1200" dirty="0">
              <a:solidFill>
                <a:schemeClr val="tx1">
                  <a:lumMod val="75000"/>
                  <a:lumOff val="25000"/>
                </a:schemeClr>
              </a:solidFill>
              <a:cs typeface="Arial" pitchFamily="34" charset="0"/>
            </a:endParaRPr>
          </a:p>
        </p:txBody>
      </p:sp>
      <p:sp>
        <p:nvSpPr>
          <p:cNvPr id="35" name="TextBox 34"/>
          <p:cNvSpPr txBox="1"/>
          <p:nvPr/>
        </p:nvSpPr>
        <p:spPr>
          <a:xfrm>
            <a:off x="5438049" y="3492997"/>
            <a:ext cx="3951539" cy="461665"/>
          </a:xfrm>
          <a:prstGeom prst="rect">
            <a:avLst/>
          </a:prstGeom>
          <a:noFill/>
        </p:spPr>
        <p:txBody>
          <a:bodyPr wrap="square" rtlCol="0">
            <a:spAutoFit/>
          </a:bodyPr>
          <a:lstStyle/>
          <a:p>
            <a:r>
              <a:rPr lang="en-GB" sz="1200" dirty="0"/>
              <a:t>Customer engagement contributes directly to company success</a:t>
            </a:r>
            <a:endParaRPr lang="ko-KR" altLang="en-US" sz="1200" dirty="0">
              <a:solidFill>
                <a:schemeClr val="tx1">
                  <a:lumMod val="75000"/>
                  <a:lumOff val="25000"/>
                </a:schemeClr>
              </a:solidFill>
              <a:cs typeface="Arial" pitchFamily="34" charset="0"/>
            </a:endParaRPr>
          </a:p>
        </p:txBody>
      </p:sp>
      <p:sp>
        <p:nvSpPr>
          <p:cNvPr id="37" name="TextBox 36"/>
          <p:cNvSpPr txBox="1"/>
          <p:nvPr/>
        </p:nvSpPr>
        <p:spPr>
          <a:xfrm>
            <a:off x="1351468" y="2866919"/>
            <a:ext cx="3277196" cy="276999"/>
          </a:xfrm>
          <a:prstGeom prst="rect">
            <a:avLst/>
          </a:prstGeom>
          <a:noFill/>
        </p:spPr>
        <p:txBody>
          <a:bodyPr wrap="square" rtlCol="0">
            <a:spAutoFit/>
          </a:bodyPr>
          <a:lstStyle/>
          <a:p>
            <a:pPr algn="r"/>
            <a:r>
              <a:rPr lang="en-GB" sz="1200" dirty="0"/>
              <a:t>to obtain an individual product</a:t>
            </a:r>
            <a:r>
              <a:rPr lang="en-US" altLang="ko-KR" sz="1200" dirty="0">
                <a:solidFill>
                  <a:schemeClr val="tx1">
                    <a:lumMod val="75000"/>
                    <a:lumOff val="25000"/>
                  </a:schemeClr>
                </a:solidFill>
                <a:cs typeface="Arial" pitchFamily="34" charset="0"/>
              </a:rPr>
              <a:t>.</a:t>
            </a:r>
            <a:endParaRPr lang="ko-KR" altLang="en-US" sz="1200" dirty="0">
              <a:solidFill>
                <a:schemeClr val="tx1">
                  <a:lumMod val="75000"/>
                  <a:lumOff val="25000"/>
                </a:schemeClr>
              </a:solidFill>
              <a:cs typeface="Arial" pitchFamily="34" charset="0"/>
            </a:endParaRPr>
          </a:p>
        </p:txBody>
      </p:sp>
      <p:sp>
        <p:nvSpPr>
          <p:cNvPr id="38" name="TextBox 37"/>
          <p:cNvSpPr txBox="1"/>
          <p:nvPr/>
        </p:nvSpPr>
        <p:spPr>
          <a:xfrm>
            <a:off x="1351468" y="3623558"/>
            <a:ext cx="3407716" cy="276999"/>
          </a:xfrm>
          <a:prstGeom prst="rect">
            <a:avLst/>
          </a:prstGeom>
          <a:noFill/>
        </p:spPr>
        <p:txBody>
          <a:bodyPr wrap="square" rtlCol="0">
            <a:spAutoFit/>
          </a:bodyPr>
          <a:lstStyle/>
          <a:p>
            <a:pPr algn="r"/>
            <a:r>
              <a:rPr lang="en-GB" sz="1200" dirty="0"/>
              <a:t>to be engaged in the production of this product</a:t>
            </a:r>
            <a:r>
              <a:rPr lang="en-US" altLang="ko-KR" sz="1200" dirty="0">
                <a:solidFill>
                  <a:schemeClr val="tx1">
                    <a:lumMod val="75000"/>
                    <a:lumOff val="25000"/>
                  </a:schemeClr>
                </a:solidFill>
                <a:cs typeface="Arial" pitchFamily="34" charset="0"/>
              </a:rPr>
              <a:t>.</a:t>
            </a:r>
            <a:endParaRPr lang="ko-KR" altLang="en-US" sz="1200" dirty="0">
              <a:solidFill>
                <a:schemeClr val="tx1">
                  <a:lumMod val="75000"/>
                  <a:lumOff val="25000"/>
                </a:schemeClr>
              </a:solidFill>
              <a:cs typeface="Arial" pitchFamily="34" charset="0"/>
            </a:endParaRPr>
          </a:p>
        </p:txBody>
      </p:sp>
      <p:sp>
        <p:nvSpPr>
          <p:cNvPr id="39" name="TextBox 38"/>
          <p:cNvSpPr txBox="1"/>
          <p:nvPr/>
        </p:nvSpPr>
        <p:spPr>
          <a:xfrm>
            <a:off x="1351468" y="4380197"/>
            <a:ext cx="3407716" cy="461665"/>
          </a:xfrm>
          <a:prstGeom prst="rect">
            <a:avLst/>
          </a:prstGeom>
          <a:noFill/>
        </p:spPr>
        <p:txBody>
          <a:bodyPr wrap="square" rtlCol="0">
            <a:spAutoFit/>
          </a:bodyPr>
          <a:lstStyle/>
          <a:p>
            <a:pPr algn="r"/>
            <a:r>
              <a:rPr lang="en-GB" sz="1200" dirty="0"/>
              <a:t>more interested in design, aesthetic, function of the product they purchase</a:t>
            </a:r>
            <a:endParaRPr lang="ko-KR" altLang="en-US" sz="1200" dirty="0">
              <a:solidFill>
                <a:schemeClr val="tx1">
                  <a:lumMod val="75000"/>
                  <a:lumOff val="25000"/>
                </a:schemeClr>
              </a:solidFill>
              <a:cs typeface="Arial" pitchFamily="34" charset="0"/>
            </a:endParaRPr>
          </a:p>
        </p:txBody>
      </p:sp>
      <p:sp>
        <p:nvSpPr>
          <p:cNvPr id="34" name="Text Placeholder 2"/>
          <p:cNvSpPr txBox="1">
            <a:spLocks/>
          </p:cNvSpPr>
          <p:nvPr/>
        </p:nvSpPr>
        <p:spPr>
          <a:xfrm>
            <a:off x="1351468" y="1195632"/>
            <a:ext cx="9144000" cy="288032"/>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dirty="0"/>
              <a:t>Both production company and customer gain additional value from customisation</a:t>
            </a:r>
            <a:endParaRPr lang="en-US" altLang="ko-KR" dirty="0"/>
          </a:p>
        </p:txBody>
      </p:sp>
    </p:spTree>
    <p:extLst>
      <p:ext uri="{BB962C8B-B14F-4D97-AF65-F5344CB8AC3E}">
        <p14:creationId xmlns:p14="http://schemas.microsoft.com/office/powerpoint/2010/main" val="447666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FAD7F-4984-564E-B11E-809641DAC5B0}"/>
              </a:ext>
            </a:extLst>
          </p:cNvPr>
          <p:cNvSpPr>
            <a:spLocks noGrp="1"/>
          </p:cNvSpPr>
          <p:nvPr>
            <p:ph type="title"/>
          </p:nvPr>
        </p:nvSpPr>
        <p:spPr/>
        <p:txBody>
          <a:bodyPr/>
          <a:lstStyle/>
          <a:p>
            <a:r>
              <a:rPr lang="en-US" dirty="0"/>
              <a:t>Problem: customization</a:t>
            </a:r>
          </a:p>
        </p:txBody>
      </p:sp>
      <p:sp>
        <p:nvSpPr>
          <p:cNvPr id="3" name="Text Placeholder 2">
            <a:extLst>
              <a:ext uri="{FF2B5EF4-FFF2-40B4-BE49-F238E27FC236}">
                <a16:creationId xmlns:a16="http://schemas.microsoft.com/office/drawing/2014/main" id="{F2617C37-8C8B-5448-BA23-81496AE2DB8A}"/>
              </a:ext>
            </a:extLst>
          </p:cNvPr>
          <p:cNvSpPr>
            <a:spLocks noGrp="1"/>
          </p:cNvSpPr>
          <p:nvPr>
            <p:ph type="body" idx="1"/>
          </p:nvPr>
        </p:nvSpPr>
        <p:spPr/>
        <p:txBody>
          <a:bodyPr>
            <a:normAutofit fontScale="70000" lnSpcReduction="20000"/>
          </a:bodyPr>
          <a:lstStyle/>
          <a:p>
            <a:r>
              <a:rPr lang="en-GB" dirty="0"/>
              <a:t>The furniture manufacturing sector of the Baltics is facing serious challenges:</a:t>
            </a:r>
          </a:p>
          <a:p>
            <a:pPr lvl="1"/>
            <a:r>
              <a:rPr lang="en-GB" dirty="0"/>
              <a:t>the growing global competition for </a:t>
            </a:r>
            <a:r>
              <a:rPr lang="en-GB" b="1" dirty="0">
                <a:solidFill>
                  <a:srgbClr val="FF0000"/>
                </a:solidFill>
              </a:rPr>
              <a:t>customized solutions</a:t>
            </a:r>
            <a:r>
              <a:rPr lang="en-GB" dirty="0"/>
              <a:t>. </a:t>
            </a:r>
          </a:p>
          <a:p>
            <a:r>
              <a:rPr lang="en-GB" dirty="0"/>
              <a:t>New standards in the industry tend </a:t>
            </a:r>
          </a:p>
          <a:p>
            <a:pPr lvl="1"/>
            <a:r>
              <a:rPr lang="en-GB" b="1" dirty="0">
                <a:solidFill>
                  <a:srgbClr val="FF0000"/>
                </a:solidFill>
              </a:rPr>
              <a:t>to increase production costs, </a:t>
            </a:r>
          </a:p>
          <a:p>
            <a:pPr lvl="1"/>
            <a:r>
              <a:rPr lang="en-GB" b="1" dirty="0">
                <a:solidFill>
                  <a:srgbClr val="FF0000"/>
                </a:solidFill>
              </a:rPr>
              <a:t>extend manufacturing time </a:t>
            </a:r>
          </a:p>
          <a:p>
            <a:pPr lvl="1"/>
            <a:r>
              <a:rPr lang="en-GB" b="1" dirty="0">
                <a:solidFill>
                  <a:srgbClr val="FF0000"/>
                </a:solidFill>
              </a:rPr>
              <a:t>cause frequent errors in the product quality</a:t>
            </a:r>
            <a:r>
              <a:rPr lang="en-GB" dirty="0"/>
              <a:t>. </a:t>
            </a:r>
          </a:p>
          <a:p>
            <a:r>
              <a:rPr lang="en-GB" dirty="0"/>
              <a:t>To maintain sustainability, companies need decision support instruments, allowing an immediate reaction to customized orders and proper evaluation of manufacturing procedures, costs and deadlines. </a:t>
            </a:r>
          </a:p>
          <a:p>
            <a:endParaRPr lang="en-US" dirty="0"/>
          </a:p>
        </p:txBody>
      </p:sp>
      <p:sp>
        <p:nvSpPr>
          <p:cNvPr id="4" name="Slide Number Placeholder 3">
            <a:extLst>
              <a:ext uri="{FF2B5EF4-FFF2-40B4-BE49-F238E27FC236}">
                <a16:creationId xmlns:a16="http://schemas.microsoft.com/office/drawing/2014/main" id="{43AB41AF-1F96-A84E-B1AF-0FD6C52CCE61}"/>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4</a:t>
            </a:fld>
            <a:endParaRPr lang="en"/>
          </a:p>
        </p:txBody>
      </p:sp>
    </p:spTree>
    <p:extLst>
      <p:ext uri="{BB962C8B-B14F-4D97-AF65-F5344CB8AC3E}">
        <p14:creationId xmlns:p14="http://schemas.microsoft.com/office/powerpoint/2010/main" val="3773719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9"/>
          <p:cNvSpPr txBox="1">
            <a:spLocks noGrp="1"/>
          </p:cNvSpPr>
          <p:nvPr>
            <p:ph type="title"/>
          </p:nvPr>
        </p:nvSpPr>
        <p:spPr>
          <a:xfrm>
            <a:off x="1182200" y="393475"/>
            <a:ext cx="6739500" cy="806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lt-LT" dirty="0" err="1"/>
              <a:t>Problem</a:t>
            </a:r>
            <a:r>
              <a:rPr lang="lt-LT" dirty="0"/>
              <a:t>: </a:t>
            </a:r>
            <a:r>
              <a:rPr lang="lt-LT" dirty="0" err="1"/>
              <a:t>cost</a:t>
            </a:r>
            <a:r>
              <a:rPr lang="lt-LT" dirty="0"/>
              <a:t> </a:t>
            </a:r>
            <a:r>
              <a:rPr lang="lt-LT" dirty="0" err="1"/>
              <a:t>estimation</a:t>
            </a:r>
            <a:endParaRPr dirty="0"/>
          </a:p>
        </p:txBody>
      </p:sp>
      <p:sp>
        <p:nvSpPr>
          <p:cNvPr id="129" name="Google Shape;129;p19"/>
          <p:cNvSpPr txBox="1">
            <a:spLocks noGrp="1"/>
          </p:cNvSpPr>
          <p:nvPr>
            <p:ph type="body" idx="1"/>
          </p:nvPr>
        </p:nvSpPr>
        <p:spPr>
          <a:xfrm>
            <a:off x="1556331" y="1349140"/>
            <a:ext cx="7085700" cy="3461065"/>
          </a:xfrm>
          <a:prstGeom prst="rect">
            <a:avLst/>
          </a:prstGeom>
        </p:spPr>
        <p:txBody>
          <a:bodyPr spcFirstLastPara="1" wrap="square" lIns="91425" tIns="91425" rIns="91425" bIns="91425" anchor="t" anchorCtr="0">
            <a:normAutofit fontScale="77500" lnSpcReduction="20000"/>
          </a:bodyPr>
          <a:lstStyle/>
          <a:p>
            <a:pPr>
              <a:buFont typeface="Arial" panose="020B0604020202020204" pitchFamily="34" charset="0"/>
              <a:buChar char="•"/>
            </a:pPr>
            <a:r>
              <a:rPr lang="lt-LT" dirty="0"/>
              <a:t>T</a:t>
            </a:r>
            <a:r>
              <a:rPr lang="en-US" dirty="0"/>
              <a:t>he </a:t>
            </a:r>
            <a:r>
              <a:rPr lang="en-US" dirty="0">
                <a:solidFill>
                  <a:srgbClr val="FF0000"/>
                </a:solidFill>
              </a:rPr>
              <a:t>actual costs of customized manufacturing </a:t>
            </a:r>
            <a:r>
              <a:rPr lang="en-US" dirty="0"/>
              <a:t>are often difficult to estimate even when they have already been incurred while estimations of a competitive price are nearly impossible during the planning phase. </a:t>
            </a:r>
            <a:endParaRPr lang="lt-LT" dirty="0"/>
          </a:p>
          <a:p>
            <a:pPr>
              <a:buFont typeface="Arial" panose="020B0604020202020204" pitchFamily="34" charset="0"/>
              <a:buChar char="•"/>
            </a:pPr>
            <a:r>
              <a:rPr lang="en-US" dirty="0">
                <a:solidFill>
                  <a:srgbClr val="FF0000"/>
                </a:solidFill>
              </a:rPr>
              <a:t>Uncertainties</a:t>
            </a:r>
            <a:r>
              <a:rPr lang="en-US" dirty="0"/>
              <a:t> in planning and design considerably add to the cost estimation </a:t>
            </a:r>
            <a:r>
              <a:rPr lang="en-US" dirty="0">
                <a:solidFill>
                  <a:srgbClr val="FF0000"/>
                </a:solidFill>
              </a:rPr>
              <a:t>risk</a:t>
            </a:r>
            <a:endParaRPr lang="lt-LT" dirty="0">
              <a:solidFill>
                <a:srgbClr val="FF0000"/>
              </a:solidFill>
            </a:endParaRPr>
          </a:p>
          <a:p>
            <a:pPr>
              <a:buFont typeface="Arial" panose="020B0604020202020204" pitchFamily="34" charset="0"/>
              <a:buChar char="•"/>
            </a:pPr>
            <a:r>
              <a:rPr lang="en-US" dirty="0"/>
              <a:t>New trends in extensive data research</a:t>
            </a:r>
            <a:r>
              <a:rPr lang="lt-LT" dirty="0"/>
              <a:t>,</a:t>
            </a:r>
            <a:r>
              <a:rPr lang="en-US" dirty="0"/>
              <a:t> triggering the need to possess a cost estimation system already at the </a:t>
            </a:r>
            <a:r>
              <a:rPr lang="en-US" dirty="0">
                <a:solidFill>
                  <a:srgbClr val="FF0000"/>
                </a:solidFill>
              </a:rPr>
              <a:t>early design stage  </a:t>
            </a:r>
            <a:endParaRPr lang="lt-LT" dirty="0">
              <a:solidFill>
                <a:srgbClr val="FF0000"/>
              </a:solidFill>
            </a:endParaRPr>
          </a:p>
          <a:p>
            <a:pPr>
              <a:buFont typeface="Arial" panose="020B0604020202020204" pitchFamily="34" charset="0"/>
              <a:buChar char="•"/>
            </a:pPr>
            <a:r>
              <a:rPr lang="lt-LT" dirty="0" err="1"/>
              <a:t>The</a:t>
            </a:r>
            <a:r>
              <a:rPr lang="en-US" dirty="0"/>
              <a:t> task of cost and price estimation is primarily grounded upon the company’s capacity to recognize complexity, which is rapidly growing in the modern manufacturing sector. </a:t>
            </a:r>
            <a:endParaRPr sz="1800" dirty="0">
              <a:solidFill>
                <a:srgbClr val="FF0000"/>
              </a:solidFill>
            </a:endParaRPr>
          </a:p>
        </p:txBody>
      </p:sp>
      <p:sp>
        <p:nvSpPr>
          <p:cNvPr id="130" name="Google Shape;130;p19"/>
          <p:cNvSpPr txBox="1">
            <a:spLocks noGrp="1"/>
          </p:cNvSpPr>
          <p:nvPr>
            <p:ph type="sldNum" idx="12"/>
          </p:nvPr>
        </p:nvSpPr>
        <p:spPr>
          <a:xfrm>
            <a:off x="8750400" y="4356225"/>
            <a:ext cx="393600" cy="39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5</a:t>
            </a:fld>
            <a:endParaRPr/>
          </a:p>
        </p:txBody>
      </p:sp>
      <p:grpSp>
        <p:nvGrpSpPr>
          <p:cNvPr id="131" name="Google Shape;131;p19"/>
          <p:cNvGrpSpPr/>
          <p:nvPr/>
        </p:nvGrpSpPr>
        <p:grpSpPr>
          <a:xfrm>
            <a:off x="8180944" y="637329"/>
            <a:ext cx="336534" cy="318981"/>
            <a:chOff x="5300400" y="3670175"/>
            <a:chExt cx="421300" cy="399325"/>
          </a:xfrm>
        </p:grpSpPr>
        <p:sp>
          <p:nvSpPr>
            <p:cNvPr id="132" name="Google Shape;132;p19"/>
            <p:cNvSpPr/>
            <p:nvPr/>
          </p:nvSpPr>
          <p:spPr>
            <a:xfrm>
              <a:off x="5300400" y="3708025"/>
              <a:ext cx="421300" cy="267450"/>
            </a:xfrm>
            <a:custGeom>
              <a:avLst/>
              <a:gdLst/>
              <a:ahLst/>
              <a:cxnLst/>
              <a:rect l="l" t="t" r="r" b="b"/>
              <a:pathLst>
                <a:path w="16852" h="10698" extrusionOk="0">
                  <a:moveTo>
                    <a:pt x="16364" y="489"/>
                  </a:moveTo>
                  <a:lnTo>
                    <a:pt x="16364" y="10209"/>
                  </a:lnTo>
                  <a:lnTo>
                    <a:pt x="489" y="10209"/>
                  </a:lnTo>
                  <a:lnTo>
                    <a:pt x="489" y="489"/>
                  </a:lnTo>
                  <a:close/>
                  <a:moveTo>
                    <a:pt x="391" y="0"/>
                  </a:moveTo>
                  <a:lnTo>
                    <a:pt x="293" y="25"/>
                  </a:lnTo>
                  <a:lnTo>
                    <a:pt x="196" y="74"/>
                  </a:lnTo>
                  <a:lnTo>
                    <a:pt x="122" y="147"/>
                  </a:lnTo>
                  <a:lnTo>
                    <a:pt x="73" y="220"/>
                  </a:lnTo>
                  <a:lnTo>
                    <a:pt x="25" y="293"/>
                  </a:lnTo>
                  <a:lnTo>
                    <a:pt x="0" y="391"/>
                  </a:lnTo>
                  <a:lnTo>
                    <a:pt x="0" y="489"/>
                  </a:lnTo>
                  <a:lnTo>
                    <a:pt x="0" y="10209"/>
                  </a:lnTo>
                  <a:lnTo>
                    <a:pt x="0" y="10307"/>
                  </a:lnTo>
                  <a:lnTo>
                    <a:pt x="25" y="10405"/>
                  </a:lnTo>
                  <a:lnTo>
                    <a:pt x="73" y="10478"/>
                  </a:lnTo>
                  <a:lnTo>
                    <a:pt x="122" y="10551"/>
                  </a:lnTo>
                  <a:lnTo>
                    <a:pt x="196" y="10600"/>
                  </a:lnTo>
                  <a:lnTo>
                    <a:pt x="293" y="10649"/>
                  </a:lnTo>
                  <a:lnTo>
                    <a:pt x="391" y="10673"/>
                  </a:lnTo>
                  <a:lnTo>
                    <a:pt x="489" y="10698"/>
                  </a:lnTo>
                  <a:lnTo>
                    <a:pt x="16364" y="10698"/>
                  </a:lnTo>
                  <a:lnTo>
                    <a:pt x="16461" y="10673"/>
                  </a:lnTo>
                  <a:lnTo>
                    <a:pt x="16559" y="10649"/>
                  </a:lnTo>
                  <a:lnTo>
                    <a:pt x="16657" y="10600"/>
                  </a:lnTo>
                  <a:lnTo>
                    <a:pt x="16730" y="10551"/>
                  </a:lnTo>
                  <a:lnTo>
                    <a:pt x="16779" y="10478"/>
                  </a:lnTo>
                  <a:lnTo>
                    <a:pt x="16828" y="10405"/>
                  </a:lnTo>
                  <a:lnTo>
                    <a:pt x="16852" y="10307"/>
                  </a:lnTo>
                  <a:lnTo>
                    <a:pt x="16852" y="10209"/>
                  </a:lnTo>
                  <a:lnTo>
                    <a:pt x="16852" y="489"/>
                  </a:lnTo>
                  <a:lnTo>
                    <a:pt x="16852" y="391"/>
                  </a:lnTo>
                  <a:lnTo>
                    <a:pt x="16828" y="293"/>
                  </a:lnTo>
                  <a:lnTo>
                    <a:pt x="16779" y="220"/>
                  </a:lnTo>
                  <a:lnTo>
                    <a:pt x="16730" y="147"/>
                  </a:lnTo>
                  <a:lnTo>
                    <a:pt x="16657" y="74"/>
                  </a:lnTo>
                  <a:lnTo>
                    <a:pt x="16559" y="25"/>
                  </a:lnTo>
                  <a:lnTo>
                    <a:pt x="16461" y="0"/>
                  </a:lnTo>
                  <a:close/>
                </a:path>
              </a:pathLst>
            </a:custGeom>
            <a:solidFill>
              <a:srgbClr val="FFB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19"/>
            <p:cNvSpPr/>
            <p:nvPr/>
          </p:nvSpPr>
          <p:spPr>
            <a:xfrm>
              <a:off x="5498825" y="3670175"/>
              <a:ext cx="24450" cy="25650"/>
            </a:xfrm>
            <a:custGeom>
              <a:avLst/>
              <a:gdLst/>
              <a:ahLst/>
              <a:cxnLst/>
              <a:rect l="l" t="t" r="r" b="b"/>
              <a:pathLst>
                <a:path w="978" h="1026" extrusionOk="0">
                  <a:moveTo>
                    <a:pt x="489" y="0"/>
                  </a:moveTo>
                  <a:lnTo>
                    <a:pt x="391" y="25"/>
                  </a:lnTo>
                  <a:lnTo>
                    <a:pt x="294" y="49"/>
                  </a:lnTo>
                  <a:lnTo>
                    <a:pt x="220" y="98"/>
                  </a:lnTo>
                  <a:lnTo>
                    <a:pt x="147" y="147"/>
                  </a:lnTo>
                  <a:lnTo>
                    <a:pt x="74" y="220"/>
                  </a:lnTo>
                  <a:lnTo>
                    <a:pt x="49" y="318"/>
                  </a:lnTo>
                  <a:lnTo>
                    <a:pt x="1" y="391"/>
                  </a:lnTo>
                  <a:lnTo>
                    <a:pt x="1" y="489"/>
                  </a:lnTo>
                  <a:lnTo>
                    <a:pt x="1" y="1026"/>
                  </a:lnTo>
                  <a:lnTo>
                    <a:pt x="978" y="1026"/>
                  </a:lnTo>
                  <a:lnTo>
                    <a:pt x="978" y="489"/>
                  </a:lnTo>
                  <a:lnTo>
                    <a:pt x="978" y="391"/>
                  </a:lnTo>
                  <a:lnTo>
                    <a:pt x="929" y="318"/>
                  </a:lnTo>
                  <a:lnTo>
                    <a:pt x="904" y="220"/>
                  </a:lnTo>
                  <a:lnTo>
                    <a:pt x="831" y="147"/>
                  </a:lnTo>
                  <a:lnTo>
                    <a:pt x="758" y="98"/>
                  </a:lnTo>
                  <a:lnTo>
                    <a:pt x="684" y="49"/>
                  </a:lnTo>
                  <a:lnTo>
                    <a:pt x="587" y="25"/>
                  </a:lnTo>
                  <a:lnTo>
                    <a:pt x="489" y="0"/>
                  </a:lnTo>
                  <a:close/>
                </a:path>
              </a:pathLst>
            </a:custGeom>
            <a:solidFill>
              <a:srgbClr val="FFB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19"/>
            <p:cNvSpPr/>
            <p:nvPr/>
          </p:nvSpPr>
          <p:spPr>
            <a:xfrm>
              <a:off x="5366325" y="3987675"/>
              <a:ext cx="61100" cy="81825"/>
            </a:xfrm>
            <a:custGeom>
              <a:avLst/>
              <a:gdLst/>
              <a:ahLst/>
              <a:cxnLst/>
              <a:rect l="l" t="t" r="r" b="b"/>
              <a:pathLst>
                <a:path w="2444" h="3273" extrusionOk="0">
                  <a:moveTo>
                    <a:pt x="1344" y="0"/>
                  </a:moveTo>
                  <a:lnTo>
                    <a:pt x="50" y="2565"/>
                  </a:lnTo>
                  <a:lnTo>
                    <a:pt x="25" y="2638"/>
                  </a:lnTo>
                  <a:lnTo>
                    <a:pt x="1" y="2736"/>
                  </a:lnTo>
                  <a:lnTo>
                    <a:pt x="1" y="2833"/>
                  </a:lnTo>
                  <a:lnTo>
                    <a:pt x="25" y="2931"/>
                  </a:lnTo>
                  <a:lnTo>
                    <a:pt x="74" y="3004"/>
                  </a:lnTo>
                  <a:lnTo>
                    <a:pt x="123" y="3102"/>
                  </a:lnTo>
                  <a:lnTo>
                    <a:pt x="196" y="3151"/>
                  </a:lnTo>
                  <a:lnTo>
                    <a:pt x="269" y="3224"/>
                  </a:lnTo>
                  <a:lnTo>
                    <a:pt x="392" y="3248"/>
                  </a:lnTo>
                  <a:lnTo>
                    <a:pt x="489" y="3273"/>
                  </a:lnTo>
                  <a:lnTo>
                    <a:pt x="636" y="3248"/>
                  </a:lnTo>
                  <a:lnTo>
                    <a:pt x="758" y="3200"/>
                  </a:lnTo>
                  <a:lnTo>
                    <a:pt x="856" y="3102"/>
                  </a:lnTo>
                  <a:lnTo>
                    <a:pt x="929" y="3004"/>
                  </a:lnTo>
                  <a:lnTo>
                    <a:pt x="2443" y="0"/>
                  </a:lnTo>
                  <a:close/>
                </a:path>
              </a:pathLst>
            </a:custGeom>
            <a:solidFill>
              <a:srgbClr val="FFB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9"/>
            <p:cNvSpPr/>
            <p:nvPr/>
          </p:nvSpPr>
          <p:spPr>
            <a:xfrm>
              <a:off x="5594700" y="3987675"/>
              <a:ext cx="61075" cy="81825"/>
            </a:xfrm>
            <a:custGeom>
              <a:avLst/>
              <a:gdLst/>
              <a:ahLst/>
              <a:cxnLst/>
              <a:rect l="l" t="t" r="r" b="b"/>
              <a:pathLst>
                <a:path w="2443" h="3273" extrusionOk="0">
                  <a:moveTo>
                    <a:pt x="0" y="0"/>
                  </a:moveTo>
                  <a:lnTo>
                    <a:pt x="1514" y="3004"/>
                  </a:lnTo>
                  <a:lnTo>
                    <a:pt x="1588" y="3102"/>
                  </a:lnTo>
                  <a:lnTo>
                    <a:pt x="1685" y="3200"/>
                  </a:lnTo>
                  <a:lnTo>
                    <a:pt x="1807" y="3248"/>
                  </a:lnTo>
                  <a:lnTo>
                    <a:pt x="1954" y="3273"/>
                  </a:lnTo>
                  <a:lnTo>
                    <a:pt x="2052" y="3248"/>
                  </a:lnTo>
                  <a:lnTo>
                    <a:pt x="2174" y="3224"/>
                  </a:lnTo>
                  <a:lnTo>
                    <a:pt x="2247" y="3151"/>
                  </a:lnTo>
                  <a:lnTo>
                    <a:pt x="2320" y="3102"/>
                  </a:lnTo>
                  <a:lnTo>
                    <a:pt x="2369" y="3004"/>
                  </a:lnTo>
                  <a:lnTo>
                    <a:pt x="2418" y="2931"/>
                  </a:lnTo>
                  <a:lnTo>
                    <a:pt x="2442" y="2833"/>
                  </a:lnTo>
                  <a:lnTo>
                    <a:pt x="2442" y="2736"/>
                  </a:lnTo>
                  <a:lnTo>
                    <a:pt x="2418" y="2638"/>
                  </a:lnTo>
                  <a:lnTo>
                    <a:pt x="2393" y="2565"/>
                  </a:lnTo>
                  <a:lnTo>
                    <a:pt x="1099" y="0"/>
                  </a:lnTo>
                  <a:close/>
                </a:path>
              </a:pathLst>
            </a:custGeom>
            <a:solidFill>
              <a:srgbClr val="FFB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9"/>
            <p:cNvSpPr/>
            <p:nvPr/>
          </p:nvSpPr>
          <p:spPr>
            <a:xfrm>
              <a:off x="5324825" y="3732450"/>
              <a:ext cx="372475" cy="218600"/>
            </a:xfrm>
            <a:custGeom>
              <a:avLst/>
              <a:gdLst/>
              <a:ahLst/>
              <a:cxnLst/>
              <a:rect l="l" t="t" r="r" b="b"/>
              <a:pathLst>
                <a:path w="14899" h="8744" extrusionOk="0">
                  <a:moveTo>
                    <a:pt x="12578" y="1319"/>
                  </a:moveTo>
                  <a:lnTo>
                    <a:pt x="12676" y="1344"/>
                  </a:lnTo>
                  <a:lnTo>
                    <a:pt x="12749" y="1392"/>
                  </a:lnTo>
                  <a:lnTo>
                    <a:pt x="12822" y="1441"/>
                  </a:lnTo>
                  <a:lnTo>
                    <a:pt x="12895" y="1515"/>
                  </a:lnTo>
                  <a:lnTo>
                    <a:pt x="12920" y="1612"/>
                  </a:lnTo>
                  <a:lnTo>
                    <a:pt x="12969" y="1710"/>
                  </a:lnTo>
                  <a:lnTo>
                    <a:pt x="12969" y="1808"/>
                  </a:lnTo>
                  <a:lnTo>
                    <a:pt x="12969" y="4079"/>
                  </a:lnTo>
                  <a:lnTo>
                    <a:pt x="12969" y="4177"/>
                  </a:lnTo>
                  <a:lnTo>
                    <a:pt x="12920" y="4274"/>
                  </a:lnTo>
                  <a:lnTo>
                    <a:pt x="12895" y="4348"/>
                  </a:lnTo>
                  <a:lnTo>
                    <a:pt x="12822" y="4421"/>
                  </a:lnTo>
                  <a:lnTo>
                    <a:pt x="12749" y="4470"/>
                  </a:lnTo>
                  <a:lnTo>
                    <a:pt x="12676" y="4519"/>
                  </a:lnTo>
                  <a:lnTo>
                    <a:pt x="12578" y="4543"/>
                  </a:lnTo>
                  <a:lnTo>
                    <a:pt x="12480" y="4567"/>
                  </a:lnTo>
                  <a:lnTo>
                    <a:pt x="12383" y="4543"/>
                  </a:lnTo>
                  <a:lnTo>
                    <a:pt x="12285" y="4519"/>
                  </a:lnTo>
                  <a:lnTo>
                    <a:pt x="12212" y="4470"/>
                  </a:lnTo>
                  <a:lnTo>
                    <a:pt x="12138" y="4421"/>
                  </a:lnTo>
                  <a:lnTo>
                    <a:pt x="12065" y="4348"/>
                  </a:lnTo>
                  <a:lnTo>
                    <a:pt x="12041" y="4274"/>
                  </a:lnTo>
                  <a:lnTo>
                    <a:pt x="11992" y="4177"/>
                  </a:lnTo>
                  <a:lnTo>
                    <a:pt x="11992" y="4079"/>
                  </a:lnTo>
                  <a:lnTo>
                    <a:pt x="11992" y="3004"/>
                  </a:lnTo>
                  <a:lnTo>
                    <a:pt x="7986" y="7010"/>
                  </a:lnTo>
                  <a:lnTo>
                    <a:pt x="7913" y="7059"/>
                  </a:lnTo>
                  <a:lnTo>
                    <a:pt x="7815" y="7107"/>
                  </a:lnTo>
                  <a:lnTo>
                    <a:pt x="7742" y="7132"/>
                  </a:lnTo>
                  <a:lnTo>
                    <a:pt x="7644" y="7156"/>
                  </a:lnTo>
                  <a:lnTo>
                    <a:pt x="7547" y="7132"/>
                  </a:lnTo>
                  <a:lnTo>
                    <a:pt x="7449" y="7107"/>
                  </a:lnTo>
                  <a:lnTo>
                    <a:pt x="7376" y="7059"/>
                  </a:lnTo>
                  <a:lnTo>
                    <a:pt x="7303" y="7010"/>
                  </a:lnTo>
                  <a:lnTo>
                    <a:pt x="5349" y="5056"/>
                  </a:lnTo>
                  <a:lnTo>
                    <a:pt x="2760" y="7620"/>
                  </a:lnTo>
                  <a:lnTo>
                    <a:pt x="2687" y="7694"/>
                  </a:lnTo>
                  <a:lnTo>
                    <a:pt x="2613" y="7742"/>
                  </a:lnTo>
                  <a:lnTo>
                    <a:pt x="2516" y="7767"/>
                  </a:lnTo>
                  <a:lnTo>
                    <a:pt x="2320" y="7767"/>
                  </a:lnTo>
                  <a:lnTo>
                    <a:pt x="2247" y="7742"/>
                  </a:lnTo>
                  <a:lnTo>
                    <a:pt x="2149" y="7694"/>
                  </a:lnTo>
                  <a:lnTo>
                    <a:pt x="2076" y="7620"/>
                  </a:lnTo>
                  <a:lnTo>
                    <a:pt x="2003" y="7547"/>
                  </a:lnTo>
                  <a:lnTo>
                    <a:pt x="1978" y="7474"/>
                  </a:lnTo>
                  <a:lnTo>
                    <a:pt x="1929" y="7376"/>
                  </a:lnTo>
                  <a:lnTo>
                    <a:pt x="1929" y="7278"/>
                  </a:lnTo>
                  <a:lnTo>
                    <a:pt x="1929" y="7205"/>
                  </a:lnTo>
                  <a:lnTo>
                    <a:pt x="1978" y="7107"/>
                  </a:lnTo>
                  <a:lnTo>
                    <a:pt x="2003" y="7010"/>
                  </a:lnTo>
                  <a:lnTo>
                    <a:pt x="2076" y="6936"/>
                  </a:lnTo>
                  <a:lnTo>
                    <a:pt x="5007" y="4006"/>
                  </a:lnTo>
                  <a:lnTo>
                    <a:pt x="5080" y="3957"/>
                  </a:lnTo>
                  <a:lnTo>
                    <a:pt x="5153" y="3908"/>
                  </a:lnTo>
                  <a:lnTo>
                    <a:pt x="5251" y="3884"/>
                  </a:lnTo>
                  <a:lnTo>
                    <a:pt x="5446" y="3884"/>
                  </a:lnTo>
                  <a:lnTo>
                    <a:pt x="5520" y="3908"/>
                  </a:lnTo>
                  <a:lnTo>
                    <a:pt x="5617" y="3957"/>
                  </a:lnTo>
                  <a:lnTo>
                    <a:pt x="5691" y="4006"/>
                  </a:lnTo>
                  <a:lnTo>
                    <a:pt x="7644" y="5960"/>
                  </a:lnTo>
                  <a:lnTo>
                    <a:pt x="11332" y="2296"/>
                  </a:lnTo>
                  <a:lnTo>
                    <a:pt x="10209" y="2296"/>
                  </a:lnTo>
                  <a:lnTo>
                    <a:pt x="10111" y="2272"/>
                  </a:lnTo>
                  <a:lnTo>
                    <a:pt x="10013" y="2247"/>
                  </a:lnTo>
                  <a:lnTo>
                    <a:pt x="9916" y="2198"/>
                  </a:lnTo>
                  <a:lnTo>
                    <a:pt x="9843" y="2150"/>
                  </a:lnTo>
                  <a:lnTo>
                    <a:pt x="9794" y="2076"/>
                  </a:lnTo>
                  <a:lnTo>
                    <a:pt x="9745" y="1979"/>
                  </a:lnTo>
                  <a:lnTo>
                    <a:pt x="9720" y="1905"/>
                  </a:lnTo>
                  <a:lnTo>
                    <a:pt x="9720" y="1808"/>
                  </a:lnTo>
                  <a:lnTo>
                    <a:pt x="9720" y="1710"/>
                  </a:lnTo>
                  <a:lnTo>
                    <a:pt x="9745" y="1612"/>
                  </a:lnTo>
                  <a:lnTo>
                    <a:pt x="9794" y="1515"/>
                  </a:lnTo>
                  <a:lnTo>
                    <a:pt x="9843" y="1441"/>
                  </a:lnTo>
                  <a:lnTo>
                    <a:pt x="9916" y="1392"/>
                  </a:lnTo>
                  <a:lnTo>
                    <a:pt x="10013" y="1344"/>
                  </a:lnTo>
                  <a:lnTo>
                    <a:pt x="10111" y="1319"/>
                  </a:lnTo>
                  <a:close/>
                  <a:moveTo>
                    <a:pt x="0" y="0"/>
                  </a:moveTo>
                  <a:lnTo>
                    <a:pt x="0" y="8744"/>
                  </a:lnTo>
                  <a:lnTo>
                    <a:pt x="14898" y="8744"/>
                  </a:lnTo>
                  <a:lnTo>
                    <a:pt x="14898" y="0"/>
                  </a:lnTo>
                  <a:close/>
                </a:path>
              </a:pathLst>
            </a:custGeom>
            <a:solidFill>
              <a:srgbClr val="FFB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FAD7F-4984-564E-B11E-809641DAC5B0}"/>
              </a:ext>
            </a:extLst>
          </p:cNvPr>
          <p:cNvSpPr>
            <a:spLocks noGrp="1"/>
          </p:cNvSpPr>
          <p:nvPr>
            <p:ph type="title"/>
          </p:nvPr>
        </p:nvSpPr>
        <p:spPr/>
        <p:txBody>
          <a:bodyPr/>
          <a:lstStyle/>
          <a:p>
            <a:r>
              <a:rPr lang="en-US" dirty="0"/>
              <a:t>Problem: experts</a:t>
            </a:r>
          </a:p>
        </p:txBody>
      </p:sp>
      <p:sp>
        <p:nvSpPr>
          <p:cNvPr id="3" name="Text Placeholder 2">
            <a:extLst>
              <a:ext uri="{FF2B5EF4-FFF2-40B4-BE49-F238E27FC236}">
                <a16:creationId xmlns:a16="http://schemas.microsoft.com/office/drawing/2014/main" id="{F2617C37-8C8B-5448-BA23-81496AE2DB8A}"/>
              </a:ext>
            </a:extLst>
          </p:cNvPr>
          <p:cNvSpPr>
            <a:spLocks noGrp="1"/>
          </p:cNvSpPr>
          <p:nvPr>
            <p:ph type="body" idx="1"/>
          </p:nvPr>
        </p:nvSpPr>
        <p:spPr/>
        <p:txBody>
          <a:bodyPr>
            <a:normAutofit fontScale="85000" lnSpcReduction="20000"/>
          </a:bodyPr>
          <a:lstStyle/>
          <a:p>
            <a:r>
              <a:rPr lang="en-GB" dirty="0"/>
              <a:t>Complex decision making problems, as well as cost estimation problems, are often attributable to</a:t>
            </a:r>
          </a:p>
          <a:p>
            <a:pPr lvl="1"/>
            <a:r>
              <a:rPr lang="en-GB" dirty="0"/>
              <a:t>absence, </a:t>
            </a:r>
          </a:p>
          <a:p>
            <a:pPr lvl="1"/>
            <a:r>
              <a:rPr lang="en-GB" dirty="0"/>
              <a:t>insufficiency or </a:t>
            </a:r>
          </a:p>
          <a:p>
            <a:pPr lvl="1"/>
            <a:r>
              <a:rPr lang="en-GB" dirty="0"/>
              <a:t>inaccuracy of available data.</a:t>
            </a:r>
          </a:p>
          <a:p>
            <a:endParaRPr lang="en-GB" dirty="0"/>
          </a:p>
          <a:p>
            <a:r>
              <a:rPr lang="en-GB" dirty="0"/>
              <a:t>Therefore, it is worth discussing a meaningful use of </a:t>
            </a:r>
          </a:p>
          <a:p>
            <a:pPr lvl="1"/>
            <a:r>
              <a:rPr lang="en-GB" i="1" dirty="0">
                <a:solidFill>
                  <a:srgbClr val="FF0000"/>
                </a:solidFill>
              </a:rPr>
              <a:t>expert knowledge </a:t>
            </a:r>
            <a:r>
              <a:rPr lang="en-GB" dirty="0"/>
              <a:t>to compensate the complexity of price calculation and foresee possible errors. </a:t>
            </a:r>
            <a:endParaRPr lang="en-US" dirty="0"/>
          </a:p>
        </p:txBody>
      </p:sp>
      <p:sp>
        <p:nvSpPr>
          <p:cNvPr id="4" name="Slide Number Placeholder 3">
            <a:extLst>
              <a:ext uri="{FF2B5EF4-FFF2-40B4-BE49-F238E27FC236}">
                <a16:creationId xmlns:a16="http://schemas.microsoft.com/office/drawing/2014/main" id="{43AB41AF-1F96-A84E-B1AF-0FD6C52CCE61}"/>
              </a:ext>
            </a:extLst>
          </p:cNvPr>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6</a:t>
            </a:fld>
            <a:endParaRPr lang="en"/>
          </a:p>
        </p:txBody>
      </p:sp>
    </p:spTree>
    <p:extLst>
      <p:ext uri="{BB962C8B-B14F-4D97-AF65-F5344CB8AC3E}">
        <p14:creationId xmlns:p14="http://schemas.microsoft.com/office/powerpoint/2010/main" val="1285246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1"/>
        <p:cNvGrpSpPr/>
        <p:nvPr/>
      </p:nvGrpSpPr>
      <p:grpSpPr>
        <a:xfrm>
          <a:off x="0" y="0"/>
          <a:ext cx="0" cy="0"/>
          <a:chOff x="0" y="0"/>
          <a:chExt cx="0" cy="0"/>
        </a:xfrm>
      </p:grpSpPr>
      <p:sp>
        <p:nvSpPr>
          <p:cNvPr id="122" name="Google Shape;122;p18"/>
          <p:cNvSpPr txBox="1">
            <a:spLocks noGrp="1"/>
          </p:cNvSpPr>
          <p:nvPr>
            <p:ph type="body" idx="1"/>
          </p:nvPr>
        </p:nvSpPr>
        <p:spPr>
          <a:xfrm>
            <a:off x="3731575" y="393525"/>
            <a:ext cx="4713000" cy="4356000"/>
          </a:xfrm>
          <a:prstGeom prst="rect">
            <a:avLst/>
          </a:prstGeom>
        </p:spPr>
        <p:txBody>
          <a:bodyPr spcFirstLastPara="1" wrap="square" lIns="91425" tIns="91425" rIns="91425" bIns="91425" anchor="t" anchorCtr="0">
            <a:noAutofit/>
          </a:bodyPr>
          <a:lstStyle/>
          <a:p>
            <a:r>
              <a:rPr lang="en-US" sz="2800" dirty="0"/>
              <a:t>The goal </a:t>
            </a:r>
            <a:endParaRPr lang="lt-LT" sz="2800" dirty="0"/>
          </a:p>
          <a:p>
            <a:r>
              <a:rPr lang="en-US" sz="2000" b="0" dirty="0"/>
              <a:t> </a:t>
            </a:r>
            <a:r>
              <a:rPr lang="en-GB" sz="1800" b="0" dirty="0"/>
              <a:t>is to look into the </a:t>
            </a:r>
            <a:r>
              <a:rPr lang="en-GB" sz="1800" b="0" dirty="0">
                <a:solidFill>
                  <a:srgbClr val="FF0000"/>
                </a:solidFill>
              </a:rPr>
              <a:t>cultural pattern </a:t>
            </a:r>
            <a:r>
              <a:rPr lang="en-GB" sz="1800" b="0" dirty="0"/>
              <a:t>of competence recognition within furniture industry with t</a:t>
            </a:r>
            <a:r>
              <a:rPr lang="en-GB" sz="1800" b="0" dirty="0">
                <a:solidFill>
                  <a:srgbClr val="FF0000"/>
                </a:solidFill>
              </a:rPr>
              <a:t>he purpose to adjust the structured expert judgement strategy </a:t>
            </a:r>
            <a:r>
              <a:rPr lang="en-GB" sz="1800" b="0" dirty="0"/>
              <a:t>as an instrument to validate expert input into the decision support tool for cost estimation.</a:t>
            </a:r>
            <a:endParaRPr lang="en-US" sz="1800" b="0" dirty="0"/>
          </a:p>
          <a:p>
            <a:endParaRPr lang="en-GB" sz="1400" dirty="0"/>
          </a:p>
          <a:p>
            <a:r>
              <a:rPr lang="en-GB" sz="1400" b="0" dirty="0"/>
              <a:t>The main question about methodological recommendation for expert selection for SEJ is analysed in the frame of broader sectorial picture, e.g. </a:t>
            </a:r>
          </a:p>
          <a:p>
            <a:pPr lvl="1"/>
            <a:r>
              <a:rPr lang="en-GB" sz="1200" b="0" dirty="0"/>
              <a:t>(a) the pricing process, ICT usability and experts; </a:t>
            </a:r>
          </a:p>
          <a:p>
            <a:pPr lvl="1"/>
            <a:r>
              <a:rPr lang="en-GB" sz="1200" b="0" dirty="0"/>
              <a:t>(b) the accuracy of pricing forecasts by experts. The broader context of research context has led to the choice of methods.</a:t>
            </a:r>
            <a:endParaRPr lang="en-US" sz="1200" b="0" dirty="0"/>
          </a:p>
        </p:txBody>
      </p:sp>
      <p:sp>
        <p:nvSpPr>
          <p:cNvPr id="123" name="Google Shape;123;p18"/>
          <p:cNvSpPr txBox="1">
            <a:spLocks noGrp="1"/>
          </p:cNvSpPr>
          <p:nvPr>
            <p:ph type="sldNum" idx="12"/>
          </p:nvPr>
        </p:nvSpPr>
        <p:spPr>
          <a:xfrm>
            <a:off x="8750400" y="4356225"/>
            <a:ext cx="393600" cy="393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err="1"/>
              <a:t>Furniture</a:t>
            </a:r>
            <a:r>
              <a:rPr lang="en-US" dirty="0"/>
              <a:t> </a:t>
            </a:r>
            <a:r>
              <a:rPr lang="en-US" dirty="0" err="1"/>
              <a:t>manufaturing</a:t>
            </a:r>
            <a:r>
              <a:rPr lang="lt-LT" dirty="0"/>
              <a:t> </a:t>
            </a:r>
            <a:r>
              <a:rPr lang="lt-LT" dirty="0" err="1"/>
              <a:t>in</a:t>
            </a:r>
            <a:r>
              <a:rPr lang="lt-LT" dirty="0"/>
              <a:t> Lithuania</a:t>
            </a:r>
          </a:p>
        </p:txBody>
      </p:sp>
      <p:sp>
        <p:nvSpPr>
          <p:cNvPr id="3" name="Text Placeholder 2"/>
          <p:cNvSpPr>
            <a:spLocks noGrp="1"/>
          </p:cNvSpPr>
          <p:nvPr>
            <p:ph type="body" idx="1"/>
          </p:nvPr>
        </p:nvSpPr>
        <p:spPr>
          <a:xfrm>
            <a:off x="1556331" y="1349141"/>
            <a:ext cx="7085700" cy="3636516"/>
          </a:xfrm>
        </p:spPr>
        <p:txBody>
          <a:bodyPr>
            <a:normAutofit fontScale="62500" lnSpcReduction="20000"/>
          </a:bodyPr>
          <a:lstStyle/>
          <a:p>
            <a:r>
              <a:rPr lang="en-US" sz="3800" dirty="0"/>
              <a:t>Recently, Lithuania’s furniture manufacturing sector has been rapidly growing.</a:t>
            </a:r>
            <a:endParaRPr lang="lt-LT" sz="3800" dirty="0"/>
          </a:p>
          <a:p>
            <a:pPr lvl="1">
              <a:lnSpc>
                <a:spcPct val="170000"/>
              </a:lnSpc>
            </a:pPr>
            <a:r>
              <a:rPr lang="en-US" dirty="0"/>
              <a:t>1184 furniture manufacturers </a:t>
            </a:r>
            <a:endParaRPr lang="lt-LT" dirty="0"/>
          </a:p>
          <a:p>
            <a:pPr lvl="1">
              <a:lnSpc>
                <a:spcPct val="170000"/>
              </a:lnSpc>
            </a:pPr>
            <a:r>
              <a:rPr lang="lt-LT" dirty="0" err="1"/>
              <a:t>Number</a:t>
            </a:r>
            <a:r>
              <a:rPr lang="lt-LT" dirty="0"/>
              <a:t> </a:t>
            </a:r>
            <a:r>
              <a:rPr lang="lt-LT" dirty="0" err="1"/>
              <a:t>of</a:t>
            </a:r>
            <a:r>
              <a:rPr lang="lt-LT" dirty="0"/>
              <a:t> </a:t>
            </a:r>
            <a:r>
              <a:rPr lang="lt-LT" dirty="0" err="1"/>
              <a:t>companies</a:t>
            </a:r>
            <a:r>
              <a:rPr lang="lt-LT" dirty="0"/>
              <a:t> </a:t>
            </a:r>
            <a:r>
              <a:rPr lang="en-US" dirty="0"/>
              <a:t>increase</a:t>
            </a:r>
            <a:r>
              <a:rPr lang="lt-LT" dirty="0"/>
              <a:t>d </a:t>
            </a:r>
            <a:r>
              <a:rPr lang="lt-LT" dirty="0" err="1"/>
              <a:t>by</a:t>
            </a:r>
            <a:r>
              <a:rPr lang="lt-LT" dirty="0"/>
              <a:t> 26 </a:t>
            </a:r>
            <a:r>
              <a:rPr lang="en-US" dirty="0"/>
              <a:t>% during the last years.</a:t>
            </a:r>
            <a:endParaRPr lang="lt-LT" dirty="0"/>
          </a:p>
          <a:p>
            <a:pPr lvl="1">
              <a:lnSpc>
                <a:spcPct val="170000"/>
              </a:lnSpc>
            </a:pPr>
            <a:r>
              <a:rPr lang="en-US" dirty="0"/>
              <a:t>The value added has doubled over the last decade. </a:t>
            </a:r>
            <a:endParaRPr lang="lt-LT" dirty="0"/>
          </a:p>
          <a:p>
            <a:pPr lvl="1">
              <a:lnSpc>
                <a:spcPct val="170000"/>
              </a:lnSpc>
            </a:pPr>
            <a:r>
              <a:rPr lang="en-US" dirty="0"/>
              <a:t>More than 2/3 of production has been sold overseas to comprise 19% of the total Lithuania’s export. </a:t>
            </a:r>
          </a:p>
          <a:p>
            <a:pPr lvl="1">
              <a:lnSpc>
                <a:spcPct val="170000"/>
              </a:lnSpc>
            </a:pPr>
            <a:r>
              <a:rPr lang="en-US" dirty="0"/>
              <a:t>Lithuania’s furniture export grew by 12.3% in the period from January to April, 2018 compared to the same period of 2017. </a:t>
            </a:r>
            <a:endParaRPr lang="lt-LT" dirty="0"/>
          </a:p>
          <a:p>
            <a:endParaRPr lang="lt-LT" dirty="0"/>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8</a:t>
            </a:fld>
            <a:endParaRPr lang="en"/>
          </a:p>
        </p:txBody>
      </p:sp>
    </p:spTree>
    <p:extLst>
      <p:ext uri="{BB962C8B-B14F-4D97-AF65-F5344CB8AC3E}">
        <p14:creationId xmlns:p14="http://schemas.microsoft.com/office/powerpoint/2010/main" val="278358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err="1"/>
              <a:t>METHODOLOGY</a:t>
            </a:r>
            <a:endParaRPr lang="lt-LT" dirty="0"/>
          </a:p>
        </p:txBody>
      </p:sp>
      <p:sp>
        <p:nvSpPr>
          <p:cNvPr id="25" name="Slide Number Placeholder 1"/>
          <p:cNvSpPr>
            <a:spLocks noGrp="1"/>
          </p:cNvSpPr>
          <p:nvPr>
            <p:ph type="sldNum" idx="12"/>
          </p:nvPr>
        </p:nvSpPr>
        <p:spPr>
          <a:xfrm>
            <a:off x="8750400" y="4356225"/>
            <a:ext cx="393600" cy="393600"/>
          </a:xfrm>
        </p:spPr>
        <p:txBody>
          <a:bodyPr/>
          <a:lstStyle/>
          <a:p>
            <a:pPr marL="0" lvl="0" indent="0" algn="ctr" rtl="0">
              <a:spcBef>
                <a:spcPts val="0"/>
              </a:spcBef>
              <a:spcAft>
                <a:spcPts val="0"/>
              </a:spcAft>
              <a:buNone/>
            </a:pPr>
            <a:fld id="{00000000-1234-1234-1234-123412341234}" type="slidenum">
              <a:rPr lang="en" smtClean="0"/>
              <a:t>9</a:t>
            </a:fld>
            <a:endParaRPr lang="en"/>
          </a:p>
        </p:txBody>
      </p:sp>
      <p:sp>
        <p:nvSpPr>
          <p:cNvPr id="26" name="Oval 25"/>
          <p:cNvSpPr/>
          <p:nvPr/>
        </p:nvSpPr>
        <p:spPr>
          <a:xfrm flipH="1">
            <a:off x="5508104" y="1282591"/>
            <a:ext cx="648072" cy="6480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7" name="Oval 26"/>
          <p:cNvSpPr/>
          <p:nvPr/>
        </p:nvSpPr>
        <p:spPr>
          <a:xfrm flipH="1">
            <a:off x="5004048" y="2996813"/>
            <a:ext cx="648072" cy="6480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8" name="Oval 27"/>
          <p:cNvSpPr/>
          <p:nvPr/>
        </p:nvSpPr>
        <p:spPr>
          <a:xfrm flipH="1">
            <a:off x="5004048" y="2139702"/>
            <a:ext cx="648072" cy="6480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29" name="Oval 28"/>
          <p:cNvSpPr/>
          <p:nvPr/>
        </p:nvSpPr>
        <p:spPr>
          <a:xfrm flipH="1">
            <a:off x="5508104" y="3853925"/>
            <a:ext cx="648072" cy="64807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30" name="Rectangle 9"/>
          <p:cNvSpPr/>
          <p:nvPr/>
        </p:nvSpPr>
        <p:spPr>
          <a:xfrm flipH="1">
            <a:off x="5166756" y="2312721"/>
            <a:ext cx="322655" cy="302034"/>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1" name="Rectangle 16"/>
          <p:cNvSpPr/>
          <p:nvPr/>
        </p:nvSpPr>
        <p:spPr>
          <a:xfrm rot="18900000" flipH="1">
            <a:off x="5205860" y="3101725"/>
            <a:ext cx="244448" cy="438249"/>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2" name="Parallelogram 15"/>
          <p:cNvSpPr/>
          <p:nvPr/>
        </p:nvSpPr>
        <p:spPr>
          <a:xfrm rot="5400000" flipH="1">
            <a:off x="5654764" y="1414624"/>
            <a:ext cx="354753" cy="384007"/>
          </a:xfrm>
          <a:custGeom>
            <a:avLst/>
            <a:gdLst/>
            <a:ahLst/>
            <a:cxnLst/>
            <a:rect l="l" t="t" r="r" b="b"/>
            <a:pathLst>
              <a:path w="2993176" h="3240001">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33" name="Round Same Side Corner Rectangle 6"/>
          <p:cNvSpPr>
            <a:spLocks noChangeAspect="1"/>
          </p:cNvSpPr>
          <p:nvPr/>
        </p:nvSpPr>
        <p:spPr>
          <a:xfrm rot="18900000" flipH="1">
            <a:off x="5777418" y="3958574"/>
            <a:ext cx="109444" cy="438775"/>
          </a:xfrm>
          <a:custGeom>
            <a:avLst/>
            <a:gdLst/>
            <a:ahLst/>
            <a:cxnLst/>
            <a:rect l="l" t="t" r="r" b="b"/>
            <a:pathLst>
              <a:path w="1035916" h="4153123">
                <a:moveTo>
                  <a:pt x="277501" y="3759099"/>
                </a:moveTo>
                <a:lnTo>
                  <a:pt x="758408" y="3759099"/>
                </a:lnTo>
                <a:lnTo>
                  <a:pt x="517954" y="4153123"/>
                </a:lnTo>
                <a:close/>
                <a:moveTo>
                  <a:pt x="42612" y="2944898"/>
                </a:moveTo>
                <a:cubicBezTo>
                  <a:pt x="153922" y="2941505"/>
                  <a:pt x="246502" y="2889483"/>
                  <a:pt x="275675" y="2819018"/>
                </a:cubicBezTo>
                <a:cubicBezTo>
                  <a:pt x="304648" y="2892614"/>
                  <a:pt x="403763" y="2945872"/>
                  <a:pt x="521107" y="2945872"/>
                </a:cubicBezTo>
                <a:cubicBezTo>
                  <a:pt x="638453" y="2945872"/>
                  <a:pt x="737567" y="2892613"/>
                  <a:pt x="766540" y="2819017"/>
                </a:cubicBezTo>
                <a:cubicBezTo>
                  <a:pt x="795133" y="2888142"/>
                  <a:pt x="884783" y="2939514"/>
                  <a:pt x="993299" y="2944464"/>
                </a:cubicBezTo>
                <a:lnTo>
                  <a:pt x="776840" y="3657264"/>
                </a:lnTo>
                <a:lnTo>
                  <a:pt x="258940" y="3657264"/>
                </a:lnTo>
                <a:close/>
                <a:moveTo>
                  <a:pt x="809102" y="564558"/>
                </a:moveTo>
                <a:lnTo>
                  <a:pt x="1035914" y="564558"/>
                </a:lnTo>
                <a:lnTo>
                  <a:pt x="1035915" y="2838682"/>
                </a:lnTo>
                <a:cubicBezTo>
                  <a:pt x="1029586" y="2840409"/>
                  <a:pt x="1023074" y="2840731"/>
                  <a:pt x="1016490" y="2840731"/>
                </a:cubicBezTo>
                <a:cubicBezTo>
                  <a:pt x="901952" y="2840731"/>
                  <a:pt x="809102" y="2743612"/>
                  <a:pt x="809101" y="2623810"/>
                </a:cubicBezTo>
                <a:close/>
                <a:moveTo>
                  <a:pt x="310569" y="564558"/>
                </a:moveTo>
                <a:lnTo>
                  <a:pt x="725347" y="564558"/>
                </a:lnTo>
                <a:lnTo>
                  <a:pt x="725347" y="2633342"/>
                </a:lnTo>
                <a:cubicBezTo>
                  <a:pt x="725347" y="2747880"/>
                  <a:pt x="632496" y="2840731"/>
                  <a:pt x="517958" y="2840731"/>
                </a:cubicBezTo>
                <a:cubicBezTo>
                  <a:pt x="403420" y="2840731"/>
                  <a:pt x="310569" y="2747880"/>
                  <a:pt x="310569" y="2633342"/>
                </a:cubicBezTo>
                <a:close/>
                <a:moveTo>
                  <a:pt x="0" y="564557"/>
                </a:moveTo>
                <a:lnTo>
                  <a:pt x="226813" y="564557"/>
                </a:lnTo>
                <a:lnTo>
                  <a:pt x="226813" y="2623810"/>
                </a:lnTo>
                <a:cubicBezTo>
                  <a:pt x="226813" y="2743612"/>
                  <a:pt x="133962" y="2840731"/>
                  <a:pt x="19424" y="2840730"/>
                </a:cubicBezTo>
                <a:cubicBezTo>
                  <a:pt x="12841" y="2840730"/>
                  <a:pt x="6329" y="2840409"/>
                  <a:pt x="0" y="2838682"/>
                </a:cubicBezTo>
                <a:close/>
                <a:moveTo>
                  <a:pt x="71964" y="71964"/>
                </a:moveTo>
                <a:cubicBezTo>
                  <a:pt x="116427" y="27501"/>
                  <a:pt x="177852" y="0"/>
                  <a:pt x="245701" y="0"/>
                </a:cubicBezTo>
                <a:lnTo>
                  <a:pt x="790215" y="0"/>
                </a:lnTo>
                <a:cubicBezTo>
                  <a:pt x="925912" y="0"/>
                  <a:pt x="1035916" y="110004"/>
                  <a:pt x="1035916" y="245701"/>
                </a:cubicBezTo>
                <a:cubicBezTo>
                  <a:pt x="1035916" y="327601"/>
                  <a:pt x="1035915" y="409501"/>
                  <a:pt x="1035915" y="491401"/>
                </a:cubicBezTo>
                <a:lnTo>
                  <a:pt x="0" y="491401"/>
                </a:lnTo>
                <a:lnTo>
                  <a:pt x="0" y="245701"/>
                </a:lnTo>
                <a:cubicBezTo>
                  <a:pt x="0" y="177853"/>
                  <a:pt x="27501" y="116427"/>
                  <a:pt x="71964" y="7196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grpSp>
        <p:nvGrpSpPr>
          <p:cNvPr id="34" name="Group 33"/>
          <p:cNvGrpSpPr/>
          <p:nvPr/>
        </p:nvGrpSpPr>
        <p:grpSpPr>
          <a:xfrm>
            <a:off x="323529" y="1174948"/>
            <a:ext cx="5133726" cy="1109579"/>
            <a:chOff x="112823" y="3362835"/>
            <a:chExt cx="2750474" cy="1109579"/>
          </a:xfrm>
        </p:grpSpPr>
        <p:sp>
          <p:nvSpPr>
            <p:cNvPr id="35" name="TextBox 34"/>
            <p:cNvSpPr txBox="1"/>
            <p:nvPr/>
          </p:nvSpPr>
          <p:spPr>
            <a:xfrm>
              <a:off x="112823" y="3579862"/>
              <a:ext cx="2750474" cy="892552"/>
            </a:xfrm>
            <a:prstGeom prst="rect">
              <a:avLst/>
            </a:prstGeom>
            <a:noFill/>
          </p:spPr>
          <p:txBody>
            <a:bodyPr wrap="square" rtlCol="0">
              <a:spAutoFit/>
            </a:bodyPr>
            <a:lstStyle/>
            <a:p>
              <a:pPr algn="r"/>
              <a:r>
                <a:rPr lang="lt-LT" sz="1200" dirty="0"/>
                <a:t>Semi-</a:t>
              </a:r>
              <a:r>
                <a:rPr lang="lt-LT" sz="1200" dirty="0" err="1"/>
                <a:t>structural</a:t>
              </a:r>
              <a:r>
                <a:rPr lang="lt-LT" sz="1200" dirty="0"/>
                <a:t> </a:t>
              </a:r>
              <a:r>
                <a:rPr lang="en-US" sz="1200" dirty="0"/>
                <a:t>interview</a:t>
              </a:r>
              <a:r>
                <a:rPr lang="lt-LT" sz="1200" dirty="0"/>
                <a:t> </a:t>
              </a:r>
              <a:endParaRPr lang="en-US" sz="1200" dirty="0"/>
            </a:p>
            <a:p>
              <a:pPr algn="r"/>
              <a:r>
                <a:rPr lang="en-US" sz="1200" dirty="0"/>
                <a:t> Survey.</a:t>
              </a:r>
            </a:p>
            <a:p>
              <a:pPr algn="r"/>
              <a:r>
                <a:rPr lang="en-US" altLang="ko-KR" sz="1200" dirty="0">
                  <a:solidFill>
                    <a:schemeClr val="tx1">
                      <a:lumMod val="75000"/>
                      <a:lumOff val="25000"/>
                    </a:schemeClr>
                  </a:solidFill>
                  <a:cs typeface="Arial" pitchFamily="34" charset="0"/>
                </a:rPr>
                <a:t>Structural expert judgement</a:t>
              </a:r>
              <a:endParaRPr lang="en-US" altLang="ko-KR" sz="1400" dirty="0">
                <a:solidFill>
                  <a:schemeClr val="tx1">
                    <a:lumMod val="75000"/>
                    <a:lumOff val="25000"/>
                  </a:schemeClr>
                </a:solidFill>
                <a:cs typeface="Arial" pitchFamily="34" charset="0"/>
              </a:endParaRPr>
            </a:p>
            <a:p>
              <a:pPr algn="r"/>
              <a:r>
                <a:rPr lang="en-US" altLang="ko-KR" sz="1400" b="1" dirty="0">
                  <a:solidFill>
                    <a:schemeClr val="tx1">
                      <a:lumMod val="75000"/>
                      <a:lumOff val="25000"/>
                    </a:schemeClr>
                  </a:solidFill>
                  <a:cs typeface="Arial" pitchFamily="34" charset="0"/>
                </a:rPr>
                <a:t>Sector: furniture </a:t>
              </a:r>
              <a:endParaRPr lang="ko-KR" altLang="en-US" sz="1400" b="1" dirty="0">
                <a:solidFill>
                  <a:schemeClr val="tx1">
                    <a:lumMod val="75000"/>
                    <a:lumOff val="25000"/>
                  </a:schemeClr>
                </a:solidFill>
                <a:cs typeface="Arial" pitchFamily="34" charset="0"/>
              </a:endParaRPr>
            </a:p>
          </p:txBody>
        </p:sp>
        <p:sp>
          <p:nvSpPr>
            <p:cNvPr id="36" name="TextBox 35"/>
            <p:cNvSpPr txBox="1"/>
            <p:nvPr/>
          </p:nvSpPr>
          <p:spPr>
            <a:xfrm>
              <a:off x="803640" y="3362835"/>
              <a:ext cx="2059657" cy="307777"/>
            </a:xfrm>
            <a:prstGeom prst="rect">
              <a:avLst/>
            </a:prstGeom>
            <a:noFill/>
          </p:spPr>
          <p:txBody>
            <a:bodyPr wrap="square" rtlCol="0">
              <a:spAutoFit/>
            </a:bodyPr>
            <a:lstStyle/>
            <a:p>
              <a:pPr algn="r"/>
              <a:r>
                <a:rPr lang="en-US" altLang="ko-KR" sz="1400" b="1" dirty="0">
                  <a:solidFill>
                    <a:schemeClr val="tx1">
                      <a:lumMod val="75000"/>
                      <a:lumOff val="25000"/>
                    </a:schemeClr>
                  </a:solidFill>
                  <a:cs typeface="Arial" pitchFamily="34" charset="0"/>
                </a:rPr>
                <a:t>Methods</a:t>
              </a:r>
              <a:endParaRPr lang="ko-KR" altLang="en-US" sz="1400" b="1" dirty="0">
                <a:solidFill>
                  <a:schemeClr val="tx1">
                    <a:lumMod val="75000"/>
                    <a:lumOff val="25000"/>
                  </a:schemeClr>
                </a:solidFill>
                <a:cs typeface="Arial" pitchFamily="34" charset="0"/>
              </a:endParaRPr>
            </a:p>
          </p:txBody>
        </p:sp>
      </p:grpSp>
      <p:grpSp>
        <p:nvGrpSpPr>
          <p:cNvPr id="37" name="Group 36"/>
          <p:cNvGrpSpPr/>
          <p:nvPr/>
        </p:nvGrpSpPr>
        <p:grpSpPr>
          <a:xfrm>
            <a:off x="5832140" y="1842656"/>
            <a:ext cx="3132856" cy="1548161"/>
            <a:chOff x="803640" y="3362835"/>
            <a:chExt cx="2059657" cy="1548161"/>
          </a:xfrm>
        </p:grpSpPr>
        <p:sp>
          <p:nvSpPr>
            <p:cNvPr id="38" name="TextBox 37"/>
            <p:cNvSpPr txBox="1"/>
            <p:nvPr/>
          </p:nvSpPr>
          <p:spPr>
            <a:xfrm>
              <a:off x="803640" y="3579862"/>
              <a:ext cx="2059657" cy="1331134"/>
            </a:xfrm>
            <a:prstGeom prst="rect">
              <a:avLst/>
            </a:prstGeom>
            <a:noFill/>
          </p:spPr>
          <p:txBody>
            <a:bodyPr wrap="square" rtlCol="0">
              <a:spAutoFit/>
            </a:bodyPr>
            <a:lstStyle/>
            <a:p>
              <a:pPr marL="228600" indent="-228600">
                <a:buAutoNum type="arabicPeriod"/>
              </a:pPr>
              <a:r>
                <a:rPr lang="en-US" sz="1400" dirty="0"/>
                <a:t>about the production </a:t>
              </a:r>
            </a:p>
            <a:p>
              <a:r>
                <a:rPr lang="en-US" sz="1400" dirty="0"/>
                <a:t>process </a:t>
              </a:r>
            </a:p>
            <a:p>
              <a:r>
                <a:rPr lang="en-US" sz="1400" dirty="0"/>
                <a:t>2. about engagement of</a:t>
              </a:r>
            </a:p>
            <a:p>
              <a:r>
                <a:rPr lang="en-US" sz="1400" dirty="0"/>
                <a:t> employees</a:t>
              </a:r>
            </a:p>
            <a:p>
              <a:r>
                <a:rPr lang="en-US" sz="1400" dirty="0"/>
                <a:t>3. about </a:t>
              </a:r>
              <a:r>
                <a:rPr lang="lt-LT" sz="1400" dirty="0" err="1"/>
                <a:t>pricing</a:t>
              </a:r>
              <a:r>
                <a:rPr lang="lt-LT" sz="1400" dirty="0"/>
                <a:t> </a:t>
              </a:r>
              <a:r>
                <a:rPr lang="lt-LT" sz="1400" dirty="0" err="1"/>
                <a:t>methodology</a:t>
              </a:r>
              <a:r>
                <a:rPr lang="lt-LT" sz="1400" dirty="0"/>
                <a:t> </a:t>
              </a:r>
            </a:p>
            <a:p>
              <a:endParaRPr lang="ko-KR" altLang="en-US" sz="1050" dirty="0">
                <a:solidFill>
                  <a:schemeClr val="tx1">
                    <a:lumMod val="75000"/>
                    <a:lumOff val="25000"/>
                  </a:schemeClr>
                </a:solidFill>
                <a:cs typeface="Arial" pitchFamily="34" charset="0"/>
              </a:endParaRPr>
            </a:p>
          </p:txBody>
        </p:sp>
        <p:sp>
          <p:nvSpPr>
            <p:cNvPr id="39" name="TextBox 38"/>
            <p:cNvSpPr txBox="1"/>
            <p:nvPr/>
          </p:nvSpPr>
          <p:spPr>
            <a:xfrm>
              <a:off x="803640" y="3362835"/>
              <a:ext cx="2059657" cy="338554"/>
            </a:xfrm>
            <a:prstGeom prst="rect">
              <a:avLst/>
            </a:prstGeom>
            <a:noFill/>
          </p:spPr>
          <p:txBody>
            <a:bodyPr wrap="square" rtlCol="0">
              <a:spAutoFit/>
            </a:bodyPr>
            <a:lstStyle/>
            <a:p>
              <a:pPr algn="r"/>
              <a:r>
                <a:rPr lang="en-US" altLang="ko-KR" sz="1600" b="1" dirty="0">
                  <a:solidFill>
                    <a:schemeClr val="tx1">
                      <a:lumMod val="75000"/>
                      <a:lumOff val="25000"/>
                    </a:schemeClr>
                  </a:solidFill>
                  <a:cs typeface="Arial" pitchFamily="34" charset="0"/>
                </a:rPr>
                <a:t>Topics for data collection </a:t>
              </a:r>
              <a:endParaRPr lang="ko-KR" altLang="en-US" sz="1600" b="1" dirty="0">
                <a:solidFill>
                  <a:schemeClr val="tx1">
                    <a:lumMod val="75000"/>
                    <a:lumOff val="25000"/>
                  </a:schemeClr>
                </a:solidFill>
                <a:cs typeface="Arial" pitchFamily="34" charset="0"/>
              </a:endParaRPr>
            </a:p>
          </p:txBody>
        </p:sp>
      </p:grpSp>
      <p:grpSp>
        <p:nvGrpSpPr>
          <p:cNvPr id="40" name="Group 39"/>
          <p:cNvGrpSpPr/>
          <p:nvPr/>
        </p:nvGrpSpPr>
        <p:grpSpPr>
          <a:xfrm>
            <a:off x="1259124" y="3173112"/>
            <a:ext cx="3564904" cy="740247"/>
            <a:chOff x="803640" y="3362835"/>
            <a:chExt cx="2059657" cy="740247"/>
          </a:xfrm>
        </p:grpSpPr>
        <p:sp>
          <p:nvSpPr>
            <p:cNvPr id="41" name="TextBox 40"/>
            <p:cNvSpPr txBox="1"/>
            <p:nvPr/>
          </p:nvSpPr>
          <p:spPr>
            <a:xfrm>
              <a:off x="803640" y="3579862"/>
              <a:ext cx="2059657" cy="523220"/>
            </a:xfrm>
            <a:prstGeom prst="rect">
              <a:avLst/>
            </a:prstGeom>
            <a:noFill/>
          </p:spPr>
          <p:txBody>
            <a:bodyPr wrap="square" rtlCol="0">
              <a:spAutoFit/>
            </a:bodyPr>
            <a:lstStyle/>
            <a:p>
              <a:pPr algn="r"/>
              <a:r>
                <a:rPr lang="en-US" sz="1400" dirty="0"/>
                <a:t>from June, 2016 to March, 2018</a:t>
              </a:r>
              <a:r>
                <a:rPr lang="en-US" altLang="ko-KR" sz="1400" dirty="0">
                  <a:solidFill>
                    <a:schemeClr val="tx1">
                      <a:lumMod val="75000"/>
                      <a:lumOff val="25000"/>
                    </a:schemeClr>
                  </a:solidFill>
                  <a:cs typeface="Arial" pitchFamily="34" charset="0"/>
                </a:rPr>
                <a:t>.</a:t>
              </a:r>
            </a:p>
            <a:p>
              <a:pPr algn="r"/>
              <a:r>
                <a:rPr lang="en-GB" dirty="0"/>
                <a:t>January to February 2019</a:t>
              </a:r>
              <a:r>
                <a:rPr lang="en-US" altLang="ko-KR" sz="1400" dirty="0">
                  <a:solidFill>
                    <a:schemeClr val="tx1">
                      <a:lumMod val="75000"/>
                      <a:lumOff val="25000"/>
                    </a:schemeClr>
                  </a:solidFill>
                  <a:cs typeface="Arial" pitchFamily="34" charset="0"/>
                </a:rPr>
                <a:t> </a:t>
              </a:r>
              <a:endParaRPr lang="ko-KR" altLang="en-US" sz="1400" dirty="0">
                <a:solidFill>
                  <a:schemeClr val="tx1">
                    <a:lumMod val="75000"/>
                    <a:lumOff val="25000"/>
                  </a:schemeClr>
                </a:solidFill>
                <a:cs typeface="Arial" pitchFamily="34" charset="0"/>
              </a:endParaRPr>
            </a:p>
          </p:txBody>
        </p:sp>
        <p:sp>
          <p:nvSpPr>
            <p:cNvPr id="42" name="TextBox 41"/>
            <p:cNvSpPr txBox="1"/>
            <p:nvPr/>
          </p:nvSpPr>
          <p:spPr>
            <a:xfrm>
              <a:off x="803640" y="3362835"/>
              <a:ext cx="2059657" cy="307777"/>
            </a:xfrm>
            <a:prstGeom prst="rect">
              <a:avLst/>
            </a:prstGeom>
            <a:noFill/>
          </p:spPr>
          <p:txBody>
            <a:bodyPr wrap="square" rtlCol="0">
              <a:spAutoFit/>
            </a:bodyPr>
            <a:lstStyle/>
            <a:p>
              <a:pPr algn="r"/>
              <a:r>
                <a:rPr lang="en-US" altLang="ko-KR" sz="1400" b="1" dirty="0">
                  <a:solidFill>
                    <a:schemeClr val="tx1">
                      <a:lumMod val="75000"/>
                      <a:lumOff val="25000"/>
                    </a:schemeClr>
                  </a:solidFill>
                  <a:cs typeface="Arial" pitchFamily="34" charset="0"/>
                </a:rPr>
                <a:t>Time</a:t>
              </a:r>
              <a:endParaRPr lang="ko-KR" altLang="en-US" sz="1400" b="1" dirty="0">
                <a:solidFill>
                  <a:schemeClr val="tx1">
                    <a:lumMod val="75000"/>
                    <a:lumOff val="25000"/>
                  </a:schemeClr>
                </a:solidFill>
                <a:cs typeface="Arial" pitchFamily="34" charset="0"/>
              </a:endParaRPr>
            </a:p>
          </p:txBody>
        </p:sp>
      </p:grpSp>
      <p:grpSp>
        <p:nvGrpSpPr>
          <p:cNvPr id="43" name="Group 42"/>
          <p:cNvGrpSpPr/>
          <p:nvPr/>
        </p:nvGrpSpPr>
        <p:grpSpPr>
          <a:xfrm>
            <a:off x="776413" y="3984136"/>
            <a:ext cx="4666586" cy="1171134"/>
            <a:chOff x="803640" y="3362835"/>
            <a:chExt cx="2059657" cy="1171134"/>
          </a:xfrm>
        </p:grpSpPr>
        <p:sp>
          <p:nvSpPr>
            <p:cNvPr id="44" name="TextBox 43"/>
            <p:cNvSpPr txBox="1"/>
            <p:nvPr/>
          </p:nvSpPr>
          <p:spPr>
            <a:xfrm>
              <a:off x="803640" y="3579862"/>
              <a:ext cx="2059657" cy="954107"/>
            </a:xfrm>
            <a:prstGeom prst="rect">
              <a:avLst/>
            </a:prstGeom>
            <a:noFill/>
          </p:spPr>
          <p:txBody>
            <a:bodyPr wrap="square" rtlCol="0">
              <a:spAutoFit/>
            </a:bodyPr>
            <a:lstStyle/>
            <a:p>
              <a:pPr algn="r"/>
              <a:r>
                <a:rPr lang="en-US" dirty="0"/>
                <a:t>Furniture companies, </a:t>
              </a:r>
            </a:p>
            <a:p>
              <a:pPr algn="r"/>
              <a:r>
                <a:rPr lang="en-US" dirty="0"/>
                <a:t>their employees (</a:t>
              </a:r>
              <a:r>
                <a:rPr lang="en-US" sz="1400" dirty="0"/>
                <a:t>company leaders, managers, constructers and </a:t>
              </a:r>
            </a:p>
            <a:p>
              <a:pPr algn="r"/>
              <a:r>
                <a:rPr lang="en-US" sz="1400" dirty="0"/>
                <a:t>production workers)</a:t>
              </a:r>
              <a:r>
                <a:rPr lang="en-US" altLang="ko-KR" sz="1400" dirty="0">
                  <a:solidFill>
                    <a:schemeClr val="tx1">
                      <a:lumMod val="75000"/>
                      <a:lumOff val="25000"/>
                    </a:schemeClr>
                  </a:solidFill>
                  <a:cs typeface="Arial" pitchFamily="34" charset="0"/>
                </a:rPr>
                <a:t>. </a:t>
              </a:r>
              <a:endParaRPr lang="ko-KR" altLang="en-US" sz="1400" dirty="0">
                <a:solidFill>
                  <a:schemeClr val="tx1">
                    <a:lumMod val="75000"/>
                    <a:lumOff val="25000"/>
                  </a:schemeClr>
                </a:solidFill>
                <a:cs typeface="Arial" pitchFamily="34" charset="0"/>
              </a:endParaRPr>
            </a:p>
          </p:txBody>
        </p:sp>
        <p:sp>
          <p:nvSpPr>
            <p:cNvPr id="45" name="TextBox 44"/>
            <p:cNvSpPr txBox="1"/>
            <p:nvPr/>
          </p:nvSpPr>
          <p:spPr>
            <a:xfrm>
              <a:off x="803640" y="3362835"/>
              <a:ext cx="2059657" cy="307777"/>
            </a:xfrm>
            <a:prstGeom prst="rect">
              <a:avLst/>
            </a:prstGeom>
            <a:noFill/>
          </p:spPr>
          <p:txBody>
            <a:bodyPr wrap="square" rtlCol="0">
              <a:spAutoFit/>
            </a:bodyPr>
            <a:lstStyle/>
            <a:p>
              <a:pPr algn="r"/>
              <a:r>
                <a:rPr lang="en-US" altLang="ko-KR" sz="1400" b="1" dirty="0">
                  <a:solidFill>
                    <a:schemeClr val="tx1">
                      <a:lumMod val="75000"/>
                      <a:lumOff val="25000"/>
                    </a:schemeClr>
                  </a:solidFill>
                  <a:cs typeface="Arial" pitchFamily="34" charset="0"/>
                </a:rPr>
                <a:t>Respondents</a:t>
              </a:r>
              <a:endParaRPr lang="ko-KR" altLang="en-US" sz="1400" b="1" dirty="0">
                <a:solidFill>
                  <a:schemeClr val="tx1">
                    <a:lumMod val="75000"/>
                    <a:lumOff val="25000"/>
                  </a:schemeClr>
                </a:solidFill>
                <a:cs typeface="Arial" pitchFamily="34" charset="0"/>
              </a:endParaRPr>
            </a:p>
          </p:txBody>
        </p:sp>
      </p:grpSp>
      <p:sp>
        <p:nvSpPr>
          <p:cNvPr id="47" name="TextBox 46"/>
          <p:cNvSpPr txBox="1"/>
          <p:nvPr/>
        </p:nvSpPr>
        <p:spPr>
          <a:xfrm>
            <a:off x="6219790" y="4278059"/>
            <a:ext cx="2362330" cy="523220"/>
          </a:xfrm>
          <a:prstGeom prst="rect">
            <a:avLst/>
          </a:prstGeom>
          <a:noFill/>
        </p:spPr>
        <p:txBody>
          <a:bodyPr wrap="square" rtlCol="0">
            <a:spAutoFit/>
          </a:bodyPr>
          <a:lstStyle/>
          <a:p>
            <a:pPr algn="r"/>
            <a:r>
              <a:rPr lang="lt-LT" dirty="0"/>
              <a:t>27</a:t>
            </a:r>
            <a:r>
              <a:rPr lang="en-US" sz="1400" dirty="0"/>
              <a:t> interviews</a:t>
            </a:r>
          </a:p>
          <a:p>
            <a:pPr algn="r"/>
            <a:r>
              <a:rPr lang="en-US" altLang="ko-KR" sz="1400" dirty="0">
                <a:solidFill>
                  <a:schemeClr val="tx1">
                    <a:lumMod val="75000"/>
                    <a:lumOff val="25000"/>
                  </a:schemeClr>
                </a:solidFill>
                <a:cs typeface="Arial" pitchFamily="34" charset="0"/>
              </a:rPr>
              <a:t>Two hours long. </a:t>
            </a:r>
            <a:endParaRPr lang="ko-KR" altLang="en-US" sz="1400" dirty="0">
              <a:solidFill>
                <a:schemeClr val="tx1">
                  <a:lumMod val="75000"/>
                  <a:lumOff val="25000"/>
                </a:schemeClr>
              </a:solidFill>
              <a:cs typeface="Arial" pitchFamily="34" charset="0"/>
            </a:endParaRPr>
          </a:p>
        </p:txBody>
      </p:sp>
      <p:grpSp>
        <p:nvGrpSpPr>
          <p:cNvPr id="49" name="Group 48"/>
          <p:cNvGrpSpPr/>
          <p:nvPr/>
        </p:nvGrpSpPr>
        <p:grpSpPr>
          <a:xfrm>
            <a:off x="124998" y="2308963"/>
            <a:ext cx="4789040" cy="863358"/>
            <a:chOff x="803640" y="3362835"/>
            <a:chExt cx="2059657" cy="863358"/>
          </a:xfrm>
        </p:grpSpPr>
        <p:sp>
          <p:nvSpPr>
            <p:cNvPr id="50" name="TextBox 49"/>
            <p:cNvSpPr txBox="1"/>
            <p:nvPr/>
          </p:nvSpPr>
          <p:spPr>
            <a:xfrm>
              <a:off x="803640" y="3579862"/>
              <a:ext cx="2059657" cy="646331"/>
            </a:xfrm>
            <a:prstGeom prst="rect">
              <a:avLst/>
            </a:prstGeom>
            <a:noFill/>
          </p:spPr>
          <p:txBody>
            <a:bodyPr wrap="square" rtlCol="0">
              <a:spAutoFit/>
            </a:bodyPr>
            <a:lstStyle/>
            <a:p>
              <a:pPr algn="r"/>
              <a:r>
                <a:rPr lang="en-US" sz="1200" dirty="0"/>
                <a:t>Extended interviews on different issues, </a:t>
              </a:r>
            </a:p>
            <a:p>
              <a:pPr algn="r"/>
              <a:r>
                <a:rPr lang="en-US" sz="1200" dirty="0"/>
                <a:t>statistical data,</a:t>
              </a:r>
            </a:p>
            <a:p>
              <a:pPr algn="r"/>
              <a:r>
                <a:rPr lang="en-US" altLang="ko-KR" sz="1200" dirty="0">
                  <a:solidFill>
                    <a:schemeClr val="tx1">
                      <a:lumMod val="75000"/>
                      <a:lumOff val="25000"/>
                    </a:schemeClr>
                  </a:solidFill>
                  <a:cs typeface="Arial" pitchFamily="34" charset="0"/>
                </a:rPr>
                <a:t>Probabilistic evaluation of expert knowledge</a:t>
              </a:r>
              <a:endParaRPr lang="ko-KR" altLang="en-US" sz="1200" dirty="0">
                <a:solidFill>
                  <a:schemeClr val="tx1">
                    <a:lumMod val="75000"/>
                    <a:lumOff val="25000"/>
                  </a:schemeClr>
                </a:solidFill>
                <a:cs typeface="Arial" pitchFamily="34" charset="0"/>
              </a:endParaRPr>
            </a:p>
          </p:txBody>
        </p:sp>
        <p:sp>
          <p:nvSpPr>
            <p:cNvPr id="51" name="TextBox 50"/>
            <p:cNvSpPr txBox="1"/>
            <p:nvPr/>
          </p:nvSpPr>
          <p:spPr>
            <a:xfrm>
              <a:off x="803640" y="3362835"/>
              <a:ext cx="2059657" cy="307777"/>
            </a:xfrm>
            <a:prstGeom prst="rect">
              <a:avLst/>
            </a:prstGeom>
            <a:noFill/>
          </p:spPr>
          <p:txBody>
            <a:bodyPr wrap="square" rtlCol="0">
              <a:spAutoFit/>
            </a:bodyPr>
            <a:lstStyle/>
            <a:p>
              <a:pPr algn="r"/>
              <a:r>
                <a:rPr lang="en-US" altLang="ko-KR" sz="1400" b="1" dirty="0">
                  <a:solidFill>
                    <a:schemeClr val="tx1">
                      <a:lumMod val="75000"/>
                      <a:lumOff val="25000"/>
                    </a:schemeClr>
                  </a:solidFill>
                  <a:cs typeface="Arial" pitchFamily="34" charset="0"/>
                </a:rPr>
                <a:t>Data</a:t>
              </a:r>
              <a:endParaRPr lang="ko-KR" altLang="en-US" sz="1400" b="1" dirty="0">
                <a:solidFill>
                  <a:schemeClr val="tx1">
                    <a:lumMod val="75000"/>
                    <a:lumOff val="25000"/>
                  </a:schemeClr>
                </a:solidFill>
                <a:cs typeface="Arial" pitchFamily="34" charset="0"/>
              </a:endParaRPr>
            </a:p>
          </p:txBody>
        </p:sp>
      </p:grpSp>
    </p:spTree>
    <p:extLst>
      <p:ext uri="{BB962C8B-B14F-4D97-AF65-F5344CB8AC3E}">
        <p14:creationId xmlns:p14="http://schemas.microsoft.com/office/powerpoint/2010/main" val="372361255"/>
      </p:ext>
    </p:extLst>
  </p:cSld>
  <p:clrMapOvr>
    <a:masterClrMapping/>
  </p:clrMapOvr>
</p:sld>
</file>

<file path=ppt/theme/theme1.xml><?xml version="1.0" encoding="utf-8"?>
<a:theme xmlns:a="http://schemas.openxmlformats.org/drawingml/2006/main" name="Basset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19379</TotalTime>
  <Words>1819</Words>
  <Application>Microsoft Macintosh PowerPoint</Application>
  <PresentationFormat>On-screen Show (16:9)</PresentationFormat>
  <Paragraphs>219</Paragraphs>
  <Slides>23</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Barlow</vt:lpstr>
      <vt:lpstr>Times New Roman</vt:lpstr>
      <vt:lpstr>Wingdings</vt:lpstr>
      <vt:lpstr>Basset template</vt:lpstr>
      <vt:lpstr>Behaviour Patterns in Expert Recognition by Means of Structured  Expert Judgment in Price Estimation.  </vt:lpstr>
      <vt:lpstr>Hello!</vt:lpstr>
      <vt:lpstr>Values of customization</vt:lpstr>
      <vt:lpstr>Problem: customization</vt:lpstr>
      <vt:lpstr>Problem: cost estimation</vt:lpstr>
      <vt:lpstr>Problem: experts</vt:lpstr>
      <vt:lpstr>PowerPoint Presentation</vt:lpstr>
      <vt:lpstr>Furniture manufaturing in Lithuania</vt:lpstr>
      <vt:lpstr>METHODOLOGY</vt:lpstr>
      <vt:lpstr>Methods</vt:lpstr>
      <vt:lpstr>Methodology</vt:lpstr>
      <vt:lpstr>Findings: price calculation process</vt:lpstr>
      <vt:lpstr>Price calculation strategies: conflict between notion calculation and expertise </vt:lpstr>
      <vt:lpstr>The precise cost estimation process and ERP role </vt:lpstr>
      <vt:lpstr>Findigns: survey</vt:lpstr>
      <vt:lpstr>Findings: SEJ calibration</vt:lpstr>
      <vt:lpstr>Findings: SEJ information</vt:lpstr>
      <vt:lpstr>PowerPoint Presentation</vt:lpstr>
      <vt:lpstr>Conclusions</vt:lpstr>
      <vt:lpstr>Findings</vt:lpstr>
      <vt:lpstr>Conclusions</vt:lpstr>
      <vt:lpstr>Acknowledgement</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Birutė Mikulskienė</dc:creator>
  <cp:lastModifiedBy>Birute M</cp:lastModifiedBy>
  <cp:revision>92</cp:revision>
  <dcterms:modified xsi:type="dcterms:W3CDTF">2019-09-20T10:55:04Z</dcterms:modified>
</cp:coreProperties>
</file>