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12.xml" ContentType="application/vnd.openxmlformats-officedocument.presentationml.notesSlid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2" r:id="rId1"/>
    <p:sldMasterId id="2147483710" r:id="rId2"/>
  </p:sldMasterIdLst>
  <p:notesMasterIdLst>
    <p:notesMasterId r:id="rId23"/>
  </p:notesMasterIdLst>
  <p:handoutMasterIdLst>
    <p:handoutMasterId r:id="rId24"/>
  </p:handoutMasterIdLst>
  <p:sldIdLst>
    <p:sldId id="256" r:id="rId3"/>
    <p:sldId id="292" r:id="rId4"/>
    <p:sldId id="314" r:id="rId5"/>
    <p:sldId id="293" r:id="rId6"/>
    <p:sldId id="300" r:id="rId7"/>
    <p:sldId id="287" r:id="rId8"/>
    <p:sldId id="291" r:id="rId9"/>
    <p:sldId id="303" r:id="rId10"/>
    <p:sldId id="304" r:id="rId11"/>
    <p:sldId id="313" r:id="rId12"/>
    <p:sldId id="312" r:id="rId13"/>
    <p:sldId id="308" r:id="rId14"/>
    <p:sldId id="315" r:id="rId15"/>
    <p:sldId id="295" r:id="rId16"/>
    <p:sldId id="294" r:id="rId17"/>
    <p:sldId id="316" r:id="rId18"/>
    <p:sldId id="320" r:id="rId19"/>
    <p:sldId id="321" r:id="rId20"/>
    <p:sldId id="319" r:id="rId21"/>
    <p:sldId id="290" r:id="rId22"/>
  </p:sldIdLst>
  <p:sldSz cx="12192000" cy="6858000"/>
  <p:notesSz cx="6858000" cy="9144000"/>
  <p:defaultTextStyle>
    <a:defPPr>
      <a:defRPr lang="lt-L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78003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284E427A-3D55-4303-BF80-6455036E1DE7}" styleName="Themed Style 1 - Accent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35758FB7-9AC5-4552-8A53-C91805E547FA}" styleName="Themed Style 1 - Accent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144" autoAdjust="0"/>
    <p:restoredTop sz="85790"/>
  </p:normalViewPr>
  <p:slideViewPr>
    <p:cSldViewPr snapToGrid="0">
      <p:cViewPr varScale="1">
        <p:scale>
          <a:sx n="97" d="100"/>
          <a:sy n="97" d="100"/>
        </p:scale>
        <p:origin x="1128" y="184"/>
      </p:cViewPr>
      <p:guideLst>
        <p:guide orient="horz" pos="2160"/>
        <p:guide pos="3840"/>
      </p:guideLst>
    </p:cSldViewPr>
  </p:slideViewPr>
  <p:outlineViewPr>
    <p:cViewPr>
      <p:scale>
        <a:sx n="33" d="100"/>
        <a:sy n="33" d="100"/>
      </p:scale>
      <p:origin x="0" y="0"/>
    </p:cViewPr>
  </p:outlineViewPr>
  <p:notesTextViewPr>
    <p:cViewPr>
      <p:scale>
        <a:sx n="1" d="1"/>
        <a:sy n="1" d="1"/>
      </p:scale>
      <p:origin x="0" y="0"/>
    </p:cViewPr>
  </p:notesTextViewPr>
  <p:sorterViewPr>
    <p:cViewPr>
      <p:scale>
        <a:sx n="66" d="100"/>
        <a:sy n="66" d="100"/>
      </p:scale>
      <p:origin x="0" y="0"/>
    </p:cViewPr>
  </p:sorterViewPr>
  <p:notesViewPr>
    <p:cSldViewPr snapToGrid="0">
      <p:cViewPr varScale="1">
        <p:scale>
          <a:sx n="86" d="100"/>
          <a:sy n="86" d="100"/>
        </p:scale>
        <p:origin x="3928" y="208"/>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viewProps" Target="viewProps.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handoutMaster" Target="handoutMasters/handoutMaster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notesMaster" Target="notesMasters/notesMaster1.xml"/><Relationship Id="rId28" Type="http://schemas.openxmlformats.org/officeDocument/2006/relationships/tableStyles" Target="tableStyles.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theme" Target="theme/theme1.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oleObject" Target="file:////Users/vju/repos/alg-mod-rev/benchmark/model-loading-times.xlsx" TargetMode="External"/><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oleObject" Target="file:////Users/vju/repos/alg-mod-rev/benchmark/model-loading-times.xlsx" TargetMode="External"/><Relationship Id="rId2" Type="http://schemas.microsoft.com/office/2011/relationships/chartColorStyle" Target="colors3.xml"/><Relationship Id="rId1" Type="http://schemas.microsoft.com/office/2011/relationships/chartStyle" Target="style3.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2128" b="1" i="0" u="none" strike="noStrike" kern="1200" baseline="0">
              <a:solidFill>
                <a:schemeClr val="tx2"/>
              </a:solidFill>
              <a:latin typeface="+mn-lt"/>
              <a:ea typeface="+mn-ea"/>
              <a:cs typeface="+mn-cs"/>
            </a:defRPr>
          </a:pPr>
          <a:endParaRPr lang="en-US"/>
        </a:p>
      </c:txPr>
    </c:title>
    <c:autoTitleDeleted val="0"/>
    <c:plotArea>
      <c:layout>
        <c:manualLayout>
          <c:layoutTarget val="inner"/>
          <c:xMode val="edge"/>
          <c:yMode val="edge"/>
          <c:x val="0.27875333073860098"/>
          <c:y val="0.21412520064205501"/>
          <c:w val="0.455167609752203"/>
          <c:h val="0.57644822487076797"/>
        </c:manualLayout>
      </c:layout>
      <c:doughnutChart>
        <c:varyColors val="1"/>
        <c:ser>
          <c:idx val="0"/>
          <c:order val="0"/>
          <c:tx>
            <c:strRef>
              <c:f>Sheet1!$B$1</c:f>
              <c:strCache>
                <c:ptCount val="1"/>
                <c:pt idx="0">
                  <c:v>Models</c:v>
                </c:pt>
              </c:strCache>
            </c:strRef>
          </c:tx>
          <c:dPt>
            <c:idx val="0"/>
            <c:bubble3D val="0"/>
            <c:spPr>
              <a:gradFill rotWithShape="1">
                <a:gsLst>
                  <a:gs pos="0">
                    <a:schemeClr val="accent1">
                      <a:satMod val="103000"/>
                      <a:lumMod val="102000"/>
                      <a:tint val="94000"/>
                    </a:schemeClr>
                  </a:gs>
                  <a:gs pos="50000">
                    <a:schemeClr val="accent1">
                      <a:satMod val="110000"/>
                      <a:lumMod val="100000"/>
                      <a:shade val="100000"/>
                    </a:schemeClr>
                  </a:gs>
                  <a:gs pos="100000">
                    <a:schemeClr val="accent1">
                      <a:lumMod val="99000"/>
                      <a:satMod val="120000"/>
                      <a:shade val="78000"/>
                    </a:schemeClr>
                  </a:gs>
                </a:gsLst>
                <a:lin ang="5400000" scaled="0"/>
              </a:gradFill>
              <a:ln>
                <a:noFill/>
              </a:ln>
              <a:effectLst/>
            </c:spPr>
            <c:extLst>
              <c:ext xmlns:c16="http://schemas.microsoft.com/office/drawing/2014/chart" uri="{C3380CC4-5D6E-409C-BE32-E72D297353CC}">
                <c16:uniqueId val="{00000001-5BF1-4A48-B178-7A73B9D92FE8}"/>
              </c:ext>
            </c:extLst>
          </c:dPt>
          <c:dPt>
            <c:idx val="1"/>
            <c:bubble3D val="0"/>
            <c:spPr>
              <a:gradFill rotWithShape="1">
                <a:gsLst>
                  <a:gs pos="0">
                    <a:schemeClr val="accent2">
                      <a:satMod val="103000"/>
                      <a:lumMod val="102000"/>
                      <a:tint val="94000"/>
                    </a:schemeClr>
                  </a:gs>
                  <a:gs pos="50000">
                    <a:schemeClr val="accent2">
                      <a:satMod val="110000"/>
                      <a:lumMod val="100000"/>
                      <a:shade val="100000"/>
                    </a:schemeClr>
                  </a:gs>
                  <a:gs pos="100000">
                    <a:schemeClr val="accent2">
                      <a:lumMod val="99000"/>
                      <a:satMod val="120000"/>
                      <a:shade val="78000"/>
                    </a:schemeClr>
                  </a:gs>
                </a:gsLst>
                <a:lin ang="5400000" scaled="0"/>
              </a:gradFill>
              <a:ln>
                <a:noFill/>
              </a:ln>
              <a:effectLst/>
            </c:spPr>
            <c:extLst>
              <c:ext xmlns:c16="http://schemas.microsoft.com/office/drawing/2014/chart" uri="{C3380CC4-5D6E-409C-BE32-E72D297353CC}">
                <c16:uniqueId val="{00000003-5BF1-4A48-B178-7A73B9D92FE8}"/>
              </c:ext>
            </c:extLst>
          </c:dPt>
          <c:dLbls>
            <c:dLbl>
              <c:idx val="1"/>
              <c:tx>
                <c:rich>
                  <a:bodyPr/>
                  <a:lstStyle/>
                  <a:p>
                    <a:fld id="{96FAD2D2-8C45-FF41-8A6C-DBBF00356AD3}" type="VALUE">
                      <a:rPr lang="en-US">
                        <a:solidFill>
                          <a:schemeClr val="accent3"/>
                        </a:solidFill>
                      </a:rPr>
                      <a:pPr/>
                      <a:t>[VALUE]</a:t>
                    </a:fld>
                    <a:endParaRPr lang="en-US"/>
                  </a:p>
                </c:rich>
              </c:tx>
              <c:showLegendKey val="0"/>
              <c:showVal val="1"/>
              <c:showCatName val="0"/>
              <c:showSerName val="0"/>
              <c:showPercent val="0"/>
              <c:showBubbleSize val="0"/>
              <c:separator>, </c:separator>
              <c:extLst>
                <c:ext xmlns:c15="http://schemas.microsoft.com/office/drawing/2012/chart" uri="{CE6537A1-D6FC-4f65-9D91-7224C49458BB}">
                  <c15:dlblFieldTable/>
                  <c15:showDataLabelsRange val="0"/>
                </c:ext>
                <c:ext xmlns:c16="http://schemas.microsoft.com/office/drawing/2014/chart" uri="{C3380CC4-5D6E-409C-BE32-E72D297353CC}">
                  <c16:uniqueId val="{00000003-5BF1-4A48-B178-7A73B9D92FE8}"/>
                </c:ext>
              </c:extLst>
            </c:dLbl>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2"/>
                    </a:solidFill>
                    <a:latin typeface="+mn-lt"/>
                    <a:ea typeface="+mn-ea"/>
                    <a:cs typeface="+mn-cs"/>
                  </a:defRPr>
                </a:pPr>
                <a:endParaRPr lang="en-US"/>
              </a:p>
            </c:txPr>
            <c:showLegendKey val="0"/>
            <c:showVal val="1"/>
            <c:showCatName val="0"/>
            <c:showSerName val="0"/>
            <c:showPercent val="0"/>
            <c:showBubbleSize val="0"/>
            <c:separator>, </c:separator>
            <c:showLeaderLines val="1"/>
            <c:leaderLines>
              <c:spPr>
                <a:ln w="9525">
                  <a:solidFill>
                    <a:schemeClr val="tx2">
                      <a:lumMod val="35000"/>
                      <a:lumOff val="65000"/>
                    </a:schemeClr>
                  </a:solidFill>
                </a:ln>
                <a:effectLst/>
              </c:spPr>
            </c:leaderLines>
            <c:extLst>
              <c:ext xmlns:c15="http://schemas.microsoft.com/office/drawing/2012/chart" uri="{CE6537A1-D6FC-4f65-9D91-7224C49458BB}"/>
            </c:extLst>
          </c:dLbls>
          <c:cat>
            <c:strRef>
              <c:f>Sheet1!$A$2:$A$3</c:f>
              <c:strCache>
                <c:ptCount val="2"/>
                <c:pt idx="0">
                  <c:v>Available</c:v>
                </c:pt>
                <c:pt idx="1">
                  <c:v>Excluded</c:v>
                </c:pt>
              </c:strCache>
            </c:strRef>
          </c:cat>
          <c:val>
            <c:numRef>
              <c:f>Sheet1!$B$2:$B$3</c:f>
              <c:numCache>
                <c:formatCode>General</c:formatCode>
                <c:ptCount val="2"/>
                <c:pt idx="0">
                  <c:v>298</c:v>
                </c:pt>
                <c:pt idx="1">
                  <c:v>125</c:v>
                </c:pt>
              </c:numCache>
            </c:numRef>
          </c:val>
          <c:extLst>
            <c:ext xmlns:c16="http://schemas.microsoft.com/office/drawing/2014/chart" uri="{C3380CC4-5D6E-409C-BE32-E72D297353CC}">
              <c16:uniqueId val="{00000004-5BF1-4A48-B178-7A73B9D92FE8}"/>
            </c:ext>
          </c:extLst>
        </c:ser>
        <c:dLbls>
          <c:showLegendKey val="0"/>
          <c:showVal val="0"/>
          <c:showCatName val="0"/>
          <c:showSerName val="0"/>
          <c:showPercent val="1"/>
          <c:showBubbleSize val="0"/>
          <c:showLeaderLines val="1"/>
        </c:dLbls>
        <c:firstSliceAng val="0"/>
        <c:holeSize val="75"/>
      </c:doughnutChart>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2"/>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solidFill>
                <a:latin typeface="+mn-lt"/>
                <a:ea typeface="+mn-ea"/>
                <a:cs typeface="+mn-cs"/>
              </a:defRPr>
            </a:pPr>
            <a:r>
              <a:rPr lang="en-US" sz="1800" dirty="0"/>
              <a:t>Average model instance creation time</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solidFill>
              <a:latin typeface="+mn-lt"/>
              <a:ea typeface="+mn-ea"/>
              <a:cs typeface="+mn-cs"/>
            </a:defRPr>
          </a:pPr>
          <a:endParaRPr lang="en-US"/>
        </a:p>
      </c:txPr>
    </c:title>
    <c:autoTitleDeleted val="0"/>
    <c:plotArea>
      <c:layout/>
      <c:barChart>
        <c:barDir val="col"/>
        <c:grouping val="clustered"/>
        <c:varyColors val="0"/>
        <c:ser>
          <c:idx val="1"/>
          <c:order val="0"/>
          <c:tx>
            <c:strRef>
              <c:f>'Loading time charts'!$B$23</c:f>
              <c:strCache>
                <c:ptCount val="1"/>
                <c:pt idx="0">
                  <c:v>AMPL</c:v>
                </c:pt>
              </c:strCache>
            </c:strRef>
          </c:tx>
          <c:spPr>
            <a:solidFill>
              <a:schemeClr val="accent3"/>
            </a:solidFill>
            <a:ln>
              <a:noFill/>
            </a:ln>
            <a:effectLst/>
          </c:spPr>
          <c:invertIfNegative val="0"/>
          <c:dLbls>
            <c:dLbl>
              <c:idx val="9"/>
              <c:layout>
                <c:manualLayout>
                  <c:x val="-1.718213058419244E-3"/>
                  <c:y val="-2.7190332326283876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E6F7-9444-B465-951DE0B30AC8}"/>
                </c:ext>
              </c:extLst>
            </c:dLbl>
            <c:numFmt formatCode="0" sourceLinked="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errBars>
            <c:errBarType val="both"/>
            <c:errValType val="cust"/>
            <c:noEndCap val="0"/>
            <c:plus>
              <c:numRef>
                <c:f>'Loading time charts'!$B$36:$B$45</c:f>
                <c:numCache>
                  <c:formatCode>General</c:formatCode>
                  <c:ptCount val="10"/>
                  <c:pt idx="0">
                    <c:v>2.0202846326662751</c:v>
                  </c:pt>
                  <c:pt idx="1">
                    <c:v>0.35060901623063256</c:v>
                  </c:pt>
                  <c:pt idx="2">
                    <c:v>6.0818211323910587</c:v>
                  </c:pt>
                  <c:pt idx="3">
                    <c:v>1.9171205319081863</c:v>
                  </c:pt>
                  <c:pt idx="4">
                    <c:v>1.0281655655589677</c:v>
                  </c:pt>
                  <c:pt idx="5">
                    <c:v>5.5003335190768743</c:v>
                  </c:pt>
                  <c:pt idx="6">
                    <c:v>0.4899909961350134</c:v>
                  </c:pt>
                  <c:pt idx="7">
                    <c:v>0</c:v>
                  </c:pt>
                  <c:pt idx="8">
                    <c:v>6.098676971393723</c:v>
                  </c:pt>
                  <c:pt idx="9">
                    <c:v>50</c:v>
                  </c:pt>
                </c:numCache>
              </c:numRef>
            </c:plus>
            <c:minus>
              <c:numRef>
                <c:f>'Loading time charts'!$B$36:$B$45</c:f>
                <c:numCache>
                  <c:formatCode>General</c:formatCode>
                  <c:ptCount val="10"/>
                  <c:pt idx="0">
                    <c:v>2.0202846326662751</c:v>
                  </c:pt>
                  <c:pt idx="1">
                    <c:v>0.35060901623063256</c:v>
                  </c:pt>
                  <c:pt idx="2">
                    <c:v>6.0818211323910587</c:v>
                  </c:pt>
                  <c:pt idx="3">
                    <c:v>1.9171205319081863</c:v>
                  </c:pt>
                  <c:pt idx="4">
                    <c:v>1.0281655655589677</c:v>
                  </c:pt>
                  <c:pt idx="5">
                    <c:v>5.5003335190768743</c:v>
                  </c:pt>
                  <c:pt idx="6">
                    <c:v>0.4899909961350134</c:v>
                  </c:pt>
                  <c:pt idx="7">
                    <c:v>0</c:v>
                  </c:pt>
                  <c:pt idx="8">
                    <c:v>6.098676971393723</c:v>
                  </c:pt>
                  <c:pt idx="9">
                    <c:v>50</c:v>
                  </c:pt>
                </c:numCache>
              </c:numRef>
            </c:minus>
            <c:spPr>
              <a:noFill/>
              <a:ln w="9525" cap="flat" cmpd="sng" algn="ctr">
                <a:solidFill>
                  <a:schemeClr val="tx1">
                    <a:lumMod val="65000"/>
                    <a:lumOff val="35000"/>
                  </a:schemeClr>
                </a:solidFill>
                <a:round/>
              </a:ln>
              <a:effectLst/>
            </c:spPr>
          </c:errBars>
          <c:cat>
            <c:strRef>
              <c:f>'Loading time charts'!$A$24:$A$33</c:f>
              <c:strCache>
                <c:ptCount val="10"/>
                <c:pt idx="0">
                  <c:v>CNS</c:v>
                </c:pt>
                <c:pt idx="1">
                  <c:v>DNLP</c:v>
                </c:pt>
                <c:pt idx="2">
                  <c:v>LP</c:v>
                </c:pt>
                <c:pt idx="3">
                  <c:v>MCP</c:v>
                </c:pt>
                <c:pt idx="4">
                  <c:v>MINLP</c:v>
                </c:pt>
                <c:pt idx="5">
                  <c:v>MIP</c:v>
                </c:pt>
                <c:pt idx="6">
                  <c:v>MIQCP</c:v>
                </c:pt>
                <c:pt idx="7">
                  <c:v>MPEC</c:v>
                </c:pt>
                <c:pt idx="8">
                  <c:v>NLP</c:v>
                </c:pt>
                <c:pt idx="9">
                  <c:v>QCP</c:v>
                </c:pt>
              </c:strCache>
            </c:strRef>
          </c:cat>
          <c:val>
            <c:numRef>
              <c:f>'Loading time charts'!$B$24:$B$33</c:f>
              <c:numCache>
                <c:formatCode>0.0</c:formatCode>
                <c:ptCount val="10"/>
                <c:pt idx="0">
                  <c:v>14.5</c:v>
                </c:pt>
                <c:pt idx="1">
                  <c:v>10.199999999999999</c:v>
                </c:pt>
                <c:pt idx="2">
                  <c:v>18.578947368421051</c:v>
                </c:pt>
                <c:pt idx="3">
                  <c:v>13.846153846153847</c:v>
                </c:pt>
                <c:pt idx="4">
                  <c:v>11.294117647058824</c:v>
                </c:pt>
                <c:pt idx="5">
                  <c:v>22.07017543859649</c:v>
                </c:pt>
                <c:pt idx="6">
                  <c:v>10.5</c:v>
                </c:pt>
                <c:pt idx="7">
                  <c:v>10</c:v>
                </c:pt>
                <c:pt idx="8">
                  <c:v>20.405940594059405</c:v>
                </c:pt>
                <c:pt idx="9">
                  <c:v>51.4</c:v>
                </c:pt>
              </c:numCache>
            </c:numRef>
          </c:val>
          <c:extLst>
            <c:ext xmlns:c16="http://schemas.microsoft.com/office/drawing/2014/chart" uri="{C3380CC4-5D6E-409C-BE32-E72D297353CC}">
              <c16:uniqueId val="{00000001-E6F7-9444-B465-951DE0B30AC8}"/>
            </c:ext>
          </c:extLst>
        </c:ser>
        <c:ser>
          <c:idx val="2"/>
          <c:order val="1"/>
          <c:tx>
            <c:strRef>
              <c:f>'Loading time charts'!$C$23</c:f>
              <c:strCache>
                <c:ptCount val="1"/>
                <c:pt idx="0">
                  <c:v>GAMS</c:v>
                </c:pt>
              </c:strCache>
            </c:strRef>
          </c:tx>
          <c:spPr>
            <a:solidFill>
              <a:schemeClr val="accent4"/>
            </a:solidFill>
            <a:ln>
              <a:noFill/>
            </a:ln>
            <a:effectLst/>
          </c:spPr>
          <c:invertIfNegative val="0"/>
          <c:dLbls>
            <c:dLbl>
              <c:idx val="4"/>
              <c:layout>
                <c:manualLayout>
                  <c:x val="-6.30004176891711E-17"/>
                  <c:y val="-1.2084592145015106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E6F7-9444-B465-951DE0B30AC8}"/>
                </c:ext>
              </c:extLst>
            </c:dLbl>
            <c:dLbl>
              <c:idx val="9"/>
              <c:layout>
                <c:manualLayout>
                  <c:x val="-1.260008353783422E-16"/>
                  <c:y val="-7.5528700906344406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E6F7-9444-B465-951DE0B30AC8}"/>
                </c:ext>
              </c:extLst>
            </c:dLbl>
            <c:numFmt formatCode="0" sourceLinked="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errBars>
            <c:errBarType val="both"/>
            <c:errValType val="cust"/>
            <c:noEndCap val="0"/>
            <c:plus>
              <c:numRef>
                <c:f>'Loading time charts'!$C$36:$C$45</c:f>
                <c:numCache>
                  <c:formatCode>General</c:formatCode>
                  <c:ptCount val="10"/>
                  <c:pt idx="0">
                    <c:v>18.994657542974572</c:v>
                  </c:pt>
                  <c:pt idx="1">
                    <c:v>10.763753900574592</c:v>
                  </c:pt>
                  <c:pt idx="2">
                    <c:v>15.207483325628658</c:v>
                  </c:pt>
                  <c:pt idx="3">
                    <c:v>11.910770569731733</c:v>
                  </c:pt>
                  <c:pt idx="4">
                    <c:v>39.215473076691552</c:v>
                  </c:pt>
                  <c:pt idx="5">
                    <c:v>17.146823452732679</c:v>
                  </c:pt>
                  <c:pt idx="6">
                    <c:v>11.291076769369086</c:v>
                  </c:pt>
                  <c:pt idx="7">
                    <c:v>0</c:v>
                  </c:pt>
                  <c:pt idx="8">
                    <c:v>24.584469496433524</c:v>
                  </c:pt>
                  <c:pt idx="9">
                    <c:v>147.11355712974736</c:v>
                  </c:pt>
                </c:numCache>
              </c:numRef>
            </c:plus>
            <c:minus>
              <c:numRef>
                <c:f>'Loading time charts'!$C$36:$C$45</c:f>
                <c:numCache>
                  <c:formatCode>General</c:formatCode>
                  <c:ptCount val="10"/>
                  <c:pt idx="0">
                    <c:v>18.994657542974572</c:v>
                  </c:pt>
                  <c:pt idx="1">
                    <c:v>10.763753900574592</c:v>
                  </c:pt>
                  <c:pt idx="2">
                    <c:v>15.207483325628658</c:v>
                  </c:pt>
                  <c:pt idx="3">
                    <c:v>11.910770569731733</c:v>
                  </c:pt>
                  <c:pt idx="4">
                    <c:v>39.215473076691552</c:v>
                  </c:pt>
                  <c:pt idx="5">
                    <c:v>17.146823452732679</c:v>
                  </c:pt>
                  <c:pt idx="6">
                    <c:v>11.291076769369086</c:v>
                  </c:pt>
                  <c:pt idx="7">
                    <c:v>0</c:v>
                  </c:pt>
                  <c:pt idx="8">
                    <c:v>24.584469496433524</c:v>
                  </c:pt>
                  <c:pt idx="9">
                    <c:v>147.11355712974736</c:v>
                  </c:pt>
                </c:numCache>
              </c:numRef>
            </c:minus>
            <c:spPr>
              <a:noFill/>
              <a:ln w="9525" cap="flat" cmpd="sng" algn="ctr">
                <a:solidFill>
                  <a:schemeClr val="tx1">
                    <a:lumMod val="65000"/>
                    <a:lumOff val="35000"/>
                  </a:schemeClr>
                </a:solidFill>
                <a:round/>
              </a:ln>
              <a:effectLst/>
            </c:spPr>
          </c:errBars>
          <c:cat>
            <c:strRef>
              <c:f>'Loading time charts'!$A$24:$A$33</c:f>
              <c:strCache>
                <c:ptCount val="10"/>
                <c:pt idx="0">
                  <c:v>CNS</c:v>
                </c:pt>
                <c:pt idx="1">
                  <c:v>DNLP</c:v>
                </c:pt>
                <c:pt idx="2">
                  <c:v>LP</c:v>
                </c:pt>
                <c:pt idx="3">
                  <c:v>MCP</c:v>
                </c:pt>
                <c:pt idx="4">
                  <c:v>MINLP</c:v>
                </c:pt>
                <c:pt idx="5">
                  <c:v>MIP</c:v>
                </c:pt>
                <c:pt idx="6">
                  <c:v>MIQCP</c:v>
                </c:pt>
                <c:pt idx="7">
                  <c:v>MPEC</c:v>
                </c:pt>
                <c:pt idx="8">
                  <c:v>NLP</c:v>
                </c:pt>
                <c:pt idx="9">
                  <c:v>QCP</c:v>
                </c:pt>
              </c:strCache>
            </c:strRef>
          </c:cat>
          <c:val>
            <c:numRef>
              <c:f>'Loading time charts'!$C$24:$C$33</c:f>
              <c:numCache>
                <c:formatCode>0.0</c:formatCode>
                <c:ptCount val="10"/>
                <c:pt idx="0">
                  <c:v>233.75</c:v>
                </c:pt>
                <c:pt idx="1">
                  <c:v>227</c:v>
                </c:pt>
                <c:pt idx="2">
                  <c:v>240.07017543859649</c:v>
                </c:pt>
                <c:pt idx="3">
                  <c:v>233.53846153846155</c:v>
                </c:pt>
                <c:pt idx="4">
                  <c:v>242.29411764705881</c:v>
                </c:pt>
                <c:pt idx="5">
                  <c:v>258.75438596491227</c:v>
                </c:pt>
                <c:pt idx="6">
                  <c:v>237.5</c:v>
                </c:pt>
                <c:pt idx="7">
                  <c:v>236</c:v>
                </c:pt>
                <c:pt idx="8">
                  <c:v>262.02970297029702</c:v>
                </c:pt>
                <c:pt idx="9">
                  <c:v>363.7</c:v>
                </c:pt>
              </c:numCache>
            </c:numRef>
          </c:val>
          <c:extLst>
            <c:ext xmlns:c16="http://schemas.microsoft.com/office/drawing/2014/chart" uri="{C3380CC4-5D6E-409C-BE32-E72D297353CC}">
              <c16:uniqueId val="{00000004-E6F7-9444-B465-951DE0B30AC8}"/>
            </c:ext>
          </c:extLst>
        </c:ser>
        <c:ser>
          <c:idx val="3"/>
          <c:order val="2"/>
          <c:tx>
            <c:strRef>
              <c:f>'Loading time charts'!$D$23</c:f>
              <c:strCache>
                <c:ptCount val="1"/>
                <c:pt idx="0">
                  <c:v>Pyomo</c:v>
                </c:pt>
              </c:strCache>
            </c:strRef>
          </c:tx>
          <c:spPr>
            <a:solidFill>
              <a:schemeClr val="accent5">
                <a:lumMod val="60000"/>
                <a:lumOff val="40000"/>
              </a:schemeClr>
            </a:solidFill>
            <a:ln>
              <a:noFill/>
            </a:ln>
            <a:effectLst/>
          </c:spPr>
          <c:invertIfNegative val="0"/>
          <c:dLbls>
            <c:dLbl>
              <c:idx val="0"/>
              <c:layout>
                <c:manualLayout>
                  <c:x val="1.718213058419244E-3"/>
                  <c:y val="-6.6465256797583083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E6F7-9444-B465-951DE0B30AC8}"/>
                </c:ext>
              </c:extLst>
            </c:dLbl>
            <c:dLbl>
              <c:idx val="1"/>
              <c:layout>
                <c:manualLayout>
                  <c:x val="0"/>
                  <c:y val="-2.7190332326283987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E6F7-9444-B465-951DE0B30AC8}"/>
                </c:ext>
              </c:extLst>
            </c:dLbl>
            <c:dLbl>
              <c:idx val="2"/>
              <c:layout>
                <c:manualLayout>
                  <c:x val="0"/>
                  <c:y val="-3.3232628398791542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E6F7-9444-B465-951DE0B30AC8}"/>
                </c:ext>
              </c:extLst>
            </c:dLbl>
            <c:dLbl>
              <c:idx val="3"/>
              <c:layout>
                <c:manualLayout>
                  <c:x val="-6.30004176891711E-17"/>
                  <c:y val="-2.4169184290030267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8-E6F7-9444-B465-951DE0B30AC8}"/>
                </c:ext>
              </c:extLst>
            </c:dLbl>
            <c:dLbl>
              <c:idx val="4"/>
              <c:layout>
                <c:manualLayout>
                  <c:x val="-1.718213058419244E-3"/>
                  <c:y val="-1.2084592145015106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9-E6F7-9444-B465-951DE0B30AC8}"/>
                </c:ext>
              </c:extLst>
            </c:dLbl>
            <c:dLbl>
              <c:idx val="5"/>
              <c:layout>
                <c:manualLayout>
                  <c:x val="-1.260008353783422E-16"/>
                  <c:y val="-4.5317220543806644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A-E6F7-9444-B465-951DE0B30AC8}"/>
                </c:ext>
              </c:extLst>
            </c:dLbl>
            <c:dLbl>
              <c:idx val="6"/>
              <c:layout>
                <c:manualLayout>
                  <c:x val="0"/>
                  <c:y val="-8.7613293051359523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B-E6F7-9444-B465-951DE0B30AC8}"/>
                </c:ext>
              </c:extLst>
            </c:dLbl>
            <c:dLbl>
              <c:idx val="8"/>
              <c:layout>
                <c:manualLayout>
                  <c:x val="0"/>
                  <c:y val="-2.7190332326283987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C-E6F7-9444-B465-951DE0B30AC8}"/>
                </c:ext>
              </c:extLst>
            </c:dLbl>
            <c:dLbl>
              <c:idx val="9"/>
              <c:layout>
                <c:manualLayout>
                  <c:x val="-1.7182130584193699E-3"/>
                  <c:y val="-2.7190332326283987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D-E6F7-9444-B465-951DE0B30AC8}"/>
                </c:ext>
              </c:extLst>
            </c:dLbl>
            <c:numFmt formatCode="0" sourceLinked="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errBars>
            <c:errBarType val="both"/>
            <c:errValType val="cust"/>
            <c:noEndCap val="0"/>
            <c:plus>
              <c:numRef>
                <c:f>'Loading time charts'!$D$36:$D$45</c:f>
                <c:numCache>
                  <c:formatCode>General</c:formatCode>
                  <c:ptCount val="10"/>
                  <c:pt idx="0">
                    <c:v>133.42766126458392</c:v>
                  </c:pt>
                  <c:pt idx="1">
                    <c:v>51.900201589885171</c:v>
                  </c:pt>
                  <c:pt idx="2">
                    <c:v>71.132593191615868</c:v>
                  </c:pt>
                  <c:pt idx="3">
                    <c:v>42.795576768429562</c:v>
                  </c:pt>
                  <c:pt idx="4">
                    <c:v>36.983084771080684</c:v>
                  </c:pt>
                  <c:pt idx="5">
                    <c:v>94.314095278109178</c:v>
                  </c:pt>
                  <c:pt idx="6">
                    <c:v>164.66468019437832</c:v>
                  </c:pt>
                  <c:pt idx="7">
                    <c:v>0</c:v>
                  </c:pt>
                  <c:pt idx="8">
                    <c:v>46.232443437515784</c:v>
                  </c:pt>
                  <c:pt idx="9">
                    <c:v>840.84130712119259</c:v>
                  </c:pt>
                </c:numCache>
              </c:numRef>
            </c:plus>
            <c:minus>
              <c:numRef>
                <c:f>'Loading time charts'!$D$36:$D$45</c:f>
                <c:numCache>
                  <c:formatCode>General</c:formatCode>
                  <c:ptCount val="10"/>
                  <c:pt idx="0">
                    <c:v>133.42766126458392</c:v>
                  </c:pt>
                  <c:pt idx="1">
                    <c:v>51.900201589885171</c:v>
                  </c:pt>
                  <c:pt idx="2">
                    <c:v>71.132593191615868</c:v>
                  </c:pt>
                  <c:pt idx="3">
                    <c:v>42.795576768429562</c:v>
                  </c:pt>
                  <c:pt idx="4">
                    <c:v>36.983084771080684</c:v>
                  </c:pt>
                  <c:pt idx="5">
                    <c:v>94.314095278109178</c:v>
                  </c:pt>
                  <c:pt idx="6">
                    <c:v>164.66468019437832</c:v>
                  </c:pt>
                  <c:pt idx="7">
                    <c:v>0</c:v>
                  </c:pt>
                  <c:pt idx="8">
                    <c:v>46.232443437515784</c:v>
                  </c:pt>
                  <c:pt idx="9">
                    <c:v>840.84130712119259</c:v>
                  </c:pt>
                </c:numCache>
              </c:numRef>
            </c:minus>
            <c:spPr>
              <a:noFill/>
              <a:ln w="12700" cap="flat" cmpd="sng" algn="ctr">
                <a:solidFill>
                  <a:schemeClr val="tx1">
                    <a:lumMod val="65000"/>
                    <a:lumOff val="35000"/>
                  </a:schemeClr>
                </a:solidFill>
                <a:round/>
              </a:ln>
              <a:effectLst/>
            </c:spPr>
          </c:errBars>
          <c:cat>
            <c:strRef>
              <c:f>'Loading time charts'!$A$24:$A$33</c:f>
              <c:strCache>
                <c:ptCount val="10"/>
                <c:pt idx="0">
                  <c:v>CNS</c:v>
                </c:pt>
                <c:pt idx="1">
                  <c:v>DNLP</c:v>
                </c:pt>
                <c:pt idx="2">
                  <c:v>LP</c:v>
                </c:pt>
                <c:pt idx="3">
                  <c:v>MCP</c:v>
                </c:pt>
                <c:pt idx="4">
                  <c:v>MINLP</c:v>
                </c:pt>
                <c:pt idx="5">
                  <c:v>MIP</c:v>
                </c:pt>
                <c:pt idx="6">
                  <c:v>MIQCP</c:v>
                </c:pt>
                <c:pt idx="7">
                  <c:v>MPEC</c:v>
                </c:pt>
                <c:pt idx="8">
                  <c:v>NLP</c:v>
                </c:pt>
                <c:pt idx="9">
                  <c:v>QCP</c:v>
                </c:pt>
              </c:strCache>
            </c:strRef>
          </c:cat>
          <c:val>
            <c:numRef>
              <c:f>'Loading time charts'!$D$24:$D$33</c:f>
              <c:numCache>
                <c:formatCode>0.0</c:formatCode>
                <c:ptCount val="10"/>
                <c:pt idx="0">
                  <c:v>838.25</c:v>
                </c:pt>
                <c:pt idx="1">
                  <c:v>719</c:v>
                </c:pt>
                <c:pt idx="2">
                  <c:v>841.45614035087715</c:v>
                </c:pt>
                <c:pt idx="3">
                  <c:v>764.30769230769226</c:v>
                </c:pt>
                <c:pt idx="4">
                  <c:v>744.52941176470586</c:v>
                </c:pt>
                <c:pt idx="5">
                  <c:v>936.28070175438597</c:v>
                </c:pt>
                <c:pt idx="6">
                  <c:v>852</c:v>
                </c:pt>
                <c:pt idx="7">
                  <c:v>669</c:v>
                </c:pt>
                <c:pt idx="8">
                  <c:v>825.91089108910887</c:v>
                </c:pt>
                <c:pt idx="9">
                  <c:v>1343.8</c:v>
                </c:pt>
              </c:numCache>
            </c:numRef>
          </c:val>
          <c:extLst>
            <c:ext xmlns:c16="http://schemas.microsoft.com/office/drawing/2014/chart" uri="{C3380CC4-5D6E-409C-BE32-E72D297353CC}">
              <c16:uniqueId val="{0000000E-E6F7-9444-B465-951DE0B30AC8}"/>
            </c:ext>
          </c:extLst>
        </c:ser>
        <c:dLbls>
          <c:dLblPos val="outEnd"/>
          <c:showLegendKey val="0"/>
          <c:showVal val="1"/>
          <c:showCatName val="0"/>
          <c:showSerName val="0"/>
          <c:showPercent val="0"/>
          <c:showBubbleSize val="0"/>
        </c:dLbls>
        <c:gapWidth val="20"/>
        <c:axId val="683644143"/>
        <c:axId val="719688911"/>
      </c:barChart>
      <c:catAx>
        <c:axId val="683644143"/>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mn-lt"/>
                <a:ea typeface="+mn-ea"/>
                <a:cs typeface="+mn-cs"/>
              </a:defRPr>
            </a:pPr>
            <a:endParaRPr lang="en-US"/>
          </a:p>
        </c:txPr>
        <c:crossAx val="719688911"/>
        <c:crosses val="autoZero"/>
        <c:auto val="1"/>
        <c:lblAlgn val="ctr"/>
        <c:lblOffset val="100"/>
        <c:noMultiLvlLbl val="0"/>
      </c:catAx>
      <c:valAx>
        <c:axId val="719688911"/>
        <c:scaling>
          <c:orientation val="minMax"/>
          <c:max val="1400"/>
          <c:min val="0"/>
        </c:scaling>
        <c:delete val="0"/>
        <c:axPos val="l"/>
        <c:title>
          <c:tx>
            <c:rich>
              <a:bodyPr rot="-5400000" spcFirstLastPara="1" vertOverflow="ellipsis" vert="horz" wrap="square" anchor="ctr" anchorCtr="1"/>
              <a:lstStyle/>
              <a:p>
                <a:pPr>
                  <a:defRPr sz="1000" b="0" i="0" u="none" strike="noStrike" kern="1200" baseline="0">
                    <a:solidFill>
                      <a:schemeClr val="tx1"/>
                    </a:solidFill>
                    <a:latin typeface="+mn-lt"/>
                    <a:ea typeface="+mn-ea"/>
                    <a:cs typeface="+mn-cs"/>
                  </a:defRPr>
                </a:pPr>
                <a:r>
                  <a:rPr lang="en-US" b="1"/>
                  <a:t>Milliseconds</a:t>
                </a:r>
              </a:p>
            </c:rich>
          </c:tx>
          <c:overlay val="0"/>
          <c:spPr>
            <a:noFill/>
            <a:ln>
              <a:noFill/>
            </a:ln>
            <a:effectLst/>
          </c:spPr>
          <c:txPr>
            <a:bodyPr rot="-5400000" spcFirstLastPara="1" vertOverflow="ellipsis" vert="horz" wrap="square" anchor="ctr" anchorCtr="1"/>
            <a:lstStyle/>
            <a:p>
              <a:pPr>
                <a:defRPr sz="1000" b="0" i="0" u="none" strike="noStrike" kern="1200" baseline="0">
                  <a:solidFill>
                    <a:schemeClr val="tx1"/>
                  </a:solidFill>
                  <a:latin typeface="+mn-lt"/>
                  <a:ea typeface="+mn-ea"/>
                  <a:cs typeface="+mn-cs"/>
                </a:defRPr>
              </a:pPr>
              <a:endParaRPr lang="en-US"/>
            </a:p>
          </c:txPr>
        </c:title>
        <c:numFmt formatCode="0" sourceLinked="0"/>
        <c:majorTickMark val="out"/>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solidFill>
                <a:latin typeface="+mn-lt"/>
                <a:ea typeface="+mn-ea"/>
                <a:cs typeface="+mn-cs"/>
              </a:defRPr>
            </a:pPr>
            <a:endParaRPr lang="en-US"/>
          </a:p>
        </c:txPr>
        <c:crossAx val="683644143"/>
        <c:crosses val="autoZero"/>
        <c:crossBetween val="between"/>
        <c:majorUnit val="100"/>
      </c:valAx>
      <c:spPr>
        <a:noFill/>
        <a:ln>
          <a:noFill/>
        </a:ln>
        <a:effectLst/>
      </c:spPr>
    </c:plotArea>
    <c:legend>
      <c:legendPos val="b"/>
      <c:overlay val="0"/>
      <c:spPr>
        <a:noFill/>
        <a:ln>
          <a:noFill/>
        </a:ln>
        <a:effectLst/>
      </c:spPr>
      <c:txPr>
        <a:bodyPr rot="0" spcFirstLastPara="1" vertOverflow="ellipsis" vert="horz" wrap="square" anchor="ctr" anchorCtr="1"/>
        <a:lstStyle/>
        <a:p>
          <a:pPr>
            <a:defRPr sz="1050" b="1" i="0" u="none" strike="noStrike" kern="1200" baseline="0">
              <a:solidFill>
                <a:schemeClr val="tx1"/>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w="9525" cap="flat" cmpd="sng" algn="ctr">
      <a:noFill/>
      <a:round/>
    </a:ln>
    <a:effectLst/>
  </c:spPr>
  <c:txPr>
    <a:bodyPr/>
    <a:lstStyle/>
    <a:p>
      <a:pPr>
        <a:defRPr>
          <a:solidFill>
            <a:schemeClr val="tx1"/>
          </a:solidFill>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solidFill>
                <a:latin typeface="+mn-lt"/>
                <a:ea typeface="+mn-ea"/>
                <a:cs typeface="+mn-cs"/>
              </a:defRPr>
            </a:pPr>
            <a:r>
              <a:rPr lang="en-US" sz="1800" dirty="0"/>
              <a:t>Average large model instance creation time</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solidFill>
              <a:latin typeface="+mn-lt"/>
              <a:ea typeface="+mn-ea"/>
              <a:cs typeface="+mn-cs"/>
            </a:defRPr>
          </a:pPr>
          <a:endParaRPr lang="en-US"/>
        </a:p>
      </c:txPr>
    </c:title>
    <c:autoTitleDeleted val="0"/>
    <c:plotArea>
      <c:layout/>
      <c:barChart>
        <c:barDir val="col"/>
        <c:grouping val="clustered"/>
        <c:varyColors val="0"/>
        <c:ser>
          <c:idx val="1"/>
          <c:order val="0"/>
          <c:tx>
            <c:strRef>
              <c:f>'Loading time charts'!$L$23</c:f>
              <c:strCache>
                <c:ptCount val="1"/>
                <c:pt idx="0">
                  <c:v>AMPL</c:v>
                </c:pt>
              </c:strCache>
            </c:strRef>
          </c:tx>
          <c:spPr>
            <a:solidFill>
              <a:schemeClr val="accent3"/>
            </a:solidFill>
            <a:ln>
              <a:noFill/>
            </a:ln>
            <a:effectLst/>
          </c:spPr>
          <c:invertIfNegative val="0"/>
          <c:dLbls>
            <c:numFmt formatCode="0" sourceLinked="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errBars>
            <c:errBarType val="both"/>
            <c:errValType val="cust"/>
            <c:noEndCap val="0"/>
            <c:plus>
              <c:numRef>
                <c:f>'Loading time charts'!$L$30:$L$33</c:f>
                <c:numCache>
                  <c:formatCode>General</c:formatCode>
                  <c:ptCount val="4"/>
                  <c:pt idx="0">
                    <c:v>6.1518682687837227</c:v>
                  </c:pt>
                  <c:pt idx="1">
                    <c:v>0</c:v>
                  </c:pt>
                  <c:pt idx="2">
                    <c:v>0</c:v>
                  </c:pt>
                  <c:pt idx="3">
                    <c:v>0</c:v>
                  </c:pt>
                </c:numCache>
              </c:numRef>
            </c:plus>
            <c:minus>
              <c:numRef>
                <c:f>'Loading time charts'!$L$30:$L$33</c:f>
                <c:numCache>
                  <c:formatCode>General</c:formatCode>
                  <c:ptCount val="4"/>
                  <c:pt idx="0">
                    <c:v>6.1518682687837227</c:v>
                  </c:pt>
                  <c:pt idx="1">
                    <c:v>0</c:v>
                  </c:pt>
                  <c:pt idx="2">
                    <c:v>0</c:v>
                  </c:pt>
                  <c:pt idx="3">
                    <c:v>0</c:v>
                  </c:pt>
                </c:numCache>
              </c:numRef>
            </c:minus>
            <c:spPr>
              <a:noFill/>
              <a:ln w="9525" cap="flat" cmpd="sng" algn="ctr">
                <a:solidFill>
                  <a:schemeClr val="tx1">
                    <a:lumMod val="65000"/>
                    <a:lumOff val="35000"/>
                  </a:schemeClr>
                </a:solidFill>
                <a:round/>
              </a:ln>
              <a:effectLst/>
            </c:spPr>
          </c:errBars>
          <c:cat>
            <c:strRef>
              <c:f>'Loading time charts'!$K$24:$K$27</c:f>
              <c:strCache>
                <c:ptCount val="4"/>
                <c:pt idx="0">
                  <c:v>LP</c:v>
                </c:pt>
                <c:pt idx="1">
                  <c:v>MINLP</c:v>
                </c:pt>
                <c:pt idx="2">
                  <c:v>MIP</c:v>
                </c:pt>
                <c:pt idx="3">
                  <c:v>NLP</c:v>
                </c:pt>
              </c:strCache>
            </c:strRef>
          </c:cat>
          <c:val>
            <c:numRef>
              <c:f>'Loading time charts'!$L$24:$L$27</c:f>
              <c:numCache>
                <c:formatCode>0.0</c:formatCode>
                <c:ptCount val="4"/>
                <c:pt idx="0">
                  <c:v>24.333333333333332</c:v>
                </c:pt>
                <c:pt idx="1">
                  <c:v>17</c:v>
                </c:pt>
                <c:pt idx="2">
                  <c:v>30</c:v>
                </c:pt>
                <c:pt idx="3">
                  <c:v>21</c:v>
                </c:pt>
              </c:numCache>
            </c:numRef>
          </c:val>
          <c:extLst>
            <c:ext xmlns:c16="http://schemas.microsoft.com/office/drawing/2014/chart" uri="{C3380CC4-5D6E-409C-BE32-E72D297353CC}">
              <c16:uniqueId val="{00000000-606E-1249-8559-36701F1C263C}"/>
            </c:ext>
          </c:extLst>
        </c:ser>
        <c:ser>
          <c:idx val="2"/>
          <c:order val="1"/>
          <c:tx>
            <c:strRef>
              <c:f>'Loading time charts'!$M$23</c:f>
              <c:strCache>
                <c:ptCount val="1"/>
                <c:pt idx="0">
                  <c:v>GAMS</c:v>
                </c:pt>
              </c:strCache>
            </c:strRef>
          </c:tx>
          <c:spPr>
            <a:solidFill>
              <a:schemeClr val="accent4"/>
            </a:solidFill>
            <a:ln>
              <a:noFill/>
            </a:ln>
            <a:effectLst/>
          </c:spPr>
          <c:invertIfNegative val="0"/>
          <c:dLbls>
            <c:dLbl>
              <c:idx val="0"/>
              <c:layout>
                <c:manualLayout>
                  <c:x val="0"/>
                  <c:y val="-2.4169184290030211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606E-1249-8559-36701F1C263C}"/>
                </c:ext>
              </c:extLst>
            </c:dLbl>
            <c:numFmt formatCode="0" sourceLinked="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errBars>
            <c:errBarType val="both"/>
            <c:errValType val="cust"/>
            <c:noEndCap val="0"/>
            <c:plus>
              <c:numRef>
                <c:f>'Loading time charts'!$M$30:$M$33</c:f>
                <c:numCache>
                  <c:formatCode>General</c:formatCode>
                  <c:ptCount val="4"/>
                  <c:pt idx="0">
                    <c:v>24.075577940455716</c:v>
                  </c:pt>
                  <c:pt idx="1">
                    <c:v>0</c:v>
                  </c:pt>
                  <c:pt idx="2">
                    <c:v>7.8579827968978524</c:v>
                  </c:pt>
                  <c:pt idx="3">
                    <c:v>0</c:v>
                  </c:pt>
                </c:numCache>
              </c:numRef>
            </c:plus>
            <c:minus>
              <c:numRef>
                <c:f>'Loading time charts'!$M$30:$M$33</c:f>
                <c:numCache>
                  <c:formatCode>General</c:formatCode>
                  <c:ptCount val="4"/>
                  <c:pt idx="0">
                    <c:v>24.075577940455716</c:v>
                  </c:pt>
                  <c:pt idx="1">
                    <c:v>0</c:v>
                  </c:pt>
                  <c:pt idx="2">
                    <c:v>7.8579827968978524</c:v>
                  </c:pt>
                  <c:pt idx="3">
                    <c:v>0</c:v>
                  </c:pt>
                </c:numCache>
              </c:numRef>
            </c:minus>
            <c:spPr>
              <a:noFill/>
              <a:ln w="9525" cap="flat" cmpd="sng" algn="ctr">
                <a:solidFill>
                  <a:schemeClr val="tx1">
                    <a:lumMod val="65000"/>
                    <a:lumOff val="35000"/>
                  </a:schemeClr>
                </a:solidFill>
                <a:round/>
              </a:ln>
              <a:effectLst/>
            </c:spPr>
          </c:errBars>
          <c:cat>
            <c:strRef>
              <c:f>'Loading time charts'!$K$24:$K$27</c:f>
              <c:strCache>
                <c:ptCount val="4"/>
                <c:pt idx="0">
                  <c:v>LP</c:v>
                </c:pt>
                <c:pt idx="1">
                  <c:v>MINLP</c:v>
                </c:pt>
                <c:pt idx="2">
                  <c:v>MIP</c:v>
                </c:pt>
                <c:pt idx="3">
                  <c:v>NLP</c:v>
                </c:pt>
              </c:strCache>
            </c:strRef>
          </c:cat>
          <c:val>
            <c:numRef>
              <c:f>'Loading time charts'!$M$24:$M$27</c:f>
              <c:numCache>
                <c:formatCode>0.0</c:formatCode>
                <c:ptCount val="4"/>
                <c:pt idx="0">
                  <c:v>273</c:v>
                </c:pt>
                <c:pt idx="1">
                  <c:v>254</c:v>
                </c:pt>
                <c:pt idx="2">
                  <c:v>291.66666666666669</c:v>
                </c:pt>
                <c:pt idx="3">
                  <c:v>270</c:v>
                </c:pt>
              </c:numCache>
            </c:numRef>
          </c:val>
          <c:extLst>
            <c:ext xmlns:c16="http://schemas.microsoft.com/office/drawing/2014/chart" uri="{C3380CC4-5D6E-409C-BE32-E72D297353CC}">
              <c16:uniqueId val="{00000002-606E-1249-8559-36701F1C263C}"/>
            </c:ext>
          </c:extLst>
        </c:ser>
        <c:ser>
          <c:idx val="3"/>
          <c:order val="2"/>
          <c:tx>
            <c:strRef>
              <c:f>'Loading time charts'!$N$23</c:f>
              <c:strCache>
                <c:ptCount val="1"/>
                <c:pt idx="0">
                  <c:v>Pyomo</c:v>
                </c:pt>
              </c:strCache>
            </c:strRef>
          </c:tx>
          <c:spPr>
            <a:solidFill>
              <a:schemeClr val="accent5">
                <a:lumMod val="60000"/>
                <a:lumOff val="40000"/>
              </a:schemeClr>
            </a:solidFill>
            <a:ln>
              <a:noFill/>
            </a:ln>
            <a:effectLst/>
          </c:spPr>
          <c:invertIfNegative val="0"/>
          <c:dLbls>
            <c:dLbl>
              <c:idx val="0"/>
              <c:layout>
                <c:manualLayout>
                  <c:x val="3.4364261168384879E-3"/>
                  <c:y val="-3.6253776435045341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606E-1249-8559-36701F1C263C}"/>
                </c:ext>
              </c:extLst>
            </c:dLbl>
            <c:dLbl>
              <c:idx val="2"/>
              <c:layout>
                <c:manualLayout>
                  <c:x val="0"/>
                  <c:y val="-8.4592145015105757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606E-1249-8559-36701F1C263C}"/>
                </c:ext>
              </c:extLst>
            </c:dLbl>
            <c:numFmt formatCode="0" sourceLinked="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errBars>
            <c:errBarType val="both"/>
            <c:errValType val="cust"/>
            <c:noEndCap val="0"/>
            <c:plus>
              <c:numRef>
                <c:f>'Loading time charts'!$N$30:$N$33</c:f>
                <c:numCache>
                  <c:formatCode>General</c:formatCode>
                  <c:ptCount val="4"/>
                  <c:pt idx="0">
                    <c:v>68.837873802908305</c:v>
                  </c:pt>
                  <c:pt idx="1">
                    <c:v>0</c:v>
                  </c:pt>
                  <c:pt idx="2">
                    <c:v>150.98367560605564</c:v>
                  </c:pt>
                  <c:pt idx="3">
                    <c:v>0</c:v>
                  </c:pt>
                </c:numCache>
              </c:numRef>
            </c:plus>
            <c:minus>
              <c:numRef>
                <c:f>'Loading time charts'!$N$30:$N$33</c:f>
                <c:numCache>
                  <c:formatCode>General</c:formatCode>
                  <c:ptCount val="4"/>
                  <c:pt idx="0">
                    <c:v>68.837873802908305</c:v>
                  </c:pt>
                  <c:pt idx="1">
                    <c:v>0</c:v>
                  </c:pt>
                  <c:pt idx="2">
                    <c:v>150.98367560605564</c:v>
                  </c:pt>
                  <c:pt idx="3">
                    <c:v>0</c:v>
                  </c:pt>
                </c:numCache>
              </c:numRef>
            </c:minus>
            <c:spPr>
              <a:noFill/>
              <a:ln w="12700" cap="flat" cmpd="sng" algn="ctr">
                <a:solidFill>
                  <a:schemeClr val="tx1">
                    <a:lumMod val="65000"/>
                    <a:lumOff val="35000"/>
                  </a:schemeClr>
                </a:solidFill>
                <a:round/>
              </a:ln>
              <a:effectLst/>
            </c:spPr>
          </c:errBars>
          <c:cat>
            <c:strRef>
              <c:f>'Loading time charts'!$K$24:$K$27</c:f>
              <c:strCache>
                <c:ptCount val="4"/>
                <c:pt idx="0">
                  <c:v>LP</c:v>
                </c:pt>
                <c:pt idx="1">
                  <c:v>MINLP</c:v>
                </c:pt>
                <c:pt idx="2">
                  <c:v>MIP</c:v>
                </c:pt>
                <c:pt idx="3">
                  <c:v>NLP</c:v>
                </c:pt>
              </c:strCache>
            </c:strRef>
          </c:cat>
          <c:val>
            <c:numRef>
              <c:f>'Loading time charts'!$N$24:$N$27</c:f>
              <c:numCache>
                <c:formatCode>0.0</c:formatCode>
                <c:ptCount val="4"/>
                <c:pt idx="0">
                  <c:v>926</c:v>
                </c:pt>
                <c:pt idx="1">
                  <c:v>886</c:v>
                </c:pt>
                <c:pt idx="2">
                  <c:v>1014</c:v>
                </c:pt>
                <c:pt idx="3">
                  <c:v>880</c:v>
                </c:pt>
              </c:numCache>
            </c:numRef>
          </c:val>
          <c:extLst>
            <c:ext xmlns:c16="http://schemas.microsoft.com/office/drawing/2014/chart" uri="{C3380CC4-5D6E-409C-BE32-E72D297353CC}">
              <c16:uniqueId val="{00000005-606E-1249-8559-36701F1C263C}"/>
            </c:ext>
          </c:extLst>
        </c:ser>
        <c:dLbls>
          <c:dLblPos val="outEnd"/>
          <c:showLegendKey val="0"/>
          <c:showVal val="1"/>
          <c:showCatName val="0"/>
          <c:showSerName val="0"/>
          <c:showPercent val="0"/>
          <c:showBubbleSize val="0"/>
        </c:dLbls>
        <c:gapWidth val="20"/>
        <c:axId val="683644143"/>
        <c:axId val="719688911"/>
      </c:barChart>
      <c:catAx>
        <c:axId val="683644143"/>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mn-lt"/>
                <a:ea typeface="+mn-ea"/>
                <a:cs typeface="+mn-cs"/>
              </a:defRPr>
            </a:pPr>
            <a:endParaRPr lang="en-US"/>
          </a:p>
        </c:txPr>
        <c:crossAx val="719688911"/>
        <c:crosses val="autoZero"/>
        <c:auto val="1"/>
        <c:lblAlgn val="ctr"/>
        <c:lblOffset val="100"/>
        <c:noMultiLvlLbl val="0"/>
      </c:catAx>
      <c:valAx>
        <c:axId val="719688911"/>
        <c:scaling>
          <c:orientation val="minMax"/>
          <c:max val="1200"/>
          <c:min val="0"/>
        </c:scaling>
        <c:delete val="0"/>
        <c:axPos val="l"/>
        <c:title>
          <c:tx>
            <c:rich>
              <a:bodyPr rot="-5400000" spcFirstLastPara="1" vertOverflow="ellipsis" vert="horz" wrap="square" anchor="ctr" anchorCtr="1"/>
              <a:lstStyle/>
              <a:p>
                <a:pPr>
                  <a:defRPr sz="1000" b="0" i="0" u="none" strike="noStrike" kern="1200" baseline="0">
                    <a:solidFill>
                      <a:schemeClr val="tx1"/>
                    </a:solidFill>
                    <a:latin typeface="+mn-lt"/>
                    <a:ea typeface="+mn-ea"/>
                    <a:cs typeface="+mn-cs"/>
                  </a:defRPr>
                </a:pPr>
                <a:r>
                  <a:rPr lang="en-US" b="1"/>
                  <a:t>Milliseconds</a:t>
                </a:r>
              </a:p>
            </c:rich>
          </c:tx>
          <c:overlay val="0"/>
          <c:spPr>
            <a:noFill/>
            <a:ln>
              <a:noFill/>
            </a:ln>
            <a:effectLst/>
          </c:spPr>
          <c:txPr>
            <a:bodyPr rot="-5400000" spcFirstLastPara="1" vertOverflow="ellipsis" vert="horz" wrap="square" anchor="ctr" anchorCtr="1"/>
            <a:lstStyle/>
            <a:p>
              <a:pPr>
                <a:defRPr sz="1000" b="0" i="0" u="none" strike="noStrike" kern="1200" baseline="0">
                  <a:solidFill>
                    <a:schemeClr val="tx1"/>
                  </a:solidFill>
                  <a:latin typeface="+mn-lt"/>
                  <a:ea typeface="+mn-ea"/>
                  <a:cs typeface="+mn-cs"/>
                </a:defRPr>
              </a:pPr>
              <a:endParaRPr lang="en-US"/>
            </a:p>
          </c:txPr>
        </c:title>
        <c:numFmt formatCode="0" sourceLinked="0"/>
        <c:majorTickMark val="out"/>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solidFill>
                <a:latin typeface="+mn-lt"/>
                <a:ea typeface="+mn-ea"/>
                <a:cs typeface="+mn-cs"/>
              </a:defRPr>
            </a:pPr>
            <a:endParaRPr lang="en-US"/>
          </a:p>
        </c:txPr>
        <c:crossAx val="683644143"/>
        <c:crosses val="autoZero"/>
        <c:crossBetween val="between"/>
        <c:majorUnit val="100"/>
      </c:valAx>
      <c:spPr>
        <a:noFill/>
        <a:ln>
          <a:noFill/>
        </a:ln>
        <a:effectLst/>
      </c:spPr>
    </c:plotArea>
    <c:legend>
      <c:legendPos val="b"/>
      <c:overlay val="0"/>
      <c:spPr>
        <a:noFill/>
        <a:ln>
          <a:noFill/>
        </a:ln>
        <a:effectLst/>
      </c:spPr>
      <c:txPr>
        <a:bodyPr rot="0" spcFirstLastPara="1" vertOverflow="ellipsis" vert="horz" wrap="square" anchor="ctr" anchorCtr="1"/>
        <a:lstStyle/>
        <a:p>
          <a:pPr>
            <a:defRPr sz="1050" b="1" i="0" u="none" strike="noStrike" kern="1200" baseline="0">
              <a:solidFill>
                <a:schemeClr val="tx1"/>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w="9525" cap="flat" cmpd="sng" algn="ctr">
      <a:noFill/>
      <a:round/>
    </a:ln>
    <a:effectLst/>
  </c:spPr>
  <c:txPr>
    <a:bodyPr/>
    <a:lstStyle/>
    <a:p>
      <a:pPr>
        <a:defRPr>
          <a:solidFill>
            <a:schemeClr val="tx1"/>
          </a:solidFill>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5">
  <cs:axisTitle>
    <cs:lnRef idx="0"/>
    <cs:fillRef idx="0"/>
    <cs:effectRef idx="0"/>
    <cs:fontRef idx="minor">
      <a:schemeClr val="tx2"/>
    </cs:fontRef>
    <cs:defRPr sz="1197" b="1" kern="1200"/>
  </cs:axisTitle>
  <cs:categoryAxis>
    <cs:lnRef idx="0"/>
    <cs:fillRef idx="0"/>
    <cs:effectRef idx="0"/>
    <cs:fontRef idx="minor">
      <a:schemeClr val="tx2"/>
    </cs:fontRef>
    <cs:spPr>
      <a:ln w="9525" cap="flat" cmpd="sng" algn="ctr">
        <a:solidFill>
          <a:schemeClr val="tx2">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2">
            <a:lumMod val="15000"/>
            <a:lumOff val="85000"/>
          </a:schemeClr>
        </a:solidFill>
        <a:round/>
      </a:ln>
    </cs:spPr>
    <cs:defRPr sz="1197" kern="1200"/>
  </cs:chartArea>
  <cs:dataLabel>
    <cs:lnRef idx="0"/>
    <cs:fillRef idx="0"/>
    <cs:effectRef idx="0"/>
    <cs:fontRef idx="minor">
      <a:schemeClr val="tx2"/>
    </cs:fontRef>
    <cs:defRPr sz="1197" kern="1200"/>
  </cs:dataLabel>
  <cs:dataLabelCallout>
    <cs:lnRef idx="0"/>
    <cs:fillRef idx="0"/>
    <cs:effectRef idx="0"/>
    <cs:fontRef idx="minor">
      <a:schemeClr val="dk2">
        <a:lumMod val="7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2"/>
    <cs:fontRef idx="minor">
      <a:schemeClr val="tx2"/>
    </cs:fontRef>
  </cs:dataPoint>
  <cs:dataPoint3D>
    <cs:lnRef idx="0"/>
    <cs:fillRef idx="3">
      <cs:styleClr val="auto"/>
    </cs:fillRef>
    <cs:effectRef idx="2"/>
    <cs:fontRef idx="minor">
      <a:schemeClr val="tx2"/>
    </cs:fontRef>
  </cs:dataPoint3D>
  <cs:dataPointLine>
    <cs:lnRef idx="0">
      <cs:styleClr val="auto"/>
    </cs:lnRef>
    <cs:fillRef idx="3"/>
    <cs:effectRef idx="2"/>
    <cs:fontRef idx="minor">
      <a:schemeClr val="tx2"/>
    </cs:fontRef>
    <cs:spPr>
      <a:ln w="31750" cap="rnd">
        <a:solidFill>
          <a:schemeClr val="phClr"/>
        </a:solidFill>
        <a:round/>
      </a:ln>
    </cs:spPr>
  </cs:dataPointLine>
  <cs:dataPointMarker>
    <cs:lnRef idx="0"/>
    <cs:fillRef idx="3">
      <cs:styleClr val="auto"/>
    </cs:fillRef>
    <cs:effectRef idx="2"/>
    <cs:fontRef idx="minor">
      <a:schemeClr val="tx2"/>
    </cs:fontRef>
    <cs:spPr>
      <a:ln w="12700">
        <a:solidFill>
          <a:schemeClr val="lt2"/>
        </a:solidFill>
        <a:round/>
      </a:ln>
    </cs:spPr>
  </cs:dataPointMarker>
  <cs:dataPointMarkerLayout symbol="circle" size="6"/>
  <cs:dataPointWireframe>
    <cs:lnRef idx="0">
      <cs:styleClr val="auto"/>
    </cs:lnRef>
    <cs:fillRef idx="3"/>
    <cs:effectRef idx="2"/>
    <cs:fontRef idx="minor">
      <a:schemeClr val="tx2"/>
    </cs:fontRef>
    <cs:spPr>
      <a:ln w="9525" cap="rnd">
        <a:solidFill>
          <a:schemeClr val="phClr"/>
        </a:solidFill>
        <a:round/>
      </a:ln>
    </cs:spPr>
  </cs:dataPointWireframe>
  <cs:dataTable>
    <cs:lnRef idx="0"/>
    <cs:fillRef idx="0"/>
    <cs:effectRef idx="0"/>
    <cs:fontRef idx="minor">
      <a:schemeClr val="tx2"/>
    </cs:fontRef>
    <cs:spPr>
      <a:ln w="9525">
        <a:solidFill>
          <a:schemeClr val="tx2">
            <a:lumMod val="15000"/>
            <a:lumOff val="85000"/>
          </a:schemeClr>
        </a:solidFill>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2"/>
    </cs:fontRef>
    <cs:spPr>
      <a:ln w="9525">
        <a:solidFill>
          <a:schemeClr val="tx2">
            <a:lumMod val="60000"/>
            <a:lumOff val="40000"/>
          </a:schemeClr>
        </a:solidFill>
        <a:prstDash val="dash"/>
      </a:ln>
    </cs:spPr>
  </cs:dropLine>
  <cs:errorBar>
    <cs:lnRef idx="0"/>
    <cs:fillRef idx="0"/>
    <cs:effectRef idx="0"/>
    <cs:fontRef idx="minor">
      <a:schemeClr val="tx2"/>
    </cs:fontRef>
    <cs:spPr>
      <a:ln w="9525">
        <a:solidFill>
          <a:schemeClr val="tx2">
            <a:lumMod val="75000"/>
          </a:schemeClr>
        </a:solidFill>
        <a:round/>
      </a:ln>
    </cs:spPr>
  </cs:errorBar>
  <cs:floor>
    <cs:lnRef idx="0"/>
    <cs:fillRef idx="0"/>
    <cs:effectRef idx="0"/>
    <cs:fontRef idx="minor">
      <a:schemeClr val="tx2"/>
    </cs:fontRef>
  </cs:floor>
  <cs:gridlineMajor>
    <cs:lnRef idx="0"/>
    <cs:fillRef idx="0"/>
    <cs:effectRef idx="0"/>
    <cs:fontRef idx="minor">
      <a:schemeClr val="tx2"/>
    </cs:fontRef>
    <cs:spPr>
      <a:ln w="9525" cap="flat" cmpd="sng" algn="ctr">
        <a:solidFill>
          <a:schemeClr val="tx2">
            <a:lumMod val="15000"/>
            <a:lumOff val="85000"/>
          </a:schemeClr>
        </a:solidFill>
        <a:round/>
      </a:ln>
    </cs:spPr>
  </cs:gridlineMajor>
  <cs:gridlineMinor>
    <cs:lnRef idx="0"/>
    <cs:fillRef idx="0"/>
    <cs:effectRef idx="0"/>
    <cs:fontRef idx="minor">
      <a:schemeClr val="tx2"/>
    </cs:fontRef>
    <cs:spPr>
      <a:ln>
        <a:solidFill>
          <a:schemeClr val="tx2">
            <a:lumMod val="5000"/>
            <a:lumOff val="95000"/>
          </a:schemeClr>
        </a:solidFill>
      </a:ln>
    </cs:spPr>
  </cs:gridlineMinor>
  <cs:hiLoLine>
    <cs:lnRef idx="0"/>
    <cs:fillRef idx="0"/>
    <cs:effectRef idx="0"/>
    <cs:fontRef idx="minor">
      <a:schemeClr val="tx2"/>
    </cs:fontRef>
    <cs:spPr>
      <a:ln w="9525">
        <a:solidFill>
          <a:schemeClr val="tx2">
            <a:lumMod val="60000"/>
            <a:lumOff val="40000"/>
          </a:schemeClr>
        </a:solidFill>
        <a:prstDash val="dash"/>
      </a:ln>
    </cs:spPr>
  </cs:hiLoLine>
  <cs:leaderLine>
    <cs:lnRef idx="0"/>
    <cs:fillRef idx="0"/>
    <cs:effectRef idx="0"/>
    <cs:fontRef idx="minor">
      <a:schemeClr val="tx2"/>
    </cs:fontRef>
    <cs:spPr>
      <a:ln w="9525">
        <a:solidFill>
          <a:schemeClr val="tx2">
            <a:lumMod val="35000"/>
            <a:lumOff val="65000"/>
          </a:schemeClr>
        </a:solidFill>
      </a:ln>
    </cs:spPr>
  </cs:leaderLine>
  <cs:legend>
    <cs:lnRef idx="0"/>
    <cs:fillRef idx="0"/>
    <cs:effectRef idx="0"/>
    <cs:fontRef idx="minor">
      <a:schemeClr val="tx2"/>
    </cs:fontRef>
    <cs:defRPr sz="1197" kern="1200"/>
  </cs:legend>
  <cs:plotArea>
    <cs:lnRef idx="0"/>
    <cs:fillRef idx="0"/>
    <cs:effectRef idx="0"/>
    <cs:fontRef idx="minor">
      <a:schemeClr val="tx2"/>
    </cs:fontRef>
  </cs:plotArea>
  <cs:plotArea3D>
    <cs:lnRef idx="0"/>
    <cs:fillRef idx="0"/>
    <cs:effectRef idx="0"/>
    <cs:fontRef idx="minor">
      <a:schemeClr val="tx2"/>
    </cs:fontRef>
  </cs:plotArea3D>
  <cs:seriesAxis>
    <cs:lnRef idx="0"/>
    <cs:fillRef idx="0"/>
    <cs:effectRef idx="0"/>
    <cs:fontRef idx="minor">
      <a:schemeClr val="tx2"/>
    </cs:fontRef>
    <cs:spPr>
      <a:ln w="9525" cap="flat" cmpd="sng" algn="ctr">
        <a:solidFill>
          <a:schemeClr val="tx2">
            <a:lumMod val="15000"/>
            <a:lumOff val="85000"/>
          </a:schemeClr>
        </a:solidFill>
        <a:round/>
      </a:ln>
    </cs:spPr>
    <cs:defRPr sz="1197" kern="1200"/>
  </cs:seriesAxis>
  <cs:seriesLine>
    <cs:lnRef idx="0"/>
    <cs:fillRef idx="0"/>
    <cs:effectRef idx="0"/>
    <cs:fontRef idx="minor">
      <a:schemeClr val="tx2"/>
    </cs:fontRef>
    <cs:spPr>
      <a:ln w="9525">
        <a:solidFill>
          <a:schemeClr val="tx2">
            <a:lumMod val="60000"/>
            <a:lumOff val="40000"/>
          </a:schemeClr>
        </a:solidFill>
        <a:prstDash val="dash"/>
      </a:ln>
    </cs:spPr>
  </cs:seriesLine>
  <cs:title>
    <cs:lnRef idx="0"/>
    <cs:fillRef idx="0"/>
    <cs:effectRef idx="0"/>
    <cs:fontRef idx="minor">
      <a:schemeClr val="tx2"/>
    </cs:fontRef>
    <cs:defRPr sz="2128" b="1" kern="1200"/>
  </cs:title>
  <cs:trendline>
    <cs:lnRef idx="0">
      <cs:styleClr val="auto"/>
    </cs:lnRef>
    <cs:fillRef idx="0"/>
    <cs:effectRef idx="0"/>
    <cs:fontRef idx="minor">
      <a:schemeClr val="tx2"/>
    </cs:fontRef>
    <cs:spPr>
      <a:ln w="19050" cap="rnd">
        <a:solidFill>
          <a:schemeClr val="phClr"/>
        </a:solidFill>
        <a:prstDash val="sysDash"/>
      </a:ln>
    </cs:spPr>
  </cs:trendline>
  <cs:trendlineLabel>
    <cs:lnRef idx="0"/>
    <cs:fillRef idx="0"/>
    <cs:effectRef idx="0"/>
    <cs:fontRef idx="minor">
      <a:schemeClr val="tx2"/>
    </cs:fontRef>
    <cs:defRPr sz="1197" kern="1200"/>
  </cs:trendlineLabel>
  <cs:upBar>
    <cs:lnRef idx="0"/>
    <cs:fillRef idx="0"/>
    <cs:effectRef idx="0"/>
    <cs:fontRef idx="minor">
      <a:schemeClr val="tx2"/>
    </cs:fontRef>
    <cs:spPr>
      <a:solidFill>
        <a:schemeClr val="lt1"/>
      </a:solidFill>
      <a:ln w="9525">
        <a:solidFill>
          <a:schemeClr val="tx1">
            <a:lumMod val="15000"/>
            <a:lumOff val="85000"/>
          </a:schemeClr>
        </a:solidFill>
      </a:ln>
    </cs:spPr>
  </cs:upBar>
  <cs:valueAxis>
    <cs:lnRef idx="0"/>
    <cs:fillRef idx="0"/>
    <cs:effectRef idx="0"/>
    <cs:fontRef idx="minor">
      <a:schemeClr val="tx2"/>
    </cs:fontRef>
    <cs:defRPr sz="1197" kern="1200"/>
  </cs:valueAxis>
  <cs:wall>
    <cs:lnRef idx="0"/>
    <cs:fillRef idx="0"/>
    <cs:effectRef idx="0"/>
    <cs:fontRef idx="minor">
      <a:schemeClr val="tx2"/>
    </cs:fontRef>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FD9CB62F-ACE3-0E42-8CEA-62E90E34FD46}"/>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FB4F7C04-1617-B541-93C9-CB86EFEC9646}"/>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8DEFC6DB-33FF-904A-8285-DFD164507C0F}" type="datetimeFigureOut">
              <a:rPr lang="en-US" smtClean="0"/>
              <a:t>9/18/19</a:t>
            </a:fld>
            <a:endParaRPr lang="en-US"/>
          </a:p>
        </p:txBody>
      </p:sp>
      <p:sp>
        <p:nvSpPr>
          <p:cNvPr id="4" name="Footer Placeholder 3">
            <a:extLst>
              <a:ext uri="{FF2B5EF4-FFF2-40B4-BE49-F238E27FC236}">
                <a16:creationId xmlns:a16="http://schemas.microsoft.com/office/drawing/2014/main" id="{E27A2D64-DB1C-1243-8932-7A3E0930FED8}"/>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A0385408-8600-3245-A462-5BDD6D0DC869}"/>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FDF6A9FA-7A5D-2D45-9FC0-8692FD7D7ECD}" type="slidenum">
              <a:rPr lang="en-US" smtClean="0"/>
              <a:t>‹#›</a:t>
            </a:fld>
            <a:endParaRPr lang="en-US"/>
          </a:p>
        </p:txBody>
      </p:sp>
    </p:spTree>
    <p:extLst>
      <p:ext uri="{BB962C8B-B14F-4D97-AF65-F5344CB8AC3E}">
        <p14:creationId xmlns:p14="http://schemas.microsoft.com/office/powerpoint/2010/main" val="429002739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8713EA3-7D78-5444-94CD-8BFD6B2A158A}" type="datetimeFigureOut">
              <a:rPr lang="en-US" smtClean="0"/>
              <a:t>9/18/19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4AEE767-0589-2446-8820-DFE2ACD1A59B}" type="slidenum">
              <a:rPr lang="en-US" smtClean="0"/>
              <a:t>‹#›</a:t>
            </a:fld>
            <a:endParaRPr lang="en-US"/>
          </a:p>
        </p:txBody>
      </p:sp>
    </p:spTree>
    <p:extLst>
      <p:ext uri="{BB962C8B-B14F-4D97-AF65-F5344CB8AC3E}">
        <p14:creationId xmlns:p14="http://schemas.microsoft.com/office/powerpoint/2010/main" val="407176992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3" Type="http://schemas.openxmlformats.org/officeDocument/2006/relationships/hyperlink" Target="https://en.wikipedia.org/wiki/Shapley_value#cite_note-3" TargetMode="External"/><Relationship Id="rId2" Type="http://schemas.openxmlformats.org/officeDocument/2006/relationships/slide" Target="../slides/slide3.xml"/><Relationship Id="rId1" Type="http://schemas.openxmlformats.org/officeDocument/2006/relationships/notesMaster" Target="../notesMasters/notesMaster1.xml"/><Relationship Id="rId4" Type="http://schemas.openxmlformats.org/officeDocument/2006/relationships/hyperlink" Target="https://en.wikipedia.org/wiki/Shapley_value#cite_note-4" TargetMode="Externa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4AEE767-0589-2446-8820-DFE2ACD1A59B}" type="slidenum">
              <a:rPr lang="en-US" smtClean="0"/>
              <a:t>2</a:t>
            </a:fld>
            <a:endParaRPr lang="en-US"/>
          </a:p>
        </p:txBody>
      </p:sp>
    </p:spTree>
    <p:extLst>
      <p:ext uri="{BB962C8B-B14F-4D97-AF65-F5344CB8AC3E}">
        <p14:creationId xmlns:p14="http://schemas.microsoft.com/office/powerpoint/2010/main" val="394473377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dirty="0">
                <a:solidFill>
                  <a:schemeClr val="tx1"/>
                </a:solidFill>
                <a:effectLst/>
                <a:latin typeface="+mn-lt"/>
                <a:ea typeface="+mn-ea"/>
                <a:cs typeface="+mn-cs"/>
              </a:rPr>
              <a:t>We have chosen to exclude sample problems which had conversion errors from the</a:t>
            </a:r>
          </a:p>
          <a:p>
            <a:r>
              <a:rPr lang="en-US" sz="1200" b="0" i="0" u="none" strike="noStrike" kern="1200" dirty="0">
                <a:solidFill>
                  <a:schemeClr val="tx1"/>
                </a:solidFill>
                <a:effectLst/>
                <a:latin typeface="+mn-lt"/>
                <a:ea typeface="+mn-ea"/>
                <a:cs typeface="+mn-cs"/>
              </a:rPr>
              <a:t>benchmark (more information about them in Appendix A), meaning only the mod-</a:t>
            </a:r>
          </a:p>
          <a:p>
            <a:r>
              <a:rPr lang="en-US" sz="1200" b="0" i="0" u="none" strike="noStrike" kern="1200" dirty="0" err="1">
                <a:solidFill>
                  <a:schemeClr val="tx1"/>
                </a:solidFill>
                <a:effectLst/>
                <a:latin typeface="+mn-lt"/>
                <a:ea typeface="+mn-ea"/>
                <a:cs typeface="+mn-cs"/>
              </a:rPr>
              <a:t>els</a:t>
            </a:r>
            <a:r>
              <a:rPr lang="en-US" sz="1200" b="0" i="0" u="none" strike="noStrike" kern="1200" dirty="0">
                <a:solidFill>
                  <a:schemeClr val="tx1"/>
                </a:solidFill>
                <a:effectLst/>
                <a:latin typeface="+mn-lt"/>
                <a:ea typeface="+mn-ea"/>
                <a:cs typeface="+mn-cs"/>
              </a:rPr>
              <a:t> which were successfully processed by all modeling systems were compared. This</a:t>
            </a:r>
          </a:p>
          <a:p>
            <a:r>
              <a:rPr lang="en-US" sz="1200" b="0" i="0" u="none" strike="noStrike" kern="1200" dirty="0">
                <a:solidFill>
                  <a:schemeClr val="tx1"/>
                </a:solidFill>
                <a:effectLst/>
                <a:latin typeface="+mn-lt"/>
                <a:ea typeface="+mn-ea"/>
                <a:cs typeface="+mn-cs"/>
              </a:rPr>
              <a:t>reduced the scope of our benchmark to 269 models.</a:t>
            </a:r>
          </a:p>
          <a:p>
            <a:endParaRPr lang="en-US" dirty="0"/>
          </a:p>
          <a:p>
            <a:endParaRPr lang="en-US" dirty="0"/>
          </a:p>
        </p:txBody>
      </p:sp>
      <p:sp>
        <p:nvSpPr>
          <p:cNvPr id="4" name="Slide Number Placeholder 3"/>
          <p:cNvSpPr>
            <a:spLocks noGrp="1"/>
          </p:cNvSpPr>
          <p:nvPr>
            <p:ph type="sldNum" sz="quarter" idx="5"/>
          </p:nvPr>
        </p:nvSpPr>
        <p:spPr/>
        <p:txBody>
          <a:bodyPr/>
          <a:lstStyle/>
          <a:p>
            <a:fld id="{74AEE767-0589-2446-8820-DFE2ACD1A59B}" type="slidenum">
              <a:rPr lang="en-US" smtClean="0"/>
              <a:t>13</a:t>
            </a:fld>
            <a:endParaRPr lang="en-US"/>
          </a:p>
        </p:txBody>
      </p:sp>
    </p:spTree>
    <p:extLst>
      <p:ext uri="{BB962C8B-B14F-4D97-AF65-F5344CB8AC3E}">
        <p14:creationId xmlns:p14="http://schemas.microsoft.com/office/powerpoint/2010/main" val="320665458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 can see the trend exhibited in the transportation problem model benchmark persists.</a:t>
            </a:r>
          </a:p>
          <a:p>
            <a:r>
              <a:rPr lang="en-US" dirty="0"/>
              <a:t>\</a:t>
            </a:r>
            <a:r>
              <a:rPr lang="en-US" dirty="0" err="1"/>
              <a:t>texttt</a:t>
            </a:r>
            <a:r>
              <a:rPr lang="en-US" dirty="0"/>
              <a:t>{AMPL} is still a definite top performer while \</a:t>
            </a:r>
            <a:r>
              <a:rPr lang="en-US" dirty="0" err="1"/>
              <a:t>texttt</a:t>
            </a:r>
            <a:r>
              <a:rPr lang="en-US" dirty="0"/>
              <a:t>{</a:t>
            </a:r>
            <a:r>
              <a:rPr lang="en-US" dirty="0" err="1"/>
              <a:t>Pyomo</a:t>
            </a:r>
            <a:r>
              <a:rPr lang="en-US" dirty="0"/>
              <a:t>} performs the worst.</a:t>
            </a:r>
          </a:p>
          <a:p>
            <a:r>
              <a:rPr lang="en-US" dirty="0"/>
              <a:t>There are no significant variations between different optimization problem types.</a:t>
            </a:r>
          </a:p>
          <a:p>
            <a:r>
              <a:rPr lang="en-US" dirty="0"/>
              <a:t>However, the \</a:t>
            </a:r>
            <a:r>
              <a:rPr lang="en-US" dirty="0" err="1"/>
              <a:t>texttt</a:t>
            </a:r>
            <a:r>
              <a:rPr lang="en-US" dirty="0"/>
              <a:t>{</a:t>
            </a:r>
            <a:r>
              <a:rPr lang="en-US" dirty="0" err="1"/>
              <a:t>Pyomo</a:t>
            </a:r>
            <a:r>
              <a:rPr lang="en-US" dirty="0"/>
              <a:t>} model instance creation time tends to vary more once working with different types of problems.</a:t>
            </a:r>
          </a:p>
          <a:p>
            <a:r>
              <a:rPr lang="en-US" dirty="0"/>
              <a:t>The average difference between \</a:t>
            </a:r>
            <a:r>
              <a:rPr lang="en-US" dirty="0" err="1"/>
              <a:t>texttt</a:t>
            </a:r>
            <a:r>
              <a:rPr lang="en-US" dirty="0"/>
              <a:t>{AMPL} and other contenders increases when models become larger.</a:t>
            </a:r>
          </a:p>
          <a:p>
            <a:r>
              <a:rPr lang="en-US" dirty="0"/>
              <a:t>For example, for the transportation problem, \</a:t>
            </a:r>
            <a:r>
              <a:rPr lang="en-US" dirty="0" err="1"/>
              <a:t>texttt</a:t>
            </a:r>
            <a:r>
              <a:rPr lang="en-US" dirty="0"/>
              <a:t>{GAMS} took 5.5 times more to create the model instance than \</a:t>
            </a:r>
            <a:r>
              <a:rPr lang="en-US" dirty="0" err="1"/>
              <a:t>texttt</a:t>
            </a:r>
            <a:r>
              <a:rPr lang="en-US" dirty="0"/>
              <a:t>{AMPL}, and \</a:t>
            </a:r>
            <a:r>
              <a:rPr lang="en-US" dirty="0" err="1"/>
              <a:t>texttt</a:t>
            </a:r>
            <a:r>
              <a:rPr lang="en-US" dirty="0"/>
              <a:t>{</a:t>
            </a:r>
            <a:r>
              <a:rPr lang="en-US" dirty="0" err="1"/>
              <a:t>Pyomo</a:t>
            </a:r>
            <a:r>
              <a:rPr lang="en-US" dirty="0"/>
              <a:t>} took 24 times more</a:t>
            </a:r>
          </a:p>
        </p:txBody>
      </p:sp>
      <p:sp>
        <p:nvSpPr>
          <p:cNvPr id="4" name="Slide Number Placeholder 3"/>
          <p:cNvSpPr>
            <a:spLocks noGrp="1"/>
          </p:cNvSpPr>
          <p:nvPr>
            <p:ph type="sldNum" sz="quarter" idx="5"/>
          </p:nvPr>
        </p:nvSpPr>
        <p:spPr/>
        <p:txBody>
          <a:bodyPr/>
          <a:lstStyle/>
          <a:p>
            <a:fld id="{74AEE767-0589-2446-8820-DFE2ACD1A59B}" type="slidenum">
              <a:rPr lang="en-US" smtClean="0"/>
              <a:t>14</a:t>
            </a:fld>
            <a:endParaRPr lang="en-US"/>
          </a:p>
        </p:txBody>
      </p:sp>
    </p:spTree>
    <p:extLst>
      <p:ext uri="{BB962C8B-B14F-4D97-AF65-F5344CB8AC3E}">
        <p14:creationId xmlns:p14="http://schemas.microsoft.com/office/powerpoint/2010/main" val="157060608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Comparing instance creation times of large models (models having more than 500 equations, 8 such models in the testing library) reveals 11 times the difference between \</a:t>
            </a:r>
            <a:r>
              <a:rPr lang="en-US" dirty="0" err="1"/>
              <a:t>texttt</a:t>
            </a:r>
            <a:r>
              <a:rPr lang="en-US" dirty="0"/>
              <a:t>{AMPL} and \</a:t>
            </a:r>
            <a:r>
              <a:rPr lang="en-US" dirty="0" err="1"/>
              <a:t>texttt</a:t>
            </a:r>
            <a:r>
              <a:rPr lang="en-US" dirty="0"/>
              <a:t>{GAMS}, and 38 times the difference between \</a:t>
            </a:r>
            <a:r>
              <a:rPr lang="en-US" dirty="0" err="1"/>
              <a:t>texttt</a:t>
            </a:r>
            <a:r>
              <a:rPr lang="en-US" dirty="0"/>
              <a:t>{AMPL} and \</a:t>
            </a:r>
            <a:r>
              <a:rPr lang="en-US" dirty="0" err="1"/>
              <a:t>texttt</a:t>
            </a:r>
            <a:r>
              <a:rPr lang="en-US" dirty="0"/>
              <a:t>{</a:t>
            </a:r>
            <a:r>
              <a:rPr lang="en-US" dirty="0" err="1"/>
              <a:t>Pyomo</a:t>
            </a:r>
            <a:r>
              <a:rPr lang="en-US" dirty="0"/>
              <a:t>}. The difference between \</a:t>
            </a:r>
            <a:r>
              <a:rPr lang="en-US" dirty="0" err="1"/>
              <a:t>texttt</a:t>
            </a:r>
            <a:r>
              <a:rPr lang="en-US" dirty="0"/>
              <a:t>{GAMS} and \</a:t>
            </a:r>
            <a:r>
              <a:rPr lang="en-US" dirty="0" err="1"/>
              <a:t>texttt</a:t>
            </a:r>
            <a:r>
              <a:rPr lang="en-US" dirty="0"/>
              <a:t>{</a:t>
            </a:r>
            <a:r>
              <a:rPr lang="en-US" dirty="0" err="1"/>
              <a:t>Pyomo</a:t>
            </a:r>
            <a:r>
              <a:rPr lang="en-US" dirty="0"/>
              <a:t>} stayed roughly the same - around 3.5 times.</a:t>
            </a:r>
          </a:p>
        </p:txBody>
      </p:sp>
      <p:sp>
        <p:nvSpPr>
          <p:cNvPr id="4" name="Slide Number Placeholder 3"/>
          <p:cNvSpPr>
            <a:spLocks noGrp="1"/>
          </p:cNvSpPr>
          <p:nvPr>
            <p:ph type="sldNum" sz="quarter" idx="5"/>
          </p:nvPr>
        </p:nvSpPr>
        <p:spPr/>
        <p:txBody>
          <a:bodyPr/>
          <a:lstStyle/>
          <a:p>
            <a:fld id="{74AEE767-0589-2446-8820-DFE2ACD1A59B}" type="slidenum">
              <a:rPr lang="en-US" smtClean="0"/>
              <a:t>15</a:t>
            </a:fld>
            <a:endParaRPr lang="en-US"/>
          </a:p>
        </p:txBody>
      </p:sp>
    </p:spTree>
    <p:extLst>
      <p:ext uri="{BB962C8B-B14F-4D97-AF65-F5344CB8AC3E}">
        <p14:creationId xmlns:p14="http://schemas.microsoft.com/office/powerpoint/2010/main" val="88710304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a:t>
            </a:r>
            <a:r>
              <a:rPr lang="en-US" dirty="0" err="1"/>
              <a:t>presolver</a:t>
            </a:r>
            <a:r>
              <a:rPr lang="en-US" dirty="0"/>
              <a:t> can preprocess problems and simplify, i.e. reduce the problem size or determine the problem to be unfeasible.</a:t>
            </a:r>
          </a:p>
          <a:p>
            <a:endParaRPr lang="en-US" dirty="0"/>
          </a:p>
          <a:p>
            <a:r>
              <a:rPr lang="en-US" dirty="0"/>
              <a:t>We observed that \</a:t>
            </a:r>
            <a:r>
              <a:rPr lang="en-US" dirty="0" err="1"/>
              <a:t>texttt</a:t>
            </a:r>
            <a:r>
              <a:rPr lang="en-US" dirty="0"/>
              <a:t>{AMPL} </a:t>
            </a:r>
            <a:r>
              <a:rPr lang="en-US" dirty="0" err="1"/>
              <a:t>presolver</a:t>
            </a:r>
            <a:r>
              <a:rPr lang="en-US" dirty="0"/>
              <a:t> managed to simplify models in 52.8\% of the cases, out of which 5 times it was able to determine that the problem solution is not feasible, thus even not requiring to call the solver.</a:t>
            </a:r>
          </a:p>
          <a:p>
            <a:r>
              <a:rPr lang="en-US" dirty="0"/>
              <a:t>On average, once applied \</a:t>
            </a:r>
            <a:r>
              <a:rPr lang="en-US" dirty="0" err="1"/>
              <a:t>texttt</a:t>
            </a:r>
            <a:r>
              <a:rPr lang="en-US" dirty="0"/>
              <a:t>{AMPL} </a:t>
            </a:r>
            <a:r>
              <a:rPr lang="en-US" dirty="0" err="1"/>
              <a:t>presolver</a:t>
            </a:r>
            <a:r>
              <a:rPr lang="en-US" dirty="0"/>
              <a:t> managed to reduce the model size by removing 18.42\% of constraints and 10.73\% of variables.</a:t>
            </a:r>
          </a:p>
          <a:p>
            <a:endParaRPr lang="en-US" dirty="0"/>
          </a:p>
          <a:p>
            <a:r>
              <a:rPr lang="en-US" dirty="0"/>
              <a:t>We can conclude that \</a:t>
            </a:r>
            <a:r>
              <a:rPr lang="en-US" dirty="0" err="1"/>
              <a:t>texttt</a:t>
            </a:r>
            <a:r>
              <a:rPr lang="en-US" dirty="0"/>
              <a:t>{AMPL} </a:t>
            </a:r>
            <a:r>
              <a:rPr lang="en-US" dirty="0" err="1"/>
              <a:t>presolver</a:t>
            </a:r>
            <a:r>
              <a:rPr lang="en-US" dirty="0"/>
              <a:t> is an efficient way to simplify larger problems which might lead to improved solution finding performance once invoking a solver with an already reduced problem model instance.</a:t>
            </a:r>
          </a:p>
          <a:p>
            <a:r>
              <a:rPr lang="en-US" dirty="0"/>
              <a:t>Also, the ability to determine not feasible models can help modelers in the problem definition process to debug and find errors in the model definition.</a:t>
            </a:r>
          </a:p>
          <a:p>
            <a:r>
              <a:rPr lang="en-US" dirty="0"/>
              <a:t>This allows us to argue that </a:t>
            </a:r>
            <a:r>
              <a:rPr lang="en-US" dirty="0" err="1"/>
              <a:t>presolving</a:t>
            </a:r>
            <a:r>
              <a:rPr lang="en-US" dirty="0"/>
              <a:t> is an important capability of any modern algebraic modeling language.</a:t>
            </a:r>
          </a:p>
        </p:txBody>
      </p:sp>
      <p:sp>
        <p:nvSpPr>
          <p:cNvPr id="4" name="Slide Number Placeholder 3"/>
          <p:cNvSpPr>
            <a:spLocks noGrp="1"/>
          </p:cNvSpPr>
          <p:nvPr>
            <p:ph type="sldNum" sz="quarter" idx="5"/>
          </p:nvPr>
        </p:nvSpPr>
        <p:spPr/>
        <p:txBody>
          <a:bodyPr/>
          <a:lstStyle/>
          <a:p>
            <a:fld id="{74AEE767-0589-2446-8820-DFE2ACD1A59B}" type="slidenum">
              <a:rPr lang="en-US" smtClean="0"/>
              <a:t>16</a:t>
            </a:fld>
            <a:endParaRPr lang="en-US"/>
          </a:p>
        </p:txBody>
      </p:sp>
    </p:spTree>
    <p:extLst>
      <p:ext uri="{BB962C8B-B14F-4D97-AF65-F5344CB8AC3E}">
        <p14:creationId xmlns:p14="http://schemas.microsoft.com/office/powerpoint/2010/main" val="98092900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 have chosen to solve models using \</a:t>
            </a:r>
            <a:r>
              <a:rPr lang="en-US" dirty="0" err="1"/>
              <a:t>texttt</a:t>
            </a:r>
            <a:r>
              <a:rPr lang="en-US" dirty="0"/>
              <a:t>{</a:t>
            </a:r>
            <a:r>
              <a:rPr lang="en-US" dirty="0" err="1"/>
              <a:t>Gurobi</a:t>
            </a:r>
            <a:r>
              <a:rPr lang="en-US" dirty="0"/>
              <a:t>}~\cite{</a:t>
            </a:r>
            <a:r>
              <a:rPr lang="en-US" dirty="0" err="1"/>
              <a:t>gurobi</a:t>
            </a:r>
            <a:r>
              <a:rPr lang="en-US" dirty="0"/>
              <a:t>} and BARON~\cite{sahinidis:baron:19.7.13}~\cite{baron05} solvers. \</a:t>
            </a:r>
            <a:r>
              <a:rPr lang="en-US" dirty="0" err="1"/>
              <a:t>texttt</a:t>
            </a:r>
            <a:r>
              <a:rPr lang="en-US" dirty="0"/>
              <a:t>{</a:t>
            </a:r>
            <a:r>
              <a:rPr lang="en-US" dirty="0" err="1"/>
              <a:t>Gurobi</a:t>
            </a:r>
            <a:r>
              <a:rPr lang="en-US" dirty="0"/>
              <a:t> Optimizer (v.8.1.0)} was chosen for solving \</a:t>
            </a:r>
            <a:r>
              <a:rPr lang="en-US" dirty="0" err="1"/>
              <a:t>texttt</a:t>
            </a:r>
            <a:r>
              <a:rPr lang="en-US" dirty="0"/>
              <a:t>{LP, MIP, QCP} and \</a:t>
            </a:r>
            <a:r>
              <a:rPr lang="en-US" dirty="0" err="1"/>
              <a:t>texttt</a:t>
            </a:r>
            <a:r>
              <a:rPr lang="en-US" dirty="0"/>
              <a:t>{MIQCP} type of problems. While \</a:t>
            </a:r>
            <a:r>
              <a:rPr lang="en-US" dirty="0" err="1"/>
              <a:t>texttt</a:t>
            </a:r>
            <a:r>
              <a:rPr lang="en-US" dirty="0"/>
              <a:t>{BARON (v.18.11.12)} global solver  was chosen for solving \</a:t>
            </a:r>
            <a:r>
              <a:rPr lang="en-US" dirty="0" err="1"/>
              <a:t>texttt</a:t>
            </a:r>
            <a:r>
              <a:rPr lang="en-US" dirty="0"/>
              <a:t>{NLP, MINLP, MCP, MPEC, CNS} and \</a:t>
            </a:r>
            <a:r>
              <a:rPr lang="en-US" dirty="0" err="1"/>
              <a:t>texttt</a:t>
            </a:r>
            <a:r>
              <a:rPr lang="en-US" dirty="0"/>
              <a:t>{DNLP problems}. The choice of the solvers was motivated by the support for particular problem types~\cite{</a:t>
            </a:r>
            <a:r>
              <a:rPr lang="en-US" dirty="0" err="1"/>
              <a:t>gurobi</a:t>
            </a:r>
            <a:r>
              <a:rPr lang="en-US" dirty="0"/>
              <a:t>}~\cite{sahinidis:baron:19.7.13} and the popularity of solvers based on NEOS Server statistics~\cite{neosserver2019}. </a:t>
            </a:r>
          </a:p>
          <a:p>
            <a:endParaRPr lang="en-US" dirty="0"/>
          </a:p>
          <a:p>
            <a:r>
              <a:rPr lang="en-US" dirty="0"/>
              <a:t>It is important to note that both \</a:t>
            </a:r>
            <a:r>
              <a:rPr lang="en-US" dirty="0" err="1"/>
              <a:t>texttt</a:t>
            </a:r>
            <a:r>
              <a:rPr lang="en-US" dirty="0"/>
              <a:t>{BARON} and \</a:t>
            </a:r>
            <a:r>
              <a:rPr lang="en-US" dirty="0" err="1"/>
              <a:t>texttt</a:t>
            </a:r>
            <a:r>
              <a:rPr lang="en-US" dirty="0"/>
              <a:t>{</a:t>
            </a:r>
            <a:r>
              <a:rPr lang="en-US" dirty="0" err="1"/>
              <a:t>Gurobi</a:t>
            </a:r>
            <a:r>
              <a:rPr lang="en-US" dirty="0"/>
              <a:t>} solvers have their own </a:t>
            </a:r>
            <a:r>
              <a:rPr lang="en-US" dirty="0" err="1"/>
              <a:t>presolve</a:t>
            </a:r>
            <a:r>
              <a:rPr lang="en-US" dirty="0"/>
              <a:t> mechanisms so the provided model is simplified by the solver too. This might result in very similar models being solved by the solver in spite of the \</a:t>
            </a:r>
            <a:r>
              <a:rPr lang="en-US" dirty="0" err="1"/>
              <a:t>texttt</a:t>
            </a:r>
            <a:r>
              <a:rPr lang="en-US" dirty="0"/>
              <a:t>{AMPL} </a:t>
            </a:r>
            <a:r>
              <a:rPr lang="en-US" dirty="0" err="1"/>
              <a:t>presolve</a:t>
            </a:r>
            <a:r>
              <a:rPr lang="en-US" dirty="0"/>
              <a:t> being turned on or off. However, the focus was on estimating \</a:t>
            </a:r>
            <a:r>
              <a:rPr lang="en-US" dirty="0" err="1"/>
              <a:t>texttt</a:t>
            </a:r>
            <a:r>
              <a:rPr lang="en-US" dirty="0"/>
              <a:t>{AMPL} </a:t>
            </a:r>
            <a:r>
              <a:rPr lang="en-US" dirty="0" err="1"/>
              <a:t>presolve</a:t>
            </a:r>
            <a:r>
              <a:rPr lang="en-US" dirty="0"/>
              <a:t> impact in real life situations, so full benchmark was executed without changing default solver </a:t>
            </a:r>
            <a:r>
              <a:rPr lang="en-US" dirty="0" err="1"/>
              <a:t>behaviour</a:t>
            </a:r>
            <a:r>
              <a:rPr lang="en-US" dirty="0"/>
              <a:t>. Later on an additional benchmark was made to estimate what is the impact of \</a:t>
            </a:r>
            <a:r>
              <a:rPr lang="en-US" dirty="0" err="1"/>
              <a:t>texttt</a:t>
            </a:r>
            <a:r>
              <a:rPr lang="en-US" dirty="0"/>
              <a:t>{AMPL} </a:t>
            </a:r>
            <a:r>
              <a:rPr lang="en-US" dirty="0" err="1"/>
              <a:t>presolve</a:t>
            </a:r>
            <a:r>
              <a:rPr lang="en-US" dirty="0"/>
              <a:t> once solver </a:t>
            </a:r>
            <a:r>
              <a:rPr lang="en-US" dirty="0" err="1"/>
              <a:t>presolve</a:t>
            </a:r>
            <a:r>
              <a:rPr lang="en-US" dirty="0"/>
              <a:t> functionality is turned off. </a:t>
            </a:r>
          </a:p>
        </p:txBody>
      </p:sp>
      <p:sp>
        <p:nvSpPr>
          <p:cNvPr id="4" name="Slide Number Placeholder 3"/>
          <p:cNvSpPr>
            <a:spLocks noGrp="1"/>
          </p:cNvSpPr>
          <p:nvPr>
            <p:ph type="sldNum" sz="quarter" idx="5"/>
          </p:nvPr>
        </p:nvSpPr>
        <p:spPr/>
        <p:txBody>
          <a:bodyPr/>
          <a:lstStyle/>
          <a:p>
            <a:fld id="{74AEE767-0589-2446-8820-DFE2ACD1A59B}" type="slidenum">
              <a:rPr lang="en-US" smtClean="0"/>
              <a:t>17</a:t>
            </a:fld>
            <a:endParaRPr lang="en-US"/>
          </a:p>
        </p:txBody>
      </p:sp>
    </p:spTree>
    <p:extLst>
      <p:ext uri="{BB962C8B-B14F-4D97-AF65-F5344CB8AC3E}">
        <p14:creationId xmlns:p14="http://schemas.microsoft.com/office/powerpoint/2010/main" val="71796968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As mentioned earlier both \</a:t>
            </a:r>
            <a:r>
              <a:rPr lang="en-US" dirty="0" err="1"/>
              <a:t>texttt</a:t>
            </a:r>
            <a:r>
              <a:rPr lang="en-US" dirty="0"/>
              <a:t>{BARON} and \</a:t>
            </a:r>
            <a:r>
              <a:rPr lang="en-US" dirty="0" err="1"/>
              <a:t>texttt</a:t>
            </a:r>
            <a:r>
              <a:rPr lang="en-US" dirty="0"/>
              <a:t>{</a:t>
            </a:r>
            <a:r>
              <a:rPr lang="en-US" dirty="0" err="1"/>
              <a:t>Gurobi</a:t>
            </a:r>
            <a:r>
              <a:rPr lang="en-US" dirty="0"/>
              <a:t>} solvers have their own </a:t>
            </a:r>
            <a:r>
              <a:rPr lang="en-US" dirty="0" err="1"/>
              <a:t>presolve</a:t>
            </a:r>
            <a:r>
              <a:rPr lang="en-US" dirty="0"/>
              <a:t> mechanisms. In order to test what would be an impact of \</a:t>
            </a:r>
            <a:r>
              <a:rPr lang="en-US" dirty="0" err="1"/>
              <a:t>texttt</a:t>
            </a:r>
            <a:r>
              <a:rPr lang="en-US" dirty="0"/>
              <a:t>{AMPL} </a:t>
            </a:r>
            <a:r>
              <a:rPr lang="en-US" dirty="0" err="1"/>
              <a:t>pesolve</a:t>
            </a:r>
            <a:r>
              <a:rPr lang="en-US" dirty="0"/>
              <a:t> if the solver does not attempt to </a:t>
            </a:r>
            <a:r>
              <a:rPr lang="en-US" dirty="0" err="1"/>
              <a:t>presolve</a:t>
            </a:r>
            <a:r>
              <a:rPr lang="en-US" dirty="0"/>
              <a:t> a problem on its own an additional benchmark was made. Since only \</a:t>
            </a:r>
            <a:r>
              <a:rPr lang="en-US" dirty="0" err="1"/>
              <a:t>texttt</a:t>
            </a:r>
            <a:r>
              <a:rPr lang="en-US" dirty="0"/>
              <a:t>{</a:t>
            </a:r>
            <a:r>
              <a:rPr lang="en-US" dirty="0" err="1"/>
              <a:t>Gurobi</a:t>
            </a:r>
            <a:r>
              <a:rPr lang="en-US" dirty="0"/>
              <a:t>} allows to disable </a:t>
            </a:r>
            <a:r>
              <a:rPr lang="en-US" dirty="0" err="1"/>
              <a:t>presolve</a:t>
            </a:r>
            <a:r>
              <a:rPr lang="en-US" dirty="0"/>
              <a:t> functionality a subset of models previously solved with \</a:t>
            </a:r>
            <a:r>
              <a:rPr lang="en-US" dirty="0" err="1"/>
              <a:t>texttt</a:t>
            </a:r>
            <a:r>
              <a:rPr lang="en-US" dirty="0"/>
              <a:t>{</a:t>
            </a:r>
            <a:r>
              <a:rPr lang="en-US" dirty="0" err="1"/>
              <a:t>Gurobi</a:t>
            </a:r>
            <a:r>
              <a:rPr lang="en-US" dirty="0"/>
              <a:t>} was chosen for the benchmark.</a:t>
            </a:r>
          </a:p>
          <a:p>
            <a:endParaRPr lang="en-US" dirty="0"/>
          </a:p>
          <a:p>
            <a:r>
              <a:rPr lang="en-US" dirty="0"/>
              <a:t>AMPL </a:t>
            </a:r>
            <a:r>
              <a:rPr lang="en-US" dirty="0" err="1"/>
              <a:t>presolve</a:t>
            </a:r>
            <a:r>
              <a:rPr lang="en-US" dirty="0"/>
              <a:t> had a greater positive effect both iteration wise (+22.4\%) and time wise (+10.2\%) once </a:t>
            </a:r>
            <a:r>
              <a:rPr lang="en-US" dirty="0" err="1"/>
              <a:t>Gurobi</a:t>
            </a:r>
            <a:r>
              <a:rPr lang="en-US" dirty="0"/>
              <a:t> </a:t>
            </a:r>
            <a:r>
              <a:rPr lang="en-US" dirty="0" err="1"/>
              <a:t>presolve</a:t>
            </a:r>
            <a:r>
              <a:rPr lang="en-US" dirty="0"/>
              <a:t> was turned off.  AMPL </a:t>
            </a:r>
            <a:r>
              <a:rPr lang="en-US" dirty="0" err="1"/>
              <a:t>presolve</a:t>
            </a:r>
            <a:r>
              <a:rPr lang="en-US" dirty="0"/>
              <a:t> also had less neutral impact once solver </a:t>
            </a:r>
            <a:r>
              <a:rPr lang="en-US" dirty="0" err="1"/>
              <a:t>presolving</a:t>
            </a:r>
            <a:r>
              <a:rPr lang="en-US" dirty="0"/>
              <a:t> was off, thus leading to a conclusion that during first benchmark some models were simplified to a very similar ones before actually solving them.</a:t>
            </a:r>
          </a:p>
          <a:p>
            <a:endParaRPr lang="en-US" dirty="0"/>
          </a:p>
          <a:p>
            <a:r>
              <a:rPr lang="en-US" dirty="0"/>
              <a:t>As we can see from the benchmarks </a:t>
            </a:r>
            <a:r>
              <a:rPr lang="en-US" dirty="0" err="1"/>
              <a:t>presolving</a:t>
            </a:r>
            <a:r>
              <a:rPr lang="en-US" dirty="0"/>
              <a:t> done by AML can have both positive and negative effect on the actual problem solving both iterations and time wise. However, positive impact is always greater than the negative one and it becomes especially evident once solver does not have or use it's own problem </a:t>
            </a:r>
            <a:r>
              <a:rPr lang="en-US" dirty="0" err="1"/>
              <a:t>presolving</a:t>
            </a:r>
            <a:r>
              <a:rPr lang="en-US" dirty="0"/>
              <a:t> mechanisms. This allows us to conclude that </a:t>
            </a:r>
            <a:r>
              <a:rPr lang="en-US" dirty="0" err="1"/>
              <a:t>presolving</a:t>
            </a:r>
            <a:r>
              <a:rPr lang="en-US" dirty="0"/>
              <a:t> capabilities of AML is an important feature of a modern algebraic modeling language. We can also advice to choose AML having </a:t>
            </a:r>
            <a:r>
              <a:rPr lang="en-US" dirty="0" err="1"/>
              <a:t>presolving</a:t>
            </a:r>
            <a:r>
              <a:rPr lang="en-US" dirty="0"/>
              <a:t> capabilities in cases the solver used to solve the problem does not have it's own </a:t>
            </a:r>
            <a:r>
              <a:rPr lang="en-US" dirty="0" err="1"/>
              <a:t>presolving</a:t>
            </a:r>
            <a:r>
              <a:rPr lang="en-US" dirty="0"/>
              <a:t> mechanism.</a:t>
            </a:r>
          </a:p>
        </p:txBody>
      </p:sp>
      <p:sp>
        <p:nvSpPr>
          <p:cNvPr id="4" name="Slide Number Placeholder 3"/>
          <p:cNvSpPr>
            <a:spLocks noGrp="1"/>
          </p:cNvSpPr>
          <p:nvPr>
            <p:ph type="sldNum" sz="quarter" idx="5"/>
          </p:nvPr>
        </p:nvSpPr>
        <p:spPr/>
        <p:txBody>
          <a:bodyPr/>
          <a:lstStyle/>
          <a:p>
            <a:fld id="{74AEE767-0589-2446-8820-DFE2ACD1A59B}" type="slidenum">
              <a:rPr lang="en-US" smtClean="0"/>
              <a:t>18</a:t>
            </a:fld>
            <a:endParaRPr lang="en-US"/>
          </a:p>
        </p:txBody>
      </p:sp>
    </p:spTree>
    <p:extLst>
      <p:ext uri="{BB962C8B-B14F-4D97-AF65-F5344CB8AC3E}">
        <p14:creationId xmlns:p14="http://schemas.microsoft.com/office/powerpoint/2010/main" val="341185804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From the research, we can conclude that \</a:t>
            </a:r>
            <a:r>
              <a:rPr lang="en-US" dirty="0" err="1"/>
              <a:t>texttt</a:t>
            </a:r>
            <a:r>
              <a:rPr lang="en-US" dirty="0"/>
              <a:t>{AMPL} allows to formulate an optimization problem in the shortest and potentially easiest way while also providing the best performance in model instance loading times.</a:t>
            </a:r>
          </a:p>
          <a:p>
            <a:r>
              <a:rPr lang="en-US" dirty="0"/>
              <a:t>It also leverages the power of model </a:t>
            </a:r>
            <a:r>
              <a:rPr lang="en-US" dirty="0" err="1"/>
              <a:t>presolving</a:t>
            </a:r>
            <a:r>
              <a:rPr lang="en-US" dirty="0"/>
              <a:t>, which is helpful for the modelers in both problem definition and efficient solution finding processes.</a:t>
            </a:r>
          </a:p>
          <a:p>
            <a:r>
              <a:rPr lang="en-US" dirty="0"/>
              <a:t>\</a:t>
            </a:r>
            <a:r>
              <a:rPr lang="en-US" dirty="0" err="1"/>
              <a:t>texttt</a:t>
            </a:r>
            <a:r>
              <a:rPr lang="en-US" dirty="0"/>
              <a:t>{GAMS} is a strong runner up providing a very similar to \</a:t>
            </a:r>
            <a:r>
              <a:rPr lang="en-US" dirty="0" err="1"/>
              <a:t>texttt</a:t>
            </a:r>
            <a:r>
              <a:rPr lang="en-US" dirty="0"/>
              <a:t>{AMPL} problem formulation capabilities though running behind in the model instance creation time.</a:t>
            </a:r>
          </a:p>
          <a:p>
            <a:r>
              <a:rPr lang="en-US" dirty="0"/>
              <a:t>\</a:t>
            </a:r>
            <a:r>
              <a:rPr lang="en-US" dirty="0" err="1"/>
              <a:t>texttt</a:t>
            </a:r>
            <a:r>
              <a:rPr lang="en-US" dirty="0"/>
              <a:t>{AIMMS} can be considered as being on its own class of modeling languages as it has taken a purely graphical user interface based approach.</a:t>
            </a:r>
          </a:p>
          <a:p>
            <a:r>
              <a:rPr lang="en-US" dirty="0"/>
              <a:t>Since we were not able to examine the performance characteristics of \</a:t>
            </a:r>
            <a:r>
              <a:rPr lang="en-US" dirty="0" err="1"/>
              <a:t>texttt</a:t>
            </a:r>
            <a:r>
              <a:rPr lang="en-US" dirty="0"/>
              <a:t>{AIMMS} due to lack of academic license, the performance aspect remains unclear.</a:t>
            </a:r>
          </a:p>
          <a:p>
            <a:r>
              <a:rPr lang="en-US" dirty="0"/>
              <a:t>Open source alternative~\</a:t>
            </a:r>
            <a:r>
              <a:rPr lang="en-US" dirty="0" err="1"/>
              <a:t>texttt</a:t>
            </a:r>
            <a:r>
              <a:rPr lang="en-US" dirty="0"/>
              <a:t>{</a:t>
            </a:r>
            <a:r>
              <a:rPr lang="en-US" dirty="0" err="1"/>
              <a:t>Pyomo</a:t>
            </a:r>
            <a:r>
              <a:rPr lang="en-US" dirty="0"/>
              <a:t>} is at par with commercial competitors in problem definition process, however </a:t>
            </a:r>
            <a:r>
              <a:rPr lang="en-US" dirty="0" err="1"/>
              <a:t>Pyomo's</a:t>
            </a:r>
            <a:r>
              <a:rPr lang="en-US" dirty="0"/>
              <a:t> performance of model instance creation is a bit behind once compared to the competitors.</a:t>
            </a:r>
          </a:p>
          <a:p>
            <a:endParaRPr lang="en-US" dirty="0"/>
          </a:p>
          <a:p>
            <a:r>
              <a:rPr lang="en-US" dirty="0"/>
              <a:t>In the future we would like to continue our research by expanding test models library with more and larger models, re-running performance and </a:t>
            </a:r>
            <a:r>
              <a:rPr lang="en-US" dirty="0" err="1"/>
              <a:t>presolve</a:t>
            </a:r>
            <a:r>
              <a:rPr lang="en-US" dirty="0"/>
              <a:t> benchmarks and introducing new AMLs like emerging </a:t>
            </a:r>
            <a:r>
              <a:rPr lang="en-US" dirty="0" err="1"/>
              <a:t>JuMP</a:t>
            </a:r>
            <a:r>
              <a:rPr lang="en-US" dirty="0"/>
              <a:t>~\cite{Dunning2017} or ones we had no means to fully review like AIMMS~\cite{aimms2019}</a:t>
            </a:r>
          </a:p>
        </p:txBody>
      </p:sp>
      <p:sp>
        <p:nvSpPr>
          <p:cNvPr id="4" name="Slide Number Placeholder 3"/>
          <p:cNvSpPr>
            <a:spLocks noGrp="1"/>
          </p:cNvSpPr>
          <p:nvPr>
            <p:ph type="sldNum" sz="quarter" idx="5"/>
          </p:nvPr>
        </p:nvSpPr>
        <p:spPr/>
        <p:txBody>
          <a:bodyPr/>
          <a:lstStyle/>
          <a:p>
            <a:fld id="{D7F01818-74BA-2E4C-82C0-56C763C28264}" type="slidenum">
              <a:rPr lang="en-US" smtClean="0"/>
              <a:t>19</a:t>
            </a:fld>
            <a:endParaRPr lang="en-US"/>
          </a:p>
        </p:txBody>
      </p:sp>
    </p:spTree>
    <p:extLst>
      <p:ext uri="{BB962C8B-B14F-4D97-AF65-F5344CB8AC3E}">
        <p14:creationId xmlns:p14="http://schemas.microsoft.com/office/powerpoint/2010/main" val="45696752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One of the ways to model social behavior is to formalize the problem as a mathematical model (e.g., social network analysis problems [1, 2]) using algebraic modeling language (AML) and attempt to solve it using mathematical tools (see [3], and references therein). However, this requires a researcher to be skilled in defining the problem using the terms of some AML. </a:t>
            </a:r>
            <a:r>
              <a:rPr lang="en-US" dirty="0" err="1"/>
              <a:t>Moreoever</a:t>
            </a:r>
            <a:r>
              <a:rPr lang="en-US" dirty="0"/>
              <a:t>, choosing an AML is not that trivial, since nowadays multiple competing AMLs exist. </a:t>
            </a:r>
          </a:p>
          <a:p>
            <a:endParaRPr lang="en-US" dirty="0"/>
          </a:p>
          <a:p>
            <a:r>
              <a:rPr lang="en-US" b="1" dirty="0"/>
              <a:t>René, A. O. N., </a:t>
            </a:r>
            <a:r>
              <a:rPr lang="en-US" b="1" dirty="0" err="1"/>
              <a:t>Domoto</a:t>
            </a:r>
            <a:r>
              <a:rPr lang="en-US" b="1" dirty="0"/>
              <a:t>, E., </a:t>
            </a:r>
            <a:r>
              <a:rPr lang="en-US" b="1" dirty="0" err="1"/>
              <a:t>Ichifuji</a:t>
            </a:r>
            <a:r>
              <a:rPr lang="en-US" b="1" dirty="0"/>
              <a:t>, Y., &amp; </a:t>
            </a:r>
            <a:r>
              <a:rPr lang="en-US" b="1" dirty="0" err="1"/>
              <a:t>Okuhara</a:t>
            </a:r>
            <a:r>
              <a:rPr lang="en-US" b="1" dirty="0"/>
              <a:t>, K. (2015). A Social Network Analysis Based on Linear Programming-Shapley Value Approach for Information Mapping. In International Conference on Multidisciplinary Social Networks Research </a:t>
            </a:r>
          </a:p>
          <a:p>
            <a:endParaRPr lang="en-US" dirty="0"/>
          </a:p>
          <a:p>
            <a:r>
              <a:rPr lang="en-US" dirty="0"/>
              <a:t>In this work, we give particular attention to cooperative game theory (CGT) techniques. Precisely, we use an alternative equivalent Shapley value [9] model based on linear </a:t>
            </a:r>
            <a:r>
              <a:rPr lang="en-US" dirty="0" err="1"/>
              <a:t>progarmming</a:t>
            </a:r>
            <a:r>
              <a:rPr lang="en-US" dirty="0"/>
              <a:t> (LP) approach [4] to solve the problem of information sharing among the players. LP solver.</a:t>
            </a:r>
          </a:p>
          <a:p>
            <a:r>
              <a:rPr lang="en-US" sz="1200" b="0" i="0" kern="1200" dirty="0">
                <a:solidFill>
                  <a:schemeClr val="tx1"/>
                </a:solidFill>
                <a:effectLst/>
                <a:latin typeface="+mn-lt"/>
                <a:ea typeface="+mn-ea"/>
                <a:cs typeface="+mn-cs"/>
              </a:rPr>
              <a:t>distribution (among the players) of a total surplus generated by the coalition of all players. The Shapley value is characterized by a collection of desirable properties. Hart (1989) provides a survey of the subject.</a:t>
            </a:r>
            <a:r>
              <a:rPr lang="en-US" sz="1200" b="0" i="0" u="none" strike="noStrike" kern="1200" baseline="30000" dirty="0">
                <a:solidFill>
                  <a:schemeClr val="tx1"/>
                </a:solidFill>
                <a:effectLst/>
                <a:latin typeface="+mn-lt"/>
                <a:ea typeface="+mn-ea"/>
                <a:cs typeface="+mn-cs"/>
                <a:hlinkClick r:id="rId3"/>
              </a:rPr>
              <a:t>[3]</a:t>
            </a:r>
            <a:r>
              <a:rPr lang="en-US" sz="1200" b="0" i="0" u="none" strike="noStrike" kern="1200" baseline="30000" dirty="0">
                <a:solidFill>
                  <a:schemeClr val="tx1"/>
                </a:solidFill>
                <a:effectLst/>
                <a:latin typeface="+mn-lt"/>
                <a:ea typeface="+mn-ea"/>
                <a:cs typeface="+mn-cs"/>
                <a:hlinkClick r:id="rId4"/>
              </a:rPr>
              <a:t>[4]</a:t>
            </a:r>
            <a:endParaRPr lang="en-US" sz="1200" b="0" i="0" kern="1200" dirty="0">
              <a:solidFill>
                <a:schemeClr val="tx1"/>
              </a:solidFill>
              <a:effectLst/>
              <a:latin typeface="+mn-lt"/>
              <a:ea typeface="+mn-ea"/>
              <a:cs typeface="+mn-cs"/>
            </a:endParaRPr>
          </a:p>
          <a:p>
            <a:r>
              <a:rPr lang="en-US" sz="1200" b="0" i="0" kern="1200" dirty="0">
                <a:solidFill>
                  <a:schemeClr val="tx1"/>
                </a:solidFill>
                <a:effectLst/>
                <a:latin typeface="+mn-lt"/>
                <a:ea typeface="+mn-ea"/>
                <a:cs typeface="+mn-cs"/>
              </a:rPr>
              <a:t>The setup is as follows: a coalition of players cooperates, and obtains a certain overall gain from that cooperation. Since some players may contribute more to the coalition than others or may possess different bargaining power (for example threatening to destroy the whole surplus), what final distribution of generated surplus among the players should arise in any particular game? Or phrased differently: how important is each player to the overall cooperation, and what payoff can he or she reasonably expect? The Shapley value provides one possible answer to this question.</a:t>
            </a:r>
          </a:p>
          <a:p>
            <a:endParaRPr lang="en-US" dirty="0"/>
          </a:p>
          <a:p>
            <a:endParaRPr lang="en-US" dirty="0"/>
          </a:p>
          <a:p>
            <a:r>
              <a:rPr lang="en-US" sz="1200" b="0" i="0" u="none" strike="noStrike" kern="1200" dirty="0">
                <a:solidFill>
                  <a:schemeClr val="tx1"/>
                </a:solidFill>
                <a:effectLst/>
                <a:latin typeface="+mn-lt"/>
                <a:ea typeface="+mn-ea"/>
                <a:cs typeface="+mn-cs"/>
              </a:rPr>
              <a:t>PATH solver, a generalization of Newton's method, for finding a solution. While the modeling format is applicable in many disciplines, we draw the examples in this paper from an economic </a:t>
            </a:r>
            <a:r>
              <a:rPr lang="en-US" sz="1200" b="0" i="0" u="none" strike="noStrike" kern="1200" dirty="0" err="1">
                <a:solidFill>
                  <a:schemeClr val="tx1"/>
                </a:solidFill>
                <a:effectLst/>
                <a:latin typeface="+mn-lt"/>
                <a:ea typeface="+mn-ea"/>
                <a:cs typeface="+mn-cs"/>
              </a:rPr>
              <a:t>backgroun</a:t>
            </a:r>
            <a:endParaRPr lang="en-US" sz="1200" b="0" i="0" u="none" strike="noStrike" kern="1200" dirty="0">
              <a:solidFill>
                <a:schemeClr val="tx1"/>
              </a:solidFill>
              <a:effectLst/>
              <a:latin typeface="+mn-lt"/>
              <a:ea typeface="+mn-ea"/>
              <a:cs typeface="+mn-cs"/>
            </a:endParaRPr>
          </a:p>
          <a:p>
            <a:endParaRPr lang="en-US" sz="1200" b="0" i="0" u="none" strike="noStrike"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i="1" kern="1200" dirty="0">
                <a:solidFill>
                  <a:schemeClr val="tx1"/>
                </a:solidFill>
                <a:effectLst/>
                <a:latin typeface="+mn-lt"/>
                <a:ea typeface="+mn-ea"/>
                <a:cs typeface="+mn-cs"/>
              </a:rPr>
              <a:t>Gabriel, S. A., </a:t>
            </a:r>
            <a:r>
              <a:rPr lang="en-US" sz="1200" b="1" i="1" kern="1200" dirty="0" err="1">
                <a:solidFill>
                  <a:schemeClr val="tx1"/>
                </a:solidFill>
                <a:effectLst/>
                <a:latin typeface="+mn-lt"/>
                <a:ea typeface="+mn-ea"/>
                <a:cs typeface="+mn-cs"/>
              </a:rPr>
              <a:t>Conejo</a:t>
            </a:r>
            <a:r>
              <a:rPr lang="en-US" sz="1200" b="1" i="1" kern="1200" dirty="0">
                <a:solidFill>
                  <a:schemeClr val="tx1"/>
                </a:solidFill>
                <a:effectLst/>
                <a:latin typeface="+mn-lt"/>
                <a:ea typeface="+mn-ea"/>
                <a:cs typeface="+mn-cs"/>
              </a:rPr>
              <a:t>, A. J., Fuller, J. D., Hobbs, B. F., &amp; Ruiz, C. (2012). </a:t>
            </a:r>
            <a:r>
              <a:rPr lang="en-US" sz="1200" b="1" kern="1200" dirty="0">
                <a:solidFill>
                  <a:schemeClr val="tx1"/>
                </a:solidFill>
                <a:effectLst/>
                <a:latin typeface="+mn-lt"/>
                <a:ea typeface="+mn-ea"/>
                <a:cs typeface="+mn-cs"/>
              </a:rPr>
              <a:t>Complementarity Modelling in Energy Markets </a:t>
            </a:r>
          </a:p>
          <a:p>
            <a:endParaRPr lang="en-US" sz="1200" b="1"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i="1" kern="1200" dirty="0">
                <a:solidFill>
                  <a:schemeClr val="tx1"/>
                </a:solidFill>
                <a:effectLst/>
                <a:latin typeface="+mn-lt"/>
                <a:ea typeface="+mn-ea"/>
                <a:cs typeface="+mn-cs"/>
              </a:rPr>
              <a:t>Social welfare </a:t>
            </a:r>
            <a:r>
              <a:rPr lang="en-US" sz="1200" b="1" i="1" kern="1200" dirty="0" err="1">
                <a:solidFill>
                  <a:schemeClr val="tx1"/>
                </a:solidFill>
                <a:effectLst/>
                <a:latin typeface="+mn-lt"/>
                <a:ea typeface="+mn-ea"/>
                <a:cs typeface="+mn-cs"/>
              </a:rPr>
              <a:t>maximisation</a:t>
            </a:r>
            <a:r>
              <a:rPr lang="en-US" sz="1200" b="1" i="1" kern="120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Storage </a:t>
            </a:r>
            <a:r>
              <a:rPr lang="en-US" sz="1200" b="1" kern="1200" dirty="0">
                <a:solidFill>
                  <a:schemeClr val="tx1"/>
                </a:solidFill>
                <a:effectLst/>
                <a:latin typeface="+mn-lt"/>
                <a:ea typeface="+mn-ea"/>
                <a:cs typeface="+mn-cs"/>
              </a:rPr>
              <a:t>increases social welfare </a:t>
            </a:r>
            <a:r>
              <a:rPr lang="en-US" sz="1200" kern="1200" dirty="0">
                <a:solidFill>
                  <a:schemeClr val="tx1"/>
                </a:solidFill>
                <a:effectLst/>
                <a:latin typeface="+mn-lt"/>
                <a:ea typeface="+mn-ea"/>
                <a:cs typeface="+mn-cs"/>
              </a:rPr>
              <a:t>at the expense of producers, and </a:t>
            </a:r>
            <a:r>
              <a:rPr lang="en-US" sz="1200" b="1" kern="1200" dirty="0">
                <a:solidFill>
                  <a:schemeClr val="tx1"/>
                </a:solidFill>
                <a:effectLst/>
                <a:latin typeface="+mn-lt"/>
                <a:ea typeface="+mn-ea"/>
                <a:cs typeface="+mn-cs"/>
              </a:rPr>
              <a:t>smoothens prices </a:t>
            </a:r>
            <a:r>
              <a:rPr lang="en-US" sz="1200" kern="1200" dirty="0">
                <a:solidFill>
                  <a:schemeClr val="tx1"/>
                </a:solidFill>
                <a:effectLst/>
                <a:latin typeface="+mn-lt"/>
                <a:ea typeface="+mn-ea"/>
                <a:cs typeface="+mn-cs"/>
              </a:rPr>
              <a:t>(</a:t>
            </a:r>
            <a:r>
              <a:rPr lang="en-US" sz="1200" kern="1200" dirty="0" err="1">
                <a:solidFill>
                  <a:schemeClr val="tx1"/>
                </a:solidFill>
                <a:effectLst/>
                <a:latin typeface="+mn-lt"/>
                <a:ea typeface="+mn-ea"/>
                <a:cs typeface="+mn-cs"/>
              </a:rPr>
              <a:t>Schill</a:t>
            </a:r>
            <a:r>
              <a:rPr lang="en-US" sz="1200" kern="1200" dirty="0">
                <a:solidFill>
                  <a:schemeClr val="tx1"/>
                </a:solidFill>
                <a:effectLst/>
                <a:latin typeface="+mn-lt"/>
                <a:ea typeface="+mn-ea"/>
                <a:cs typeface="+mn-cs"/>
              </a:rPr>
              <a:t> and </a:t>
            </a:r>
            <a:r>
              <a:rPr lang="en-US" sz="1200" kern="1200" dirty="0" err="1">
                <a:solidFill>
                  <a:schemeClr val="tx1"/>
                </a:solidFill>
                <a:effectLst/>
                <a:latin typeface="+mn-lt"/>
                <a:ea typeface="+mn-ea"/>
                <a:cs typeface="+mn-cs"/>
              </a:rPr>
              <a:t>Kemfert</a:t>
            </a:r>
            <a:r>
              <a:rPr lang="en-US" sz="1200" kern="1200" dirty="0">
                <a:solidFill>
                  <a:schemeClr val="tx1"/>
                </a:solidFill>
                <a:effectLst/>
                <a:latin typeface="+mn-lt"/>
                <a:ea typeface="+mn-ea"/>
                <a:cs typeface="+mn-cs"/>
              </a:rPr>
              <a:t>, 2011) Costs of storage would exceed the social welfare gains, and </a:t>
            </a:r>
            <a:r>
              <a:rPr lang="en-US" sz="1200" b="1" kern="1200" dirty="0">
                <a:solidFill>
                  <a:schemeClr val="tx1"/>
                </a:solidFill>
                <a:effectLst/>
                <a:latin typeface="+mn-lt"/>
                <a:ea typeface="+mn-ea"/>
                <a:cs typeface="+mn-cs"/>
              </a:rPr>
              <a:t>storage modestly increases CO2 emissions </a:t>
            </a:r>
            <a:r>
              <a:rPr lang="en-US" sz="1200" kern="1200" dirty="0">
                <a:solidFill>
                  <a:schemeClr val="tx1"/>
                </a:solidFill>
                <a:effectLst/>
                <a:latin typeface="+mn-lt"/>
                <a:ea typeface="+mn-ea"/>
                <a:cs typeface="+mn-cs"/>
              </a:rPr>
              <a:t>(Lueken and Apt, 2014)</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5"/>
          </p:nvPr>
        </p:nvSpPr>
        <p:spPr/>
        <p:txBody>
          <a:bodyPr/>
          <a:lstStyle/>
          <a:p>
            <a:fld id="{74AEE767-0589-2446-8820-DFE2ACD1A59B}" type="slidenum">
              <a:rPr lang="en-US" smtClean="0"/>
              <a:t>3</a:t>
            </a:fld>
            <a:endParaRPr lang="en-US"/>
          </a:p>
        </p:txBody>
      </p:sp>
    </p:spTree>
    <p:extLst>
      <p:ext uri="{BB962C8B-B14F-4D97-AF65-F5344CB8AC3E}">
        <p14:creationId xmlns:p14="http://schemas.microsoft.com/office/powerpoint/2010/main" val="308539896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dirty="0">
                <a:solidFill>
                  <a:schemeClr val="tx1"/>
                </a:solidFill>
                <a:effectLst/>
                <a:latin typeface="+mn-lt"/>
                <a:ea typeface="+mn-ea"/>
                <a:cs typeface="+mn-cs"/>
              </a:rPr>
              <a:t>Algebraic model-</a:t>
            </a:r>
          </a:p>
          <a:p>
            <a:r>
              <a:rPr lang="en-US" sz="1200" b="0" i="0" u="none" strike="noStrike" kern="1200" dirty="0" err="1">
                <a:solidFill>
                  <a:schemeClr val="tx1"/>
                </a:solidFill>
                <a:effectLst/>
                <a:latin typeface="+mn-lt"/>
                <a:ea typeface="+mn-ea"/>
                <a:cs typeface="+mn-cs"/>
              </a:rPr>
              <a:t>ing</a:t>
            </a:r>
            <a:r>
              <a:rPr lang="en-US" sz="1200" b="0" i="0" u="none" strike="noStrike" kern="1200" dirty="0">
                <a:solidFill>
                  <a:schemeClr val="tx1"/>
                </a:solidFill>
                <a:effectLst/>
                <a:latin typeface="+mn-lt"/>
                <a:ea typeface="+mn-ea"/>
                <a:cs typeface="+mn-cs"/>
              </a:rPr>
              <a:t> languages (AMLs), being a type of declarative optimization modeling languages,</a:t>
            </a:r>
          </a:p>
          <a:p>
            <a:r>
              <a:rPr lang="en-US" sz="1200" b="0" i="0" u="none" strike="noStrike" kern="1200" dirty="0">
                <a:solidFill>
                  <a:schemeClr val="tx1"/>
                </a:solidFill>
                <a:effectLst/>
                <a:latin typeface="+mn-lt"/>
                <a:ea typeface="+mn-ea"/>
                <a:cs typeface="+mn-cs"/>
              </a:rPr>
              <a:t>bridge the gap between model formulation and the proper solution technique</a:t>
            </a:r>
          </a:p>
          <a:p>
            <a:endParaRPr lang="en-US" dirty="0"/>
          </a:p>
          <a:p>
            <a:r>
              <a:rPr lang="en-US" sz="1200" b="0" i="0" u="none" strike="noStrike" kern="1200" dirty="0">
                <a:solidFill>
                  <a:schemeClr val="tx1"/>
                </a:solidFill>
                <a:effectLst/>
                <a:latin typeface="+mn-lt"/>
                <a:ea typeface="+mn-ea"/>
                <a:cs typeface="+mn-cs"/>
              </a:rPr>
              <a:t>Al-</a:t>
            </a:r>
          </a:p>
          <a:p>
            <a:r>
              <a:rPr lang="en-US" sz="1200" b="0" i="0" u="none" strike="noStrike" kern="1200" dirty="0" err="1">
                <a:solidFill>
                  <a:schemeClr val="tx1"/>
                </a:solidFill>
                <a:effectLst/>
                <a:latin typeface="+mn-lt"/>
                <a:ea typeface="+mn-ea"/>
                <a:cs typeface="+mn-cs"/>
              </a:rPr>
              <a:t>gebraic</a:t>
            </a:r>
            <a:r>
              <a:rPr lang="en-US" sz="1200" b="0" i="0" u="none" strike="noStrike" kern="1200" dirty="0">
                <a:solidFill>
                  <a:schemeClr val="tx1"/>
                </a:solidFill>
                <a:effectLst/>
                <a:latin typeface="+mn-lt"/>
                <a:ea typeface="+mn-ea"/>
                <a:cs typeface="+mn-cs"/>
              </a:rPr>
              <a:t> modeling languages store the knowledge about a model, define the problem</a:t>
            </a:r>
          </a:p>
          <a:p>
            <a:r>
              <a:rPr lang="en-US" sz="1200" b="0" i="0" u="none" strike="noStrike" kern="1200" dirty="0">
                <a:solidFill>
                  <a:schemeClr val="tx1"/>
                </a:solidFill>
                <a:effectLst/>
                <a:latin typeface="+mn-lt"/>
                <a:ea typeface="+mn-ea"/>
                <a:cs typeface="+mn-cs"/>
              </a:rPr>
              <a:t>but usually do not specify how to solve it.</a:t>
            </a:r>
          </a:p>
          <a:p>
            <a:endParaRPr lang="en-US" dirty="0"/>
          </a:p>
          <a:p>
            <a:r>
              <a:rPr lang="en-US" dirty="0"/>
              <a:t>The similarity of the model written in an algebraic modeling language to the mathematical formulation of a problem is an essential aspect which distinguishes algebraic modeling languages from other types of modeling languages, like object-oriented (e.g., \</a:t>
            </a:r>
            <a:r>
              <a:rPr lang="en-US" dirty="0" err="1"/>
              <a:t>texttt</a:t>
            </a:r>
            <a:r>
              <a:rPr lang="en-US" dirty="0"/>
              <a:t>{</a:t>
            </a:r>
            <a:r>
              <a:rPr lang="en-US" dirty="0" err="1"/>
              <a:t>OptimJ</a:t>
            </a:r>
            <a:r>
              <a:rPr lang="en-US" dirty="0"/>
              <a:t>}), solver specific (e.g., \</a:t>
            </a:r>
            <a:r>
              <a:rPr lang="en-US" dirty="0" err="1"/>
              <a:t>texttt</a:t>
            </a:r>
            <a:r>
              <a:rPr lang="en-US" dirty="0"/>
              <a:t>{LINGO}), general purpose (e.g., \</a:t>
            </a:r>
            <a:r>
              <a:rPr lang="en-US" dirty="0" err="1"/>
              <a:t>texttt</a:t>
            </a:r>
            <a:r>
              <a:rPr lang="en-US" dirty="0"/>
              <a:t>{TOMLAB}) modeling languages.</a:t>
            </a:r>
          </a:p>
          <a:p>
            <a:endParaRPr lang="en-US" dirty="0"/>
          </a:p>
          <a:p>
            <a:r>
              <a:rPr lang="en-US" sz="1200" b="0" i="0" u="none" strike="noStrike" kern="1200" dirty="0">
                <a:solidFill>
                  <a:schemeClr val="tx1"/>
                </a:solidFill>
                <a:effectLst/>
                <a:latin typeface="+mn-lt"/>
                <a:ea typeface="+mn-ea"/>
                <a:cs typeface="+mn-cs"/>
              </a:rPr>
              <a:t>This algebraic design approach al-</a:t>
            </a:r>
          </a:p>
          <a:p>
            <a:r>
              <a:rPr lang="en-US" sz="1200" b="0" i="0" u="none" strike="noStrike" kern="1200" dirty="0">
                <a:solidFill>
                  <a:schemeClr val="tx1"/>
                </a:solidFill>
                <a:effectLst/>
                <a:latin typeface="+mn-lt"/>
                <a:ea typeface="+mn-ea"/>
                <a:cs typeface="+mn-cs"/>
              </a:rPr>
              <a:t>lows practitioners without specific programming or modeling knowledge to be efficient</a:t>
            </a:r>
          </a:p>
          <a:p>
            <a:r>
              <a:rPr lang="en-US" sz="1200" b="0" i="0" u="none" strike="noStrike" kern="1200" dirty="0">
                <a:solidFill>
                  <a:schemeClr val="tx1"/>
                </a:solidFill>
                <a:effectLst/>
                <a:latin typeface="+mn-lt"/>
                <a:ea typeface="+mn-ea"/>
                <a:cs typeface="+mn-cs"/>
              </a:rPr>
              <a:t>in describing problems to be solved.</a:t>
            </a:r>
          </a:p>
          <a:p>
            <a:endParaRPr lang="en-US" dirty="0"/>
          </a:p>
          <a:p>
            <a:endParaRPr lang="en-US" dirty="0"/>
          </a:p>
          <a:p>
            <a:r>
              <a:rPr lang="en-US" sz="1200" b="0" i="0" u="none" strike="noStrike" kern="1200" dirty="0">
                <a:solidFill>
                  <a:schemeClr val="tx1"/>
                </a:solidFill>
                <a:effectLst/>
                <a:latin typeface="+mn-lt"/>
                <a:ea typeface="+mn-ea"/>
                <a:cs typeface="+mn-cs"/>
              </a:rPr>
              <a:t>It is also important to note that the algebraic modeling language is then responsible</a:t>
            </a:r>
          </a:p>
          <a:p>
            <a:r>
              <a:rPr lang="en-US" sz="1200" b="0" i="0" u="none" strike="noStrike" kern="1200" dirty="0">
                <a:solidFill>
                  <a:schemeClr val="tx1"/>
                </a:solidFill>
                <a:effectLst/>
                <a:latin typeface="+mn-lt"/>
                <a:ea typeface="+mn-ea"/>
                <a:cs typeface="+mn-cs"/>
              </a:rPr>
              <a:t>for creating a problem instance that a solution algorithm can work on [18]</a:t>
            </a:r>
          </a:p>
          <a:p>
            <a:endParaRPr lang="en-US" dirty="0"/>
          </a:p>
          <a:p>
            <a:r>
              <a:rPr lang="en-US" sz="1200" b="0" i="0" u="none" strike="noStrike" kern="1200" dirty="0">
                <a:solidFill>
                  <a:schemeClr val="tx1"/>
                </a:solidFill>
                <a:effectLst/>
                <a:latin typeface="+mn-lt"/>
                <a:ea typeface="+mn-ea"/>
                <a:cs typeface="+mn-cs"/>
              </a:rPr>
              <a:t>he selection was based on language recognition in the scientific community</a:t>
            </a:r>
          </a:p>
          <a:p>
            <a:r>
              <a:rPr lang="en-US" sz="1200" b="0" i="0" u="none" strike="noStrike" kern="1200" dirty="0">
                <a:solidFill>
                  <a:schemeClr val="tx1"/>
                </a:solidFill>
                <a:effectLst/>
                <a:latin typeface="+mn-lt"/>
                <a:ea typeface="+mn-ea"/>
                <a:cs typeface="+mn-cs"/>
              </a:rPr>
              <a:t>and its usage popularity. The winners of 2012 INFORMS Impact Prize [16], a prize</a:t>
            </a:r>
          </a:p>
          <a:p>
            <a:r>
              <a:rPr lang="en-US" sz="1200" b="0" i="0" u="none" strike="noStrike" kern="1200" dirty="0">
                <a:solidFill>
                  <a:schemeClr val="tx1"/>
                </a:solidFill>
                <a:effectLst/>
                <a:latin typeface="+mn-lt"/>
                <a:ea typeface="+mn-ea"/>
                <a:cs typeface="+mn-cs"/>
              </a:rPr>
              <a:t>awarded to the originators of the five most important algebraic modeling languages</a:t>
            </a:r>
          </a:p>
          <a:p>
            <a:r>
              <a:rPr lang="en-US" sz="1200" b="0" i="0" u="none" strike="noStrike" kern="1200" dirty="0">
                <a:solidFill>
                  <a:schemeClr val="tx1"/>
                </a:solidFill>
                <a:effectLst/>
                <a:latin typeface="+mn-lt"/>
                <a:ea typeface="+mn-ea"/>
                <a:cs typeface="+mn-cs"/>
              </a:rPr>
              <a:t>were considered. Also, the popularity of an AML based on NEOS Server [23], a free</a:t>
            </a:r>
          </a:p>
          <a:p>
            <a:r>
              <a:rPr lang="en-US" sz="1200" b="0" i="0" u="none" strike="noStrike" kern="1200" dirty="0">
                <a:solidFill>
                  <a:schemeClr val="tx1"/>
                </a:solidFill>
                <a:effectLst/>
                <a:latin typeface="+mn-lt"/>
                <a:ea typeface="+mn-ea"/>
                <a:cs typeface="+mn-cs"/>
              </a:rPr>
              <a:t>internet-based service for solving the numerical optimization problem, input statistics</a:t>
            </a:r>
          </a:p>
          <a:p>
            <a:r>
              <a:rPr lang="en-US" sz="1200" b="0" i="0" u="none" strike="noStrike" kern="1200" dirty="0">
                <a:solidFill>
                  <a:schemeClr val="tx1"/>
                </a:solidFill>
                <a:effectLst/>
                <a:latin typeface="+mn-lt"/>
                <a:ea typeface="+mn-ea"/>
                <a:cs typeface="+mn-cs"/>
              </a:rPr>
              <a:t>were taken into consideration. Finally, an emerging open-source alternative</a:t>
            </a:r>
          </a:p>
          <a:p>
            <a:r>
              <a:rPr lang="en-US" sz="1200" b="0" i="0" u="none" strike="noStrike" kern="1200" dirty="0" err="1">
                <a:solidFill>
                  <a:schemeClr val="tx1"/>
                </a:solidFill>
                <a:effectLst/>
                <a:latin typeface="+mn-lt"/>
                <a:ea typeface="+mn-ea"/>
                <a:cs typeface="+mn-cs"/>
              </a:rPr>
              <a:t>Pyomo</a:t>
            </a:r>
            <a:endParaRPr lang="en-US" sz="1200" b="0" i="0" u="none" strike="noStrike" kern="1200" dirty="0">
              <a:solidFill>
                <a:schemeClr val="tx1"/>
              </a:solidFill>
              <a:effectLst/>
              <a:latin typeface="+mn-lt"/>
              <a:ea typeface="+mn-ea"/>
              <a:cs typeface="+mn-cs"/>
            </a:endParaRPr>
          </a:p>
          <a:p>
            <a:r>
              <a:rPr lang="en-US" sz="1200" b="0" i="0" u="none" strike="noStrike" kern="1200" dirty="0">
                <a:solidFill>
                  <a:schemeClr val="tx1"/>
                </a:solidFill>
                <a:effectLst/>
                <a:latin typeface="+mn-lt"/>
                <a:ea typeface="+mn-ea"/>
                <a:cs typeface="+mn-cs"/>
              </a:rPr>
              <a:t>was</a:t>
            </a:r>
          </a:p>
          <a:p>
            <a:r>
              <a:rPr lang="en-US" sz="1200" b="0" i="0" u="none" strike="noStrike" kern="1200" dirty="0">
                <a:solidFill>
                  <a:schemeClr val="tx1"/>
                </a:solidFill>
                <a:effectLst/>
                <a:latin typeface="+mn-lt"/>
                <a:ea typeface="+mn-ea"/>
                <a:cs typeface="+mn-cs"/>
              </a:rPr>
              <a:t>added to the list, since it might be attractive for situations where budgets are tight or</a:t>
            </a:r>
          </a:p>
          <a:p>
            <a:r>
              <a:rPr lang="en-US" sz="1200" b="0" i="0" u="none" strike="noStrike" kern="1200" dirty="0">
                <a:solidFill>
                  <a:schemeClr val="tx1"/>
                </a:solidFill>
                <a:effectLst/>
                <a:latin typeface="+mn-lt"/>
                <a:ea typeface="+mn-ea"/>
                <a:cs typeface="+mn-cs"/>
              </a:rPr>
              <a:t>where the greatest degree of flexibility is required such as when new or customized</a:t>
            </a:r>
          </a:p>
          <a:p>
            <a:r>
              <a:rPr lang="en-US" sz="1200" b="0" i="0" u="none" strike="noStrike" kern="1200" dirty="0">
                <a:solidFill>
                  <a:schemeClr val="tx1"/>
                </a:solidFill>
                <a:effectLst/>
                <a:latin typeface="+mn-lt"/>
                <a:ea typeface="+mn-ea"/>
                <a:cs typeface="+mn-cs"/>
              </a:rPr>
              <a:t>algorithmic ideas are being investigated [7].</a:t>
            </a:r>
          </a:p>
          <a:p>
            <a:endParaRPr lang="en-US" dirty="0"/>
          </a:p>
          <a:p>
            <a:endParaRPr lang="en-US" dirty="0"/>
          </a:p>
        </p:txBody>
      </p:sp>
      <p:sp>
        <p:nvSpPr>
          <p:cNvPr id="4" name="Slide Number Placeholder 3"/>
          <p:cNvSpPr>
            <a:spLocks noGrp="1"/>
          </p:cNvSpPr>
          <p:nvPr>
            <p:ph type="sldNum" sz="quarter" idx="5"/>
          </p:nvPr>
        </p:nvSpPr>
        <p:spPr/>
        <p:txBody>
          <a:bodyPr/>
          <a:lstStyle/>
          <a:p>
            <a:fld id="{74AEE767-0589-2446-8820-DFE2ACD1A59B}" type="slidenum">
              <a:rPr lang="en-US" smtClean="0"/>
              <a:t>5</a:t>
            </a:fld>
            <a:endParaRPr lang="en-US"/>
          </a:p>
        </p:txBody>
      </p:sp>
    </p:spTree>
    <p:extLst>
      <p:ext uri="{BB962C8B-B14F-4D97-AF65-F5344CB8AC3E}">
        <p14:creationId xmlns:p14="http://schemas.microsoft.com/office/powerpoint/2010/main" val="134696959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dirty="0">
                <a:solidFill>
                  <a:schemeClr val="tx1"/>
                </a:solidFill>
                <a:effectLst/>
                <a:latin typeface="+mn-lt"/>
                <a:ea typeface="+mn-ea"/>
                <a:cs typeface="+mn-cs"/>
              </a:rPr>
              <a:t>s they allowed separating model formulation from the </a:t>
            </a:r>
            <a:r>
              <a:rPr lang="en-US" sz="1200" b="0" i="0" u="none" strike="noStrike" kern="1200" dirty="0" err="1">
                <a:solidFill>
                  <a:schemeClr val="tx1"/>
                </a:solidFill>
                <a:effectLst/>
                <a:latin typeface="+mn-lt"/>
                <a:ea typeface="+mn-ea"/>
                <a:cs typeface="+mn-cs"/>
              </a:rPr>
              <a:t>implemen</a:t>
            </a:r>
            <a:r>
              <a:rPr lang="en-US" sz="1200" b="0" i="0" u="none" strike="noStrike" kern="1200" dirty="0">
                <a:solidFill>
                  <a:schemeClr val="tx1"/>
                </a:solidFill>
                <a:effectLst/>
                <a:latin typeface="+mn-lt"/>
                <a:ea typeface="+mn-ea"/>
                <a:cs typeface="+mn-cs"/>
              </a:rPr>
              <a:t>-</a:t>
            </a:r>
          </a:p>
          <a:p>
            <a:r>
              <a:rPr lang="en-US" sz="1200" b="0" i="0" u="none" strike="noStrike" kern="1200" dirty="0" err="1">
                <a:solidFill>
                  <a:schemeClr val="tx1"/>
                </a:solidFill>
                <a:effectLst/>
                <a:latin typeface="+mn-lt"/>
                <a:ea typeface="+mn-ea"/>
                <a:cs typeface="+mn-cs"/>
              </a:rPr>
              <a:t>tation</a:t>
            </a:r>
            <a:r>
              <a:rPr lang="en-US" sz="1200" b="0" i="0" u="none" strike="noStrike" kern="1200" dirty="0">
                <a:solidFill>
                  <a:schemeClr val="tx1"/>
                </a:solidFill>
                <a:effectLst/>
                <a:latin typeface="+mn-lt"/>
                <a:ea typeface="+mn-ea"/>
                <a:cs typeface="+mn-cs"/>
              </a:rPr>
              <a:t> details [18] while keeping notation close to the mathematical formulation of the</a:t>
            </a:r>
          </a:p>
          <a:p>
            <a:r>
              <a:rPr lang="en-US" sz="1200" b="0" i="0" u="none" strike="noStrike" kern="1200" dirty="0">
                <a:solidFill>
                  <a:schemeClr val="tx1"/>
                </a:solidFill>
                <a:effectLst/>
                <a:latin typeface="+mn-lt"/>
                <a:ea typeface="+mn-ea"/>
                <a:cs typeface="+mn-cs"/>
              </a:rPr>
              <a:t>problem [8]. Since the data appears to be more volatile than the problem structure,</a:t>
            </a:r>
          </a:p>
          <a:p>
            <a:r>
              <a:rPr lang="en-US" sz="1200" b="0" i="0" u="none" strike="noStrike" kern="1200" dirty="0">
                <a:solidFill>
                  <a:schemeClr val="tx1"/>
                </a:solidFill>
                <a:effectLst/>
                <a:latin typeface="+mn-lt"/>
                <a:ea typeface="+mn-ea"/>
                <a:cs typeface="+mn-cs"/>
              </a:rPr>
              <a:t>most modeling languages designers insist on data and model structure being </a:t>
            </a:r>
            <a:r>
              <a:rPr lang="en-US" sz="1200" b="0" i="0" u="none" strike="noStrike" kern="1200" dirty="0" err="1">
                <a:solidFill>
                  <a:schemeClr val="tx1"/>
                </a:solidFill>
                <a:effectLst/>
                <a:latin typeface="+mn-lt"/>
                <a:ea typeface="+mn-ea"/>
                <a:cs typeface="+mn-cs"/>
              </a:rPr>
              <a:t>sepa</a:t>
            </a:r>
            <a:r>
              <a:rPr lang="en-US" sz="1200" b="0" i="0" u="none" strike="noStrike" kern="1200" dirty="0">
                <a:solidFill>
                  <a:schemeClr val="tx1"/>
                </a:solidFill>
                <a:effectLst/>
                <a:latin typeface="+mn-lt"/>
                <a:ea typeface="+mn-ea"/>
                <a:cs typeface="+mn-cs"/>
              </a:rPr>
              <a:t>-</a:t>
            </a:r>
          </a:p>
          <a:p>
            <a:r>
              <a:rPr lang="en-US" sz="1200" b="0" i="0" u="none" strike="noStrike" kern="1200" dirty="0">
                <a:solidFill>
                  <a:schemeClr val="tx1"/>
                </a:solidFill>
                <a:effectLst/>
                <a:latin typeface="+mn-lt"/>
                <a:ea typeface="+mn-ea"/>
                <a:cs typeface="+mn-cs"/>
              </a:rPr>
              <a:t>rated [15]. Therefore, the central idea in modern algebraic modeling languages is the</a:t>
            </a:r>
          </a:p>
          <a:p>
            <a:r>
              <a:rPr lang="en-US" sz="1200" b="0" i="0" u="none" strike="noStrike" kern="1200" dirty="0">
                <a:solidFill>
                  <a:schemeClr val="tx1"/>
                </a:solidFill>
                <a:effectLst/>
                <a:latin typeface="+mn-lt"/>
                <a:ea typeface="+mn-ea"/>
                <a:cs typeface="+mn-cs"/>
              </a:rPr>
              <a:t>differentiation between abstract models and concrete problem instances [14]. A specific</a:t>
            </a:r>
          </a:p>
          <a:p>
            <a:r>
              <a:rPr lang="en-US" sz="1200" b="0" i="0" u="none" strike="noStrike" kern="1200" dirty="0">
                <a:solidFill>
                  <a:schemeClr val="tx1"/>
                </a:solidFill>
                <a:effectLst/>
                <a:latin typeface="+mn-lt"/>
                <a:ea typeface="+mn-ea"/>
                <a:cs typeface="+mn-cs"/>
              </a:rPr>
              <a:t>model instance is generated from an abstract model using data. This way, model and</a:t>
            </a:r>
          </a:p>
          <a:p>
            <a:r>
              <a:rPr lang="en-US" sz="1200" b="0" i="0" u="none" strike="noStrike" kern="1200" dirty="0">
                <a:solidFill>
                  <a:schemeClr val="tx1"/>
                </a:solidFill>
                <a:effectLst/>
                <a:latin typeface="+mn-lt"/>
                <a:ea typeface="+mn-ea"/>
                <a:cs typeface="+mn-cs"/>
              </a:rPr>
              <a:t>data together specify a particular instance of an optimization problem for which a so-</a:t>
            </a:r>
          </a:p>
          <a:p>
            <a:r>
              <a:rPr lang="en-US" sz="1200" b="0" i="0" u="none" strike="noStrike" kern="1200" dirty="0" err="1">
                <a:solidFill>
                  <a:schemeClr val="tx1"/>
                </a:solidFill>
                <a:effectLst/>
                <a:latin typeface="+mn-lt"/>
                <a:ea typeface="+mn-ea"/>
                <a:cs typeface="+mn-cs"/>
              </a:rPr>
              <a:t>lution</a:t>
            </a:r>
            <a:r>
              <a:rPr lang="en-US" sz="1200" b="0" i="0" u="none" strike="noStrike" kern="1200" dirty="0">
                <a:solidFill>
                  <a:schemeClr val="tx1"/>
                </a:solidFill>
                <a:effectLst/>
                <a:latin typeface="+mn-lt"/>
                <a:ea typeface="+mn-ea"/>
                <a:cs typeface="+mn-cs"/>
              </a:rPr>
              <a:t> can be sough</a:t>
            </a:r>
          </a:p>
          <a:p>
            <a:endParaRPr lang="en-US" dirty="0"/>
          </a:p>
          <a:p>
            <a:r>
              <a:rPr lang="en-US" sz="1200" b="0" i="0" u="none" strike="noStrike" kern="1200" dirty="0">
                <a:solidFill>
                  <a:schemeClr val="tx1"/>
                </a:solidFill>
                <a:effectLst/>
                <a:latin typeface="+mn-lt"/>
                <a:ea typeface="+mn-ea"/>
                <a:cs typeface="+mn-cs"/>
              </a:rPr>
              <a:t>the support for mathematical expressions and operations needed for describing non-</a:t>
            </a:r>
          </a:p>
          <a:p>
            <a:r>
              <a:rPr lang="en-US" sz="1200" b="0" i="0" u="none" strike="noStrike" kern="1200" dirty="0">
                <a:solidFill>
                  <a:schemeClr val="tx1"/>
                </a:solidFill>
                <a:effectLst/>
                <a:latin typeface="+mn-lt"/>
                <a:ea typeface="+mn-ea"/>
                <a:cs typeface="+mn-cs"/>
              </a:rPr>
              <a:t>linear models is considered as an important feature of an AML</a:t>
            </a:r>
          </a:p>
          <a:p>
            <a:endParaRPr lang="en-US" dirty="0"/>
          </a:p>
          <a:p>
            <a:r>
              <a:rPr lang="en-US" sz="1200" b="0" i="0" u="none" strike="noStrike" kern="1200" dirty="0">
                <a:solidFill>
                  <a:schemeClr val="tx1"/>
                </a:solidFill>
                <a:effectLst/>
                <a:latin typeface="+mn-lt"/>
                <a:ea typeface="+mn-ea"/>
                <a:cs typeface="+mn-cs"/>
              </a:rPr>
              <a:t>All of the reviewed modeling languages belong to the AML family and are represented</a:t>
            </a:r>
          </a:p>
          <a:p>
            <a:r>
              <a:rPr lang="en-US" sz="1200" b="0" i="0" u="none" strike="noStrike" kern="1200" dirty="0">
                <a:solidFill>
                  <a:schemeClr val="tx1"/>
                </a:solidFill>
                <a:effectLst/>
                <a:latin typeface="+mn-lt"/>
                <a:ea typeface="+mn-ea"/>
                <a:cs typeface="+mn-cs"/>
              </a:rPr>
              <a:t>in a declarative way. Furthermore, since all of them are part of the overall modeling</a:t>
            </a:r>
          </a:p>
          <a:p>
            <a:r>
              <a:rPr lang="en-US" sz="1200" b="0" i="0" u="none" strike="noStrike" kern="1200" dirty="0">
                <a:solidFill>
                  <a:schemeClr val="tx1"/>
                </a:solidFill>
                <a:effectLst/>
                <a:latin typeface="+mn-lt"/>
                <a:ea typeface="+mn-ea"/>
                <a:cs typeface="+mn-cs"/>
              </a:rPr>
              <a:t>system, a clear separation between problem definition and the solution process in the</a:t>
            </a:r>
          </a:p>
          <a:p>
            <a:r>
              <a:rPr lang="en-US" sz="1200" b="0" i="0" u="none" strike="noStrike" kern="1200" dirty="0">
                <a:solidFill>
                  <a:schemeClr val="tx1"/>
                </a:solidFill>
                <a:effectLst/>
                <a:latin typeface="+mn-lt"/>
                <a:ea typeface="+mn-ea"/>
                <a:cs typeface="+mn-cs"/>
              </a:rPr>
              <a:t>context of the modeling system exists. The separation between the problem structure</a:t>
            </a:r>
          </a:p>
          <a:p>
            <a:r>
              <a:rPr lang="en-US" sz="1200" b="0" i="0" u="none" strike="noStrike" kern="1200" dirty="0">
                <a:solidFill>
                  <a:schemeClr val="tx1"/>
                </a:solidFill>
                <a:effectLst/>
                <a:latin typeface="+mn-lt"/>
                <a:ea typeface="+mn-ea"/>
                <a:cs typeface="+mn-cs"/>
              </a:rPr>
              <a:t>and it’s data is supported in all of the reviewed languages. It should be noted that</a:t>
            </a:r>
          </a:p>
          <a:p>
            <a:r>
              <a:rPr lang="en-US" sz="1200" b="0" i="0" u="none" strike="noStrike" kern="1200" dirty="0" err="1">
                <a:solidFill>
                  <a:schemeClr val="tx1"/>
                </a:solidFill>
                <a:effectLst/>
                <a:latin typeface="+mn-lt"/>
                <a:ea typeface="+mn-ea"/>
                <a:cs typeface="+mn-cs"/>
              </a:rPr>
              <a:t>Pyomo</a:t>
            </a:r>
            <a:endParaRPr lang="en-US" sz="1200" b="0" i="0" u="none" strike="noStrike" kern="1200" dirty="0">
              <a:solidFill>
                <a:schemeClr val="tx1"/>
              </a:solidFill>
              <a:effectLst/>
              <a:latin typeface="+mn-lt"/>
              <a:ea typeface="+mn-ea"/>
              <a:cs typeface="+mn-cs"/>
            </a:endParaRPr>
          </a:p>
          <a:p>
            <a:r>
              <a:rPr lang="en-US" sz="1200" b="0" i="0" u="none" strike="noStrike" kern="1200" dirty="0">
                <a:solidFill>
                  <a:schemeClr val="tx1"/>
                </a:solidFill>
                <a:effectLst/>
                <a:latin typeface="+mn-lt"/>
                <a:ea typeface="+mn-ea"/>
                <a:cs typeface="+mn-cs"/>
              </a:rPr>
              <a:t>and</a:t>
            </a:r>
          </a:p>
          <a:p>
            <a:r>
              <a:rPr lang="en-US" sz="1200" b="0" i="0" u="none" strike="noStrike" kern="1200" dirty="0">
                <a:solidFill>
                  <a:schemeClr val="tx1"/>
                </a:solidFill>
                <a:effectLst/>
                <a:latin typeface="+mn-lt"/>
                <a:ea typeface="+mn-ea"/>
                <a:cs typeface="+mn-cs"/>
              </a:rPr>
              <a:t>GAMS</a:t>
            </a:r>
          </a:p>
          <a:p>
            <a:r>
              <a:rPr lang="en-US" sz="1200" b="0" i="0" u="none" strike="noStrike" kern="1200" dirty="0">
                <a:solidFill>
                  <a:schemeClr val="tx1"/>
                </a:solidFill>
                <a:effectLst/>
                <a:latin typeface="+mn-lt"/>
                <a:ea typeface="+mn-ea"/>
                <a:cs typeface="+mn-cs"/>
              </a:rPr>
              <a:t>also allow initiating data structures during their declaration while</a:t>
            </a:r>
          </a:p>
          <a:p>
            <a:r>
              <a:rPr lang="en-US" sz="1200" b="0" i="0" u="none" strike="noStrike" kern="1200" dirty="0">
                <a:solidFill>
                  <a:schemeClr val="tx1"/>
                </a:solidFill>
                <a:effectLst/>
                <a:latin typeface="+mn-lt"/>
                <a:ea typeface="+mn-ea"/>
                <a:cs typeface="+mn-cs"/>
              </a:rPr>
              <a:t>AIMMS</a:t>
            </a:r>
          </a:p>
          <a:p>
            <a:r>
              <a:rPr lang="en-US" sz="1200" b="0" i="0" u="none" strike="noStrike" kern="1200" dirty="0">
                <a:solidFill>
                  <a:schemeClr val="tx1"/>
                </a:solidFill>
                <a:effectLst/>
                <a:latin typeface="+mn-lt"/>
                <a:ea typeface="+mn-ea"/>
                <a:cs typeface="+mn-cs"/>
              </a:rPr>
              <a:t>and</a:t>
            </a:r>
          </a:p>
          <a:p>
            <a:r>
              <a:rPr lang="en-US" sz="1200" b="0" i="0" u="none" strike="noStrike" kern="1200" dirty="0">
                <a:solidFill>
                  <a:schemeClr val="tx1"/>
                </a:solidFill>
                <a:effectLst/>
                <a:latin typeface="+mn-lt"/>
                <a:ea typeface="+mn-ea"/>
                <a:cs typeface="+mn-cs"/>
              </a:rPr>
              <a:t>AMPL</a:t>
            </a:r>
          </a:p>
          <a:p>
            <a:r>
              <a:rPr lang="en-US" sz="1200" b="0" i="0" u="none" strike="noStrike" kern="1200" dirty="0">
                <a:solidFill>
                  <a:schemeClr val="tx1"/>
                </a:solidFill>
                <a:effectLst/>
                <a:latin typeface="+mn-lt"/>
                <a:ea typeface="+mn-ea"/>
                <a:cs typeface="+mn-cs"/>
              </a:rPr>
              <a:t>only support it as a separate step in the model instance building</a:t>
            </a:r>
          </a:p>
          <a:p>
            <a:r>
              <a:rPr lang="en-US" sz="1200" b="0" i="0" u="none" strike="noStrike" kern="1200" dirty="0">
                <a:solidFill>
                  <a:schemeClr val="tx1"/>
                </a:solidFill>
                <a:effectLst/>
                <a:latin typeface="+mn-lt"/>
                <a:ea typeface="+mn-ea"/>
                <a:cs typeface="+mn-cs"/>
              </a:rPr>
              <a:t>process. However, while it might be convenient for building a simple model, we do not</a:t>
            </a:r>
          </a:p>
          <a:p>
            <a:r>
              <a:rPr lang="en-US" sz="1200" b="0" i="0" u="none" strike="noStrike" kern="1200" dirty="0">
                <a:solidFill>
                  <a:schemeClr val="tx1"/>
                </a:solidFill>
                <a:effectLst/>
                <a:latin typeface="+mn-lt"/>
                <a:ea typeface="+mn-ea"/>
                <a:cs typeface="+mn-cs"/>
              </a:rPr>
              <a:t>consider the lack of direct data structure initiation as an advantage since, in real-world</a:t>
            </a:r>
          </a:p>
          <a:p>
            <a:r>
              <a:rPr lang="en-US" sz="1200" b="0" i="0" u="none" strike="noStrike" kern="1200" dirty="0">
                <a:solidFill>
                  <a:schemeClr val="tx1"/>
                </a:solidFill>
                <a:effectLst/>
                <a:latin typeface="+mn-lt"/>
                <a:ea typeface="+mn-ea"/>
                <a:cs typeface="+mn-cs"/>
              </a:rPr>
              <a:t>cases, it is rarely needed. Therefore, we can conclude that all of the reviewed languages</a:t>
            </a:r>
          </a:p>
          <a:p>
            <a:r>
              <a:rPr lang="en-US" sz="1200" b="0" i="0" u="none" strike="noStrike" kern="1200" dirty="0">
                <a:solidFill>
                  <a:schemeClr val="tx1"/>
                </a:solidFill>
                <a:effectLst/>
                <a:latin typeface="+mn-lt"/>
                <a:ea typeface="+mn-ea"/>
                <a:cs typeface="+mn-cs"/>
              </a:rPr>
              <a:t>fulfill the basic characteristics of a modern algebraic modeling language as defined in</a:t>
            </a:r>
          </a:p>
          <a:p>
            <a:r>
              <a:rPr lang="en-US" sz="1200" b="0" i="0" u="none" strike="noStrike" kern="1200" dirty="0">
                <a:solidFill>
                  <a:schemeClr val="tx1"/>
                </a:solidFill>
                <a:effectLst/>
                <a:latin typeface="+mn-lt"/>
                <a:ea typeface="+mn-ea"/>
                <a:cs typeface="+mn-cs"/>
              </a:rPr>
              <a:t>the previous Section 2.</a:t>
            </a:r>
          </a:p>
          <a:p>
            <a:endParaRPr lang="en-US" dirty="0"/>
          </a:p>
        </p:txBody>
      </p:sp>
      <p:sp>
        <p:nvSpPr>
          <p:cNvPr id="4" name="Slide Number Placeholder 3"/>
          <p:cNvSpPr>
            <a:spLocks noGrp="1"/>
          </p:cNvSpPr>
          <p:nvPr>
            <p:ph type="sldNum" sz="quarter" idx="5"/>
          </p:nvPr>
        </p:nvSpPr>
        <p:spPr/>
        <p:txBody>
          <a:bodyPr/>
          <a:lstStyle/>
          <a:p>
            <a:fld id="{74AEE767-0589-2446-8820-DFE2ACD1A59B}" type="slidenum">
              <a:rPr lang="en-US" smtClean="0"/>
              <a:t>6</a:t>
            </a:fld>
            <a:endParaRPr lang="en-US"/>
          </a:p>
        </p:txBody>
      </p:sp>
    </p:spTree>
    <p:extLst>
      <p:ext uri="{BB962C8B-B14F-4D97-AF65-F5344CB8AC3E}">
        <p14:creationId xmlns:p14="http://schemas.microsoft.com/office/powerpoint/2010/main" val="39938291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dirty="0">
                <a:solidFill>
                  <a:schemeClr val="tx1"/>
                </a:solidFill>
                <a:effectLst/>
                <a:latin typeface="+mn-lt"/>
                <a:ea typeface="+mn-ea"/>
                <a:cs typeface="+mn-cs"/>
              </a:rPr>
              <a:t>All of the reviewed modeling languages belong to the AML family and are represented</a:t>
            </a:r>
          </a:p>
          <a:p>
            <a:r>
              <a:rPr lang="en-US" sz="1200" b="0" i="0" u="none" strike="noStrike" kern="1200" dirty="0">
                <a:solidFill>
                  <a:schemeClr val="tx1"/>
                </a:solidFill>
                <a:effectLst/>
                <a:latin typeface="+mn-lt"/>
                <a:ea typeface="+mn-ea"/>
                <a:cs typeface="+mn-cs"/>
              </a:rPr>
              <a:t>in a declarative way. Furthermore, since all of them are part of the overall modeling</a:t>
            </a:r>
          </a:p>
          <a:p>
            <a:r>
              <a:rPr lang="en-US" sz="1200" b="0" i="0" u="none" strike="noStrike" kern="1200" dirty="0">
                <a:solidFill>
                  <a:schemeClr val="tx1"/>
                </a:solidFill>
                <a:effectLst/>
                <a:latin typeface="+mn-lt"/>
                <a:ea typeface="+mn-ea"/>
                <a:cs typeface="+mn-cs"/>
              </a:rPr>
              <a:t>system, a clear separation between problem definition and the solution process in the</a:t>
            </a:r>
          </a:p>
          <a:p>
            <a:r>
              <a:rPr lang="en-US" sz="1200" b="0" i="0" u="none" strike="noStrike" kern="1200" dirty="0">
                <a:solidFill>
                  <a:schemeClr val="tx1"/>
                </a:solidFill>
                <a:effectLst/>
                <a:latin typeface="+mn-lt"/>
                <a:ea typeface="+mn-ea"/>
                <a:cs typeface="+mn-cs"/>
              </a:rPr>
              <a:t>context of the modeling system exists. The separation between the problem structure</a:t>
            </a:r>
          </a:p>
          <a:p>
            <a:r>
              <a:rPr lang="en-US" sz="1200" b="0" i="0" u="none" strike="noStrike" kern="1200" dirty="0">
                <a:solidFill>
                  <a:schemeClr val="tx1"/>
                </a:solidFill>
                <a:effectLst/>
                <a:latin typeface="+mn-lt"/>
                <a:ea typeface="+mn-ea"/>
                <a:cs typeface="+mn-cs"/>
              </a:rPr>
              <a:t>and it’s data is supported in all of the reviewed languages. It should be noted that</a:t>
            </a:r>
          </a:p>
          <a:p>
            <a:r>
              <a:rPr lang="en-US" sz="1200" b="0" i="0" u="none" strike="noStrike" kern="1200" dirty="0" err="1">
                <a:solidFill>
                  <a:schemeClr val="tx1"/>
                </a:solidFill>
                <a:effectLst/>
                <a:latin typeface="+mn-lt"/>
                <a:ea typeface="+mn-ea"/>
                <a:cs typeface="+mn-cs"/>
              </a:rPr>
              <a:t>Pyomo</a:t>
            </a:r>
            <a:endParaRPr lang="en-US" sz="1200" b="0" i="0" u="none" strike="noStrike" kern="1200" dirty="0">
              <a:solidFill>
                <a:schemeClr val="tx1"/>
              </a:solidFill>
              <a:effectLst/>
              <a:latin typeface="+mn-lt"/>
              <a:ea typeface="+mn-ea"/>
              <a:cs typeface="+mn-cs"/>
            </a:endParaRPr>
          </a:p>
          <a:p>
            <a:r>
              <a:rPr lang="en-US" sz="1200" b="0" i="0" u="none" strike="noStrike" kern="1200" dirty="0">
                <a:solidFill>
                  <a:schemeClr val="tx1"/>
                </a:solidFill>
                <a:effectLst/>
                <a:latin typeface="+mn-lt"/>
                <a:ea typeface="+mn-ea"/>
                <a:cs typeface="+mn-cs"/>
              </a:rPr>
              <a:t>and</a:t>
            </a:r>
          </a:p>
          <a:p>
            <a:r>
              <a:rPr lang="en-US" sz="1200" b="0" i="0" u="none" strike="noStrike" kern="1200" dirty="0">
                <a:solidFill>
                  <a:schemeClr val="tx1"/>
                </a:solidFill>
                <a:effectLst/>
                <a:latin typeface="+mn-lt"/>
                <a:ea typeface="+mn-ea"/>
                <a:cs typeface="+mn-cs"/>
              </a:rPr>
              <a:t>GAMS</a:t>
            </a:r>
          </a:p>
          <a:p>
            <a:r>
              <a:rPr lang="en-US" sz="1200" b="0" i="0" u="none" strike="noStrike" kern="1200" dirty="0">
                <a:solidFill>
                  <a:schemeClr val="tx1"/>
                </a:solidFill>
                <a:effectLst/>
                <a:latin typeface="+mn-lt"/>
                <a:ea typeface="+mn-ea"/>
                <a:cs typeface="+mn-cs"/>
              </a:rPr>
              <a:t>also allow initiating data structures during their declaration while</a:t>
            </a:r>
          </a:p>
          <a:p>
            <a:r>
              <a:rPr lang="en-US" sz="1200" b="0" i="0" u="none" strike="noStrike" kern="1200" dirty="0">
                <a:solidFill>
                  <a:schemeClr val="tx1"/>
                </a:solidFill>
                <a:effectLst/>
                <a:latin typeface="+mn-lt"/>
                <a:ea typeface="+mn-ea"/>
                <a:cs typeface="+mn-cs"/>
              </a:rPr>
              <a:t>AIMMS</a:t>
            </a:r>
          </a:p>
          <a:p>
            <a:r>
              <a:rPr lang="en-US" sz="1200" b="0" i="0" u="none" strike="noStrike" kern="1200" dirty="0">
                <a:solidFill>
                  <a:schemeClr val="tx1"/>
                </a:solidFill>
                <a:effectLst/>
                <a:latin typeface="+mn-lt"/>
                <a:ea typeface="+mn-ea"/>
                <a:cs typeface="+mn-cs"/>
              </a:rPr>
              <a:t>and</a:t>
            </a:r>
          </a:p>
          <a:p>
            <a:r>
              <a:rPr lang="en-US" sz="1200" b="0" i="0" u="none" strike="noStrike" kern="1200" dirty="0">
                <a:solidFill>
                  <a:schemeClr val="tx1"/>
                </a:solidFill>
                <a:effectLst/>
                <a:latin typeface="+mn-lt"/>
                <a:ea typeface="+mn-ea"/>
                <a:cs typeface="+mn-cs"/>
              </a:rPr>
              <a:t>AMPL</a:t>
            </a:r>
          </a:p>
          <a:p>
            <a:r>
              <a:rPr lang="en-US" sz="1200" b="0" i="0" u="none" strike="noStrike" kern="1200" dirty="0">
                <a:solidFill>
                  <a:schemeClr val="tx1"/>
                </a:solidFill>
                <a:effectLst/>
                <a:latin typeface="+mn-lt"/>
                <a:ea typeface="+mn-ea"/>
                <a:cs typeface="+mn-cs"/>
              </a:rPr>
              <a:t>only support it as a separate step in the model instance building</a:t>
            </a:r>
          </a:p>
          <a:p>
            <a:r>
              <a:rPr lang="en-US" sz="1200" b="0" i="0" u="none" strike="noStrike" kern="1200" dirty="0">
                <a:solidFill>
                  <a:schemeClr val="tx1"/>
                </a:solidFill>
                <a:effectLst/>
                <a:latin typeface="+mn-lt"/>
                <a:ea typeface="+mn-ea"/>
                <a:cs typeface="+mn-cs"/>
              </a:rPr>
              <a:t>process. However, while it might be convenient for building a simple model, we do not</a:t>
            </a:r>
          </a:p>
          <a:p>
            <a:r>
              <a:rPr lang="en-US" sz="1200" b="0" i="0" u="none" strike="noStrike" kern="1200" dirty="0">
                <a:solidFill>
                  <a:schemeClr val="tx1"/>
                </a:solidFill>
                <a:effectLst/>
                <a:latin typeface="+mn-lt"/>
                <a:ea typeface="+mn-ea"/>
                <a:cs typeface="+mn-cs"/>
              </a:rPr>
              <a:t>consider the lack of direct data structure initiation as an advantage since, in real-world</a:t>
            </a:r>
          </a:p>
          <a:p>
            <a:r>
              <a:rPr lang="en-US" sz="1200" b="0" i="0" u="none" strike="noStrike" kern="1200" dirty="0">
                <a:solidFill>
                  <a:schemeClr val="tx1"/>
                </a:solidFill>
                <a:effectLst/>
                <a:latin typeface="+mn-lt"/>
                <a:ea typeface="+mn-ea"/>
                <a:cs typeface="+mn-cs"/>
              </a:rPr>
              <a:t>cases, it is rarely needed.</a:t>
            </a:r>
          </a:p>
          <a:p>
            <a:endParaRPr lang="en-US" dirty="0"/>
          </a:p>
        </p:txBody>
      </p:sp>
      <p:sp>
        <p:nvSpPr>
          <p:cNvPr id="4" name="Slide Number Placeholder 3"/>
          <p:cNvSpPr>
            <a:spLocks noGrp="1"/>
          </p:cNvSpPr>
          <p:nvPr>
            <p:ph type="sldNum" sz="quarter" idx="5"/>
          </p:nvPr>
        </p:nvSpPr>
        <p:spPr/>
        <p:txBody>
          <a:bodyPr/>
          <a:lstStyle/>
          <a:p>
            <a:fld id="{74AEE767-0589-2446-8820-DFE2ACD1A59B}" type="slidenum">
              <a:rPr lang="en-US" smtClean="0"/>
              <a:t>7</a:t>
            </a:fld>
            <a:endParaRPr lang="en-US"/>
          </a:p>
        </p:txBody>
      </p:sp>
    </p:spTree>
    <p:extLst>
      <p:ext uri="{BB962C8B-B14F-4D97-AF65-F5344CB8AC3E}">
        <p14:creationId xmlns:p14="http://schemas.microsoft.com/office/powerpoint/2010/main" val="28711050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4AEE767-0589-2446-8820-DFE2ACD1A59B}" type="slidenum">
              <a:rPr lang="en-US" smtClean="0"/>
              <a:t>8</a:t>
            </a:fld>
            <a:endParaRPr lang="en-US"/>
          </a:p>
        </p:txBody>
      </p:sp>
    </p:spTree>
    <p:extLst>
      <p:ext uri="{BB962C8B-B14F-4D97-AF65-F5344CB8AC3E}">
        <p14:creationId xmlns:p14="http://schemas.microsoft.com/office/powerpoint/2010/main" val="8966552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4AEE767-0589-2446-8820-DFE2ACD1A59B}" type="slidenum">
              <a:rPr lang="en-US" smtClean="0"/>
              <a:t>9</a:t>
            </a:fld>
            <a:endParaRPr lang="en-US"/>
          </a:p>
        </p:txBody>
      </p:sp>
    </p:spTree>
    <p:extLst>
      <p:ext uri="{BB962C8B-B14F-4D97-AF65-F5344CB8AC3E}">
        <p14:creationId xmlns:p14="http://schemas.microsoft.com/office/powerpoint/2010/main" val="234717574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7F01818-74BA-2E4C-82C0-56C763C28264}" type="slidenum">
              <a:rPr lang="en-US" smtClean="0"/>
              <a:t>10</a:t>
            </a:fld>
            <a:endParaRPr lang="en-US"/>
          </a:p>
        </p:txBody>
      </p:sp>
    </p:spTree>
    <p:extLst>
      <p:ext uri="{BB962C8B-B14F-4D97-AF65-F5344CB8AC3E}">
        <p14:creationId xmlns:p14="http://schemas.microsoft.com/office/powerpoint/2010/main" val="40558589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dirty="0">
                <a:solidFill>
                  <a:schemeClr val="tx1"/>
                </a:solidFill>
                <a:effectLst/>
                <a:latin typeface="+mn-lt"/>
                <a:ea typeface="+mn-ea"/>
                <a:cs typeface="+mn-cs"/>
              </a:rPr>
              <a:t>The automated shell script \</a:t>
            </a:r>
            <a:r>
              <a:rPr lang="en-US" sz="1200" b="0" i="0" u="none" strike="noStrike" kern="1200" dirty="0" err="1">
                <a:solidFill>
                  <a:schemeClr val="tx1"/>
                </a:solidFill>
                <a:effectLst/>
                <a:latin typeface="+mn-lt"/>
                <a:ea typeface="+mn-ea"/>
                <a:cs typeface="+mn-cs"/>
              </a:rPr>
              <a:t>texttt</a:t>
            </a:r>
            <a:r>
              <a:rPr lang="en-US" sz="1200" b="0" i="0" u="none" strike="noStrike" kern="1200" dirty="0">
                <a:solidFill>
                  <a:schemeClr val="tx1"/>
                </a:solidFill>
                <a:effectLst/>
                <a:latin typeface="+mn-lt"/>
                <a:ea typeface="+mn-ea"/>
                <a:cs typeface="+mn-cs"/>
              </a:rPr>
              <a:t>{</a:t>
            </a:r>
            <a:r>
              <a:rPr lang="en-US" sz="1200" b="0" i="0" u="none" strike="noStrike" kern="1200" dirty="0" err="1">
                <a:solidFill>
                  <a:schemeClr val="tx1"/>
                </a:solidFill>
                <a:effectLst/>
                <a:latin typeface="+mn-lt"/>
                <a:ea typeface="+mn-ea"/>
                <a:cs typeface="+mn-cs"/>
              </a:rPr>
              <a:t>gamslib-convert.sh</a:t>
            </a:r>
            <a:r>
              <a:rPr lang="en-US" sz="1200" b="0" i="0" u="none" strike="noStrike" kern="1200" dirty="0">
                <a:solidFill>
                  <a:schemeClr val="tx1"/>
                </a:solidFill>
                <a:effectLst/>
                <a:latin typeface="+mn-lt"/>
                <a:ea typeface="+mn-ea"/>
                <a:cs typeface="+mn-cs"/>
              </a:rPr>
              <a:t>} </a:t>
            </a:r>
            <a:r>
              <a:rPr lang="en-US" sz="1200" b="0" i="0" u="none" strike="noStrike" kern="1200" dirty="0" err="1">
                <a:solidFill>
                  <a:schemeClr val="tx1"/>
                </a:solidFill>
                <a:effectLst/>
                <a:latin typeface="+mn-lt"/>
                <a:ea typeface="+mn-ea"/>
                <a:cs typeface="+mn-cs"/>
              </a:rPr>
              <a:t>availble</a:t>
            </a:r>
            <a:r>
              <a:rPr lang="en-US" sz="1200" b="0" i="0" u="none" strike="noStrike" kern="1200" dirty="0">
                <a:solidFill>
                  <a:schemeClr val="tx1"/>
                </a:solidFill>
                <a:effectLst/>
                <a:latin typeface="+mn-lt"/>
                <a:ea typeface="+mn-ea"/>
                <a:cs typeface="+mn-cs"/>
              </a:rPr>
              <a:t> in the \</a:t>
            </a:r>
            <a:r>
              <a:rPr lang="en-US" sz="1200" b="0" i="0" u="none" strike="noStrike" kern="1200" dirty="0" err="1">
                <a:solidFill>
                  <a:schemeClr val="tx1"/>
                </a:solidFill>
                <a:effectLst/>
                <a:latin typeface="+mn-lt"/>
                <a:ea typeface="+mn-ea"/>
                <a:cs typeface="+mn-cs"/>
              </a:rPr>
              <a:t>texttt</a:t>
            </a:r>
            <a:r>
              <a:rPr lang="en-US" sz="1200" b="0" i="0" u="none" strike="noStrike" kern="1200" dirty="0">
                <a:solidFill>
                  <a:schemeClr val="tx1"/>
                </a:solidFill>
                <a:effectLst/>
                <a:latin typeface="+mn-lt"/>
                <a:ea typeface="+mn-ea"/>
                <a:cs typeface="+mn-cs"/>
              </a:rPr>
              <a:t>{tools} directory of our GitHub repository~\cite{</a:t>
            </a:r>
            <a:r>
              <a:rPr lang="en-US" sz="1200" b="0" i="0" u="none" strike="noStrike" kern="1200" dirty="0" err="1">
                <a:solidFill>
                  <a:schemeClr val="tx1"/>
                </a:solidFill>
                <a:effectLst/>
                <a:latin typeface="+mn-lt"/>
                <a:ea typeface="+mn-ea"/>
                <a:cs typeface="+mn-cs"/>
              </a:rPr>
              <a:t>juseviciusGithub</a:t>
            </a:r>
            <a:r>
              <a:rPr lang="en-US" sz="1200" b="0" i="0" u="none" strike="noStrike" kern="1200" dirty="0">
                <a:solidFill>
                  <a:schemeClr val="tx1"/>
                </a:solidFill>
                <a:effectLst/>
                <a:latin typeface="+mn-lt"/>
                <a:ea typeface="+mn-ea"/>
                <a:cs typeface="+mn-cs"/>
              </a:rPr>
              <a:t>} was created to generate AMLs testing library. The script uses \</a:t>
            </a:r>
            <a:r>
              <a:rPr lang="en-US" sz="1200" b="0" i="0" u="none" strike="noStrike" kern="1200" dirty="0" err="1">
                <a:solidFill>
                  <a:schemeClr val="tx1"/>
                </a:solidFill>
                <a:effectLst/>
                <a:latin typeface="+mn-lt"/>
                <a:ea typeface="+mn-ea"/>
                <a:cs typeface="+mn-cs"/>
              </a:rPr>
              <a:t>texttt</a:t>
            </a:r>
            <a:r>
              <a:rPr lang="en-US" sz="1200" b="0" i="0" u="none" strike="noStrike" kern="1200" dirty="0">
                <a:solidFill>
                  <a:schemeClr val="tx1"/>
                </a:solidFill>
                <a:effectLst/>
                <a:latin typeface="+mn-lt"/>
                <a:ea typeface="+mn-ea"/>
                <a:cs typeface="+mn-cs"/>
              </a:rPr>
              <a:t>{GAMS Convert tool v.25}~\cite{</a:t>
            </a:r>
            <a:r>
              <a:rPr lang="en-US" sz="1200" b="0" i="0" u="none" strike="noStrike" kern="1200" dirty="0" err="1">
                <a:solidFill>
                  <a:schemeClr val="tx1"/>
                </a:solidFill>
                <a:effectLst/>
                <a:latin typeface="+mn-lt"/>
                <a:ea typeface="+mn-ea"/>
                <a:cs typeface="+mn-cs"/>
              </a:rPr>
              <a:t>gamsConvert</a:t>
            </a:r>
            <a:r>
              <a:rPr lang="en-US" sz="1200" b="0" i="0" u="none" strike="noStrike" kern="1200" dirty="0">
                <a:solidFill>
                  <a:schemeClr val="tx1"/>
                </a:solidFill>
                <a:effectLst/>
                <a:latin typeface="+mn-lt"/>
                <a:ea typeface="+mn-ea"/>
                <a:cs typeface="+mn-cs"/>
              </a:rPr>
              <a:t>} to convert model in \</a:t>
            </a:r>
            <a:r>
              <a:rPr lang="en-US" sz="1200" b="0" i="0" u="none" strike="noStrike" kern="1200" dirty="0" err="1">
                <a:solidFill>
                  <a:schemeClr val="tx1"/>
                </a:solidFill>
                <a:effectLst/>
                <a:latin typeface="+mn-lt"/>
                <a:ea typeface="+mn-ea"/>
                <a:cs typeface="+mn-cs"/>
              </a:rPr>
              <a:t>texttt</a:t>
            </a:r>
            <a:r>
              <a:rPr lang="en-US" sz="1200" b="0" i="0" u="none" strike="noStrike" kern="1200" dirty="0">
                <a:solidFill>
                  <a:schemeClr val="tx1"/>
                </a:solidFill>
                <a:effectLst/>
                <a:latin typeface="+mn-lt"/>
                <a:ea typeface="+mn-ea"/>
                <a:cs typeface="+mn-cs"/>
              </a:rPr>
              <a:t>{GAMS} proprietary format to a scalar model in the \</a:t>
            </a:r>
            <a:r>
              <a:rPr lang="en-US" sz="1200" b="0" i="0" u="none" strike="noStrike" kern="1200" dirty="0" err="1">
                <a:solidFill>
                  <a:schemeClr val="tx1"/>
                </a:solidFill>
                <a:effectLst/>
                <a:latin typeface="+mn-lt"/>
                <a:ea typeface="+mn-ea"/>
                <a:cs typeface="+mn-cs"/>
              </a:rPr>
              <a:t>texttt</a:t>
            </a:r>
            <a:r>
              <a:rPr lang="en-US" sz="1200" b="0" i="0" u="none" strike="noStrike" kern="1200" dirty="0">
                <a:solidFill>
                  <a:schemeClr val="tx1"/>
                </a:solidFill>
                <a:effectLst/>
                <a:latin typeface="+mn-lt"/>
                <a:ea typeface="+mn-ea"/>
                <a:cs typeface="+mn-cs"/>
              </a:rPr>
              <a:t>{AMPL}, \</a:t>
            </a:r>
            <a:r>
              <a:rPr lang="en-US" sz="1200" b="0" i="0" u="none" strike="noStrike" kern="1200" dirty="0" err="1">
                <a:solidFill>
                  <a:schemeClr val="tx1"/>
                </a:solidFill>
                <a:effectLst/>
                <a:latin typeface="+mn-lt"/>
                <a:ea typeface="+mn-ea"/>
                <a:cs typeface="+mn-cs"/>
              </a:rPr>
              <a:t>texttt</a:t>
            </a:r>
            <a:r>
              <a:rPr lang="en-US" sz="1200" b="0" i="0" u="none" strike="noStrike" kern="1200" dirty="0">
                <a:solidFill>
                  <a:schemeClr val="tx1"/>
                </a:solidFill>
                <a:effectLst/>
                <a:latin typeface="+mn-lt"/>
                <a:ea typeface="+mn-ea"/>
                <a:cs typeface="+mn-cs"/>
              </a:rPr>
              <a:t>{GAMS} and \</a:t>
            </a:r>
            <a:r>
              <a:rPr lang="en-US" sz="1200" b="0" i="0" u="none" strike="noStrike" kern="1200" dirty="0" err="1">
                <a:solidFill>
                  <a:schemeClr val="tx1"/>
                </a:solidFill>
                <a:effectLst/>
                <a:latin typeface="+mn-lt"/>
                <a:ea typeface="+mn-ea"/>
                <a:cs typeface="+mn-cs"/>
              </a:rPr>
              <a:t>texttt</a:t>
            </a:r>
            <a:r>
              <a:rPr lang="en-US" sz="1200" b="0" i="0" u="none" strike="noStrike" kern="1200" dirty="0">
                <a:solidFill>
                  <a:schemeClr val="tx1"/>
                </a:solidFill>
                <a:effectLst/>
                <a:latin typeface="+mn-lt"/>
                <a:ea typeface="+mn-ea"/>
                <a:cs typeface="+mn-cs"/>
              </a:rPr>
              <a:t>{</a:t>
            </a:r>
            <a:r>
              <a:rPr lang="en-US" sz="1200" b="0" i="0" u="none" strike="noStrike" kern="1200" dirty="0" err="1">
                <a:solidFill>
                  <a:schemeClr val="tx1"/>
                </a:solidFill>
                <a:effectLst/>
                <a:latin typeface="+mn-lt"/>
                <a:ea typeface="+mn-ea"/>
                <a:cs typeface="+mn-cs"/>
              </a:rPr>
              <a:t>Pyomo</a:t>
            </a:r>
            <a:r>
              <a:rPr lang="en-US" sz="1200" b="0" i="0" u="none" strike="noStrike" kern="1200" dirty="0">
                <a:solidFill>
                  <a:schemeClr val="tx1"/>
                </a:solidFill>
                <a:effectLst/>
                <a:latin typeface="+mn-lt"/>
                <a:ea typeface="+mn-ea"/>
                <a:cs typeface="+mn-cs"/>
              </a:rPr>
              <a:t>} formats. Characteristics of a sample problem models (number of equations, variables, discrete variables, non-zero elements, non-zero nonlinear elements) are automatically extracted and noted. Sample problems are also grouped based on optimization problem types</a:t>
            </a:r>
          </a:p>
          <a:p>
            <a:endParaRPr lang="en-US" sz="1200" b="0" i="0" u="none" strike="noStrike" kern="1200" dirty="0">
              <a:solidFill>
                <a:schemeClr val="tx1"/>
              </a:solidFill>
              <a:effectLst/>
              <a:latin typeface="+mn-lt"/>
              <a:ea typeface="+mn-ea"/>
              <a:cs typeface="+mn-cs"/>
            </a:endParaRPr>
          </a:p>
          <a:p>
            <a:r>
              <a:rPr lang="en-US" sz="1200" b="0" i="0" u="none" strike="noStrike" kern="1200" dirty="0">
                <a:solidFill>
                  <a:schemeClr val="tx1"/>
                </a:solidFill>
                <a:effectLst/>
                <a:latin typeface="+mn-lt"/>
                <a:ea typeface="+mn-ea"/>
                <a:cs typeface="+mn-cs"/>
              </a:rPr>
              <a:t>At the time of writing, there were 423 models in the GAMS Model Library.</a:t>
            </a:r>
          </a:p>
          <a:p>
            <a:r>
              <a:rPr lang="en-US" sz="1200" b="0" i="0" u="none" strike="noStrike" kern="1200" dirty="0">
                <a:solidFill>
                  <a:schemeClr val="tx1"/>
                </a:solidFill>
                <a:effectLst/>
                <a:latin typeface="+mn-lt"/>
                <a:ea typeface="+mn-ea"/>
                <a:cs typeface="+mn-cs"/>
              </a:rPr>
              <a:t>Out of them, we eliminated 66 models which are using \</a:t>
            </a:r>
            <a:r>
              <a:rPr lang="en-US" sz="1200" b="0" i="0" u="none" strike="noStrike" kern="1200" dirty="0" err="1">
                <a:solidFill>
                  <a:schemeClr val="tx1"/>
                </a:solidFill>
                <a:effectLst/>
                <a:latin typeface="+mn-lt"/>
                <a:ea typeface="+mn-ea"/>
                <a:cs typeface="+mn-cs"/>
              </a:rPr>
              <a:t>texttt</a:t>
            </a:r>
            <a:r>
              <a:rPr lang="en-US" sz="1200" b="0" i="0" u="none" strike="noStrike" kern="1200" dirty="0">
                <a:solidFill>
                  <a:schemeClr val="tx1"/>
                </a:solidFill>
                <a:effectLst/>
                <a:latin typeface="+mn-lt"/>
                <a:ea typeface="+mn-ea"/>
                <a:cs typeface="+mn-cs"/>
              </a:rPr>
              <a:t>{GAMS} proprietary modeling techniques (e.g., \</a:t>
            </a:r>
            <a:r>
              <a:rPr lang="en-US" sz="1200" b="0" i="0" u="none" strike="noStrike" kern="1200" dirty="0" err="1">
                <a:solidFill>
                  <a:schemeClr val="tx1"/>
                </a:solidFill>
                <a:effectLst/>
                <a:latin typeface="+mn-lt"/>
                <a:ea typeface="+mn-ea"/>
                <a:cs typeface="+mn-cs"/>
              </a:rPr>
              <a:t>texttt</a:t>
            </a:r>
            <a:r>
              <a:rPr lang="en-US" sz="1200" b="0" i="0" u="none" strike="noStrike" kern="1200" dirty="0">
                <a:solidFill>
                  <a:schemeClr val="tx1"/>
                </a:solidFill>
                <a:effectLst/>
                <a:latin typeface="+mn-lt"/>
                <a:ea typeface="+mn-ea"/>
                <a:cs typeface="+mn-cs"/>
              </a:rPr>
              <a:t>{MPSGE}, \</a:t>
            </a:r>
            <a:r>
              <a:rPr lang="en-US" sz="1200" b="0" i="0" u="none" strike="noStrike" kern="1200" dirty="0" err="1">
                <a:solidFill>
                  <a:schemeClr val="tx1"/>
                </a:solidFill>
                <a:effectLst/>
                <a:latin typeface="+mn-lt"/>
                <a:ea typeface="+mn-ea"/>
                <a:cs typeface="+mn-cs"/>
              </a:rPr>
              <a:t>texttt</a:t>
            </a:r>
            <a:r>
              <a:rPr lang="en-US" sz="1200" b="0" i="0" u="none" strike="noStrike" kern="1200" dirty="0">
                <a:solidFill>
                  <a:schemeClr val="tx1"/>
                </a:solidFill>
                <a:effectLst/>
                <a:latin typeface="+mn-lt"/>
                <a:ea typeface="+mn-ea"/>
                <a:cs typeface="+mn-cs"/>
              </a:rPr>
              <a:t>{BCH Facility}), 20 using general-purpose programming languages features (e.g. cycles), four models tightly coupled to \</a:t>
            </a:r>
            <a:r>
              <a:rPr lang="en-US" sz="1200" b="0" i="0" u="none" strike="noStrike" kern="1200" dirty="0" err="1">
                <a:solidFill>
                  <a:schemeClr val="tx1"/>
                </a:solidFill>
                <a:effectLst/>
                <a:latin typeface="+mn-lt"/>
                <a:ea typeface="+mn-ea"/>
                <a:cs typeface="+mn-cs"/>
              </a:rPr>
              <a:t>texttt</a:t>
            </a:r>
            <a:r>
              <a:rPr lang="en-US" sz="1200" b="0" i="0" u="none" strike="noStrike" kern="1200" dirty="0">
                <a:solidFill>
                  <a:schemeClr val="tx1"/>
                </a:solidFill>
                <a:effectLst/>
                <a:latin typeface="+mn-lt"/>
                <a:ea typeface="+mn-ea"/>
                <a:cs typeface="+mn-cs"/>
              </a:rPr>
              <a:t>{CPLEX} and \</a:t>
            </a:r>
            <a:r>
              <a:rPr lang="en-US" sz="1200" b="0" i="0" u="none" strike="noStrike" kern="1200" dirty="0" err="1">
                <a:solidFill>
                  <a:schemeClr val="tx1"/>
                </a:solidFill>
                <a:effectLst/>
                <a:latin typeface="+mn-lt"/>
                <a:ea typeface="+mn-ea"/>
                <a:cs typeface="+mn-cs"/>
              </a:rPr>
              <a:t>texttt</a:t>
            </a:r>
            <a:r>
              <a:rPr lang="en-US" sz="1200" b="0" i="0" u="none" strike="noStrike" kern="1200" dirty="0">
                <a:solidFill>
                  <a:schemeClr val="tx1"/>
                </a:solidFill>
                <a:effectLst/>
                <a:latin typeface="+mn-lt"/>
                <a:ea typeface="+mn-ea"/>
                <a:cs typeface="+mn-cs"/>
              </a:rPr>
              <a:t>{DECIS} solvers.</a:t>
            </a:r>
          </a:p>
          <a:p>
            <a:endParaRPr lang="en-US" sz="1200" b="0" i="0" u="none" strike="noStrike" kern="1200" dirty="0">
              <a:solidFill>
                <a:schemeClr val="tx1"/>
              </a:solidFill>
              <a:effectLst/>
              <a:latin typeface="+mn-lt"/>
              <a:ea typeface="+mn-ea"/>
              <a:cs typeface="+mn-cs"/>
            </a:endParaRPr>
          </a:p>
          <a:p>
            <a:r>
              <a:rPr lang="en-US" sz="1200" b="0" i="0" u="none" strike="noStrike" kern="1200" dirty="0">
                <a:solidFill>
                  <a:schemeClr val="tx1"/>
                </a:solidFill>
                <a:effectLst/>
                <a:latin typeface="+mn-lt"/>
                <a:ea typeface="+mn-ea"/>
                <a:cs typeface="+mn-cs"/>
              </a:rPr>
              <a:t>We feel it is important to note that 35 models failed to be loaded by a fully licensed \</a:t>
            </a:r>
            <a:r>
              <a:rPr lang="en-US" sz="1200" b="0" i="0" u="none" strike="noStrike" kern="1200" dirty="0" err="1">
                <a:solidFill>
                  <a:schemeClr val="tx1"/>
                </a:solidFill>
                <a:effectLst/>
                <a:latin typeface="+mn-lt"/>
                <a:ea typeface="+mn-ea"/>
                <a:cs typeface="+mn-cs"/>
              </a:rPr>
              <a:t>texttt</a:t>
            </a:r>
            <a:r>
              <a:rPr lang="en-US" sz="1200" b="0" i="0" u="none" strike="noStrike" kern="1200" dirty="0">
                <a:solidFill>
                  <a:schemeClr val="tx1"/>
                </a:solidFill>
                <a:effectLst/>
                <a:latin typeface="+mn-lt"/>
                <a:ea typeface="+mn-ea"/>
                <a:cs typeface="+mn-cs"/>
              </a:rPr>
              <a:t>{GAMS Convert} tool due to execution or compilation errors. Thus meaning some models in the GAMS Library are not compatible with \</a:t>
            </a:r>
            <a:r>
              <a:rPr lang="en-US" sz="1200" b="0" i="0" u="none" strike="noStrike" kern="1200" dirty="0" err="1">
                <a:solidFill>
                  <a:schemeClr val="tx1"/>
                </a:solidFill>
                <a:effectLst/>
                <a:latin typeface="+mn-lt"/>
                <a:ea typeface="+mn-ea"/>
                <a:cs typeface="+mn-cs"/>
              </a:rPr>
              <a:t>texttt</a:t>
            </a:r>
            <a:r>
              <a:rPr lang="en-US" sz="1200" b="0" i="0" u="none" strike="noStrike" kern="1200" dirty="0">
                <a:solidFill>
                  <a:schemeClr val="tx1"/>
                </a:solidFill>
                <a:effectLst/>
                <a:latin typeface="+mn-lt"/>
                <a:ea typeface="+mn-ea"/>
                <a:cs typeface="+mn-cs"/>
              </a:rPr>
              <a:t>{GAMS} modeling system itself.</a:t>
            </a:r>
          </a:p>
          <a:p>
            <a:endParaRPr lang="en-US" sz="1200" b="0" i="0" u="none" strike="noStrike" kern="1200" dirty="0">
              <a:solidFill>
                <a:schemeClr val="tx1"/>
              </a:solidFill>
              <a:effectLst/>
              <a:latin typeface="+mn-lt"/>
              <a:ea typeface="+mn-ea"/>
              <a:cs typeface="+mn-cs"/>
            </a:endParaRPr>
          </a:p>
          <a:p>
            <a:r>
              <a:rPr lang="en-US" dirty="0"/>
              <a:t>While performing the model instance creation benchmark, we have identified that 12 \</a:t>
            </a:r>
            <a:r>
              <a:rPr lang="en-US" dirty="0" err="1"/>
              <a:t>texttt</a:t>
            </a:r>
            <a:r>
              <a:rPr lang="en-US" dirty="0"/>
              <a:t>{AMPL} models and 29 \</a:t>
            </a:r>
            <a:r>
              <a:rPr lang="en-US" dirty="0" err="1"/>
              <a:t>texttt</a:t>
            </a:r>
            <a:r>
              <a:rPr lang="en-US" dirty="0"/>
              <a:t>{</a:t>
            </a:r>
            <a:r>
              <a:rPr lang="en-US" dirty="0" err="1"/>
              <a:t>Pyomo</a:t>
            </a:r>
            <a:r>
              <a:rPr lang="en-US" dirty="0"/>
              <a:t>} models generated by \</a:t>
            </a:r>
            <a:r>
              <a:rPr lang="en-US" dirty="0" err="1"/>
              <a:t>texttt</a:t>
            </a:r>
            <a:r>
              <a:rPr lang="en-US" dirty="0"/>
              <a:t>{GAMS Convert} tool had errors in them. </a:t>
            </a:r>
          </a:p>
          <a:p>
            <a:endParaRPr lang="en-US" dirty="0"/>
          </a:p>
          <a:p>
            <a:r>
              <a:rPr lang="en-US" dirty="0"/>
              <a:t>Most of the \</a:t>
            </a:r>
            <a:r>
              <a:rPr lang="en-US" dirty="0" err="1"/>
              <a:t>texttt</a:t>
            </a:r>
            <a:r>
              <a:rPr lang="en-US" dirty="0"/>
              <a:t>{</a:t>
            </a:r>
            <a:r>
              <a:rPr lang="en-US" dirty="0" err="1"/>
              <a:t>Pyomo</a:t>
            </a:r>
            <a:r>
              <a:rPr lang="en-US" dirty="0"/>
              <a:t>} errors were caused by an incorrect \</a:t>
            </a:r>
            <a:r>
              <a:rPr lang="en-US" dirty="0" err="1"/>
              <a:t>texttt</a:t>
            </a:r>
            <a:r>
              <a:rPr lang="en-US" dirty="0"/>
              <a:t>{GAMS Convert} tool behavior where the definition of the \</a:t>
            </a:r>
            <a:r>
              <a:rPr lang="en-US" dirty="0" err="1"/>
              <a:t>texttt</a:t>
            </a:r>
            <a:r>
              <a:rPr lang="en-US" dirty="0"/>
              <a:t>{Suffix} primitive uses \</a:t>
            </a:r>
            <a:r>
              <a:rPr lang="en-US" dirty="0" err="1"/>
              <a:t>texttt</a:t>
            </a:r>
            <a:r>
              <a:rPr lang="en-US" dirty="0"/>
              <a:t>{AMPL} but not \</a:t>
            </a:r>
            <a:r>
              <a:rPr lang="en-US" dirty="0" err="1"/>
              <a:t>texttt</a:t>
            </a:r>
            <a:r>
              <a:rPr lang="en-US" dirty="0"/>
              <a:t>{</a:t>
            </a:r>
            <a:r>
              <a:rPr lang="en-US" dirty="0" err="1"/>
              <a:t>Pyomo</a:t>
            </a:r>
            <a:r>
              <a:rPr lang="en-US" dirty="0"/>
              <a:t>} semantics. Example of what \</a:t>
            </a:r>
            <a:r>
              <a:rPr lang="en-US" dirty="0" err="1"/>
              <a:t>texttt</a:t>
            </a:r>
            <a:r>
              <a:rPr lang="en-US" dirty="0"/>
              <a:t>{GAMS Convert} generates and the correct \</a:t>
            </a:r>
            <a:r>
              <a:rPr lang="en-US" dirty="0" err="1"/>
              <a:t>texttt</a:t>
            </a:r>
            <a:r>
              <a:rPr lang="en-US" dirty="0"/>
              <a:t>{</a:t>
            </a:r>
            <a:r>
              <a:rPr lang="en-US" dirty="0" err="1"/>
              <a:t>Pyomo</a:t>
            </a:r>
            <a:r>
              <a:rPr lang="en-US" dirty="0"/>
              <a:t>} syntax can be seen in~\</a:t>
            </a:r>
            <a:r>
              <a:rPr lang="en-US" dirty="0" err="1"/>
              <a:t>Cref</a:t>
            </a:r>
            <a:r>
              <a:rPr lang="en-US" dirty="0"/>
              <a:t>{</a:t>
            </a:r>
            <a:r>
              <a:rPr lang="en-US" dirty="0" err="1"/>
              <a:t>listing:pyomoerror</a:t>
            </a:r>
            <a:r>
              <a:rPr lang="en-US" dirty="0"/>
              <a:t>}.</a:t>
            </a:r>
          </a:p>
        </p:txBody>
      </p:sp>
      <p:sp>
        <p:nvSpPr>
          <p:cNvPr id="4" name="Slide Number Placeholder 3"/>
          <p:cNvSpPr>
            <a:spLocks noGrp="1"/>
          </p:cNvSpPr>
          <p:nvPr>
            <p:ph type="sldNum" sz="quarter" idx="5"/>
          </p:nvPr>
        </p:nvSpPr>
        <p:spPr/>
        <p:txBody>
          <a:bodyPr/>
          <a:lstStyle/>
          <a:p>
            <a:fld id="{74AEE767-0589-2446-8820-DFE2ACD1A59B}" type="slidenum">
              <a:rPr lang="en-US" smtClean="0"/>
              <a:t>12</a:t>
            </a:fld>
            <a:endParaRPr lang="en-US"/>
          </a:p>
        </p:txBody>
      </p:sp>
    </p:spTree>
    <p:extLst>
      <p:ext uri="{BB962C8B-B14F-4D97-AF65-F5344CB8AC3E}">
        <p14:creationId xmlns:p14="http://schemas.microsoft.com/office/powerpoint/2010/main" val="3666904549"/>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7.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1">
    <p:spTree>
      <p:nvGrpSpPr>
        <p:cNvPr id="1" name=""/>
        <p:cNvGrpSpPr/>
        <p:nvPr/>
      </p:nvGrpSpPr>
      <p:grpSpPr>
        <a:xfrm>
          <a:off x="0" y="0"/>
          <a:ext cx="0" cy="0"/>
          <a:chOff x="0" y="0"/>
          <a:chExt cx="0" cy="0"/>
        </a:xfrm>
      </p:grpSpPr>
      <p:pic>
        <p:nvPicPr>
          <p:cNvPr id="5" name="Picture 4"/>
          <p:cNvPicPr>
            <a:picLocks noChangeAspect="1"/>
          </p:cNvPicPr>
          <p:nvPr userDrawn="1"/>
        </p:nvPicPr>
        <p:blipFill>
          <a:blip r:embed="rId2"/>
          <a:stretch>
            <a:fillRect/>
          </a:stretch>
        </p:blipFill>
        <p:spPr>
          <a:xfrm>
            <a:off x="509016" y="459481"/>
            <a:ext cx="3178893" cy="1357473"/>
          </a:xfrm>
          <a:prstGeom prst="rect">
            <a:avLst/>
          </a:prstGeom>
        </p:spPr>
      </p:pic>
      <p:sp>
        <p:nvSpPr>
          <p:cNvPr id="2" name="Title 1"/>
          <p:cNvSpPr>
            <a:spLocks noGrp="1"/>
          </p:cNvSpPr>
          <p:nvPr>
            <p:ph type="ctrTitle" hasCustomPrompt="1"/>
          </p:nvPr>
        </p:nvSpPr>
        <p:spPr>
          <a:xfrm>
            <a:off x="3035300" y="4043088"/>
            <a:ext cx="8560955" cy="2305050"/>
          </a:xfrm>
        </p:spPr>
        <p:txBody>
          <a:bodyPr anchor="t">
            <a:normAutofit/>
          </a:bodyPr>
          <a:lstStyle>
            <a:lvl1pPr algn="l">
              <a:defRPr sz="5400"/>
            </a:lvl1pPr>
          </a:lstStyle>
          <a:p>
            <a:r>
              <a:rPr lang="en-US" dirty="0"/>
              <a:t>CLICK TO EDIT MASTER TITLE STYLE</a:t>
            </a:r>
          </a:p>
        </p:txBody>
      </p:sp>
      <p:sp>
        <p:nvSpPr>
          <p:cNvPr id="7" name="Rectangle 6"/>
          <p:cNvSpPr/>
          <p:nvPr userDrawn="1"/>
        </p:nvSpPr>
        <p:spPr>
          <a:xfrm>
            <a:off x="2521776" y="3493564"/>
            <a:ext cx="1754297" cy="141095"/>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94979309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userDrawn="1">
  <p:cSld name="Two Content">
    <p:spTree>
      <p:nvGrpSpPr>
        <p:cNvPr id="1" name=""/>
        <p:cNvGrpSpPr/>
        <p:nvPr/>
      </p:nvGrpSpPr>
      <p:grpSpPr>
        <a:xfrm>
          <a:off x="0" y="0"/>
          <a:ext cx="0" cy="0"/>
          <a:chOff x="0" y="0"/>
          <a:chExt cx="0" cy="0"/>
        </a:xfrm>
      </p:grpSpPr>
      <p:sp>
        <p:nvSpPr>
          <p:cNvPr id="9" name="Picture Placeholder 8"/>
          <p:cNvSpPr>
            <a:spLocks noGrp="1"/>
          </p:cNvSpPr>
          <p:nvPr>
            <p:ph type="pic" sz="quarter" idx="13"/>
          </p:nvPr>
        </p:nvSpPr>
        <p:spPr>
          <a:xfrm>
            <a:off x="4517136" y="0"/>
            <a:ext cx="7674864" cy="6858000"/>
          </a:xfrm>
        </p:spPr>
        <p:txBody>
          <a:bodyPr/>
          <a:lstStyle/>
          <a:p>
            <a:endParaRPr lang="en-US"/>
          </a:p>
        </p:txBody>
      </p:sp>
      <p:sp>
        <p:nvSpPr>
          <p:cNvPr id="2" name="Title 1"/>
          <p:cNvSpPr>
            <a:spLocks noGrp="1"/>
          </p:cNvSpPr>
          <p:nvPr>
            <p:ph type="title"/>
          </p:nvPr>
        </p:nvSpPr>
        <p:spPr>
          <a:xfrm>
            <a:off x="417576" y="1314510"/>
            <a:ext cx="3576408" cy="1405621"/>
          </a:xfrm>
        </p:spPr>
        <p:txBody>
          <a:bodyPr/>
          <a:lstStyle/>
          <a:p>
            <a:r>
              <a:rPr lang="en-US" dirty="0"/>
              <a:t>Click to edit Master title style</a:t>
            </a:r>
          </a:p>
        </p:txBody>
      </p:sp>
      <p:sp>
        <p:nvSpPr>
          <p:cNvPr id="11" name="Text Placeholder 10"/>
          <p:cNvSpPr>
            <a:spLocks noGrp="1"/>
          </p:cNvSpPr>
          <p:nvPr>
            <p:ph type="body" sz="quarter" idx="14"/>
          </p:nvPr>
        </p:nvSpPr>
        <p:spPr>
          <a:xfrm>
            <a:off x="435864" y="3267940"/>
            <a:ext cx="3576408" cy="3144444"/>
          </a:xfrm>
        </p:spPr>
        <p:txBody>
          <a:bodyPr/>
          <a:lstStyle/>
          <a:p>
            <a:pPr lvl="0"/>
            <a:r>
              <a:rPr lang="en-US"/>
              <a:t>Click to edit Master text styles</a:t>
            </a:r>
          </a:p>
        </p:txBody>
      </p:sp>
    </p:spTree>
    <p:extLst>
      <p:ext uri="{BB962C8B-B14F-4D97-AF65-F5344CB8AC3E}">
        <p14:creationId xmlns:p14="http://schemas.microsoft.com/office/powerpoint/2010/main" val="169235925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userDrawn="1">
  <p:cSld name="Quatation">
    <p:spTree>
      <p:nvGrpSpPr>
        <p:cNvPr id="1" name=""/>
        <p:cNvGrpSpPr/>
        <p:nvPr/>
      </p:nvGrpSpPr>
      <p:grpSpPr>
        <a:xfrm>
          <a:off x="0" y="0"/>
          <a:ext cx="0" cy="0"/>
          <a:chOff x="0" y="0"/>
          <a:chExt cx="0" cy="0"/>
        </a:xfrm>
      </p:grpSpPr>
      <p:sp>
        <p:nvSpPr>
          <p:cNvPr id="5" name="Title 1"/>
          <p:cNvSpPr>
            <a:spLocks noGrp="1"/>
          </p:cNvSpPr>
          <p:nvPr>
            <p:ph type="title"/>
          </p:nvPr>
        </p:nvSpPr>
        <p:spPr>
          <a:xfrm>
            <a:off x="756227" y="755793"/>
            <a:ext cx="5332846" cy="3761509"/>
          </a:xfrm>
        </p:spPr>
        <p:txBody>
          <a:bodyPr/>
          <a:lstStyle/>
          <a:p>
            <a:r>
              <a:rPr lang="en-US"/>
              <a:t>Click to edit Master title style</a:t>
            </a:r>
          </a:p>
        </p:txBody>
      </p:sp>
      <p:sp>
        <p:nvSpPr>
          <p:cNvPr id="7" name="Text Placeholder 8"/>
          <p:cNvSpPr>
            <a:spLocks noGrp="1"/>
          </p:cNvSpPr>
          <p:nvPr>
            <p:ph type="body" sz="quarter" idx="13"/>
          </p:nvPr>
        </p:nvSpPr>
        <p:spPr>
          <a:xfrm>
            <a:off x="6490277" y="2636548"/>
            <a:ext cx="4918075" cy="3574618"/>
          </a:xfrm>
        </p:spPr>
        <p:txBody>
          <a:bodyPr/>
          <a:lstStyle/>
          <a:p>
            <a:pPr lvl="0"/>
            <a:r>
              <a:rPr lang="en-US" dirty="0"/>
              <a:t>Click to edit Master text styles</a:t>
            </a:r>
          </a:p>
        </p:txBody>
      </p:sp>
    </p:spTree>
    <p:extLst>
      <p:ext uri="{BB962C8B-B14F-4D97-AF65-F5344CB8AC3E}">
        <p14:creationId xmlns:p14="http://schemas.microsoft.com/office/powerpoint/2010/main" val="144411362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Quatation 2">
    <p:spTree>
      <p:nvGrpSpPr>
        <p:cNvPr id="1" name=""/>
        <p:cNvGrpSpPr/>
        <p:nvPr/>
      </p:nvGrpSpPr>
      <p:grpSpPr>
        <a:xfrm>
          <a:off x="0" y="0"/>
          <a:ext cx="0" cy="0"/>
          <a:chOff x="0" y="0"/>
          <a:chExt cx="0" cy="0"/>
        </a:xfrm>
      </p:grpSpPr>
      <p:sp>
        <p:nvSpPr>
          <p:cNvPr id="2" name="Title 1"/>
          <p:cNvSpPr>
            <a:spLocks noGrp="1"/>
          </p:cNvSpPr>
          <p:nvPr>
            <p:ph type="title"/>
          </p:nvPr>
        </p:nvSpPr>
        <p:spPr>
          <a:xfrm>
            <a:off x="1936750" y="2093595"/>
            <a:ext cx="8318500" cy="2707005"/>
          </a:xfrm>
        </p:spPr>
        <p:txBody>
          <a:bodyPr anchor="ctr"/>
          <a:lstStyle>
            <a:lvl1pPr algn="ctr">
              <a:defRPr/>
            </a:lvl1pPr>
          </a:lstStyle>
          <a:p>
            <a:r>
              <a:rPr lang="en-US" dirty="0"/>
              <a:t>Click to edit Master title style</a:t>
            </a:r>
          </a:p>
        </p:txBody>
      </p:sp>
      <p:sp>
        <p:nvSpPr>
          <p:cNvPr id="8" name="Rectangle 7"/>
          <p:cNvSpPr/>
          <p:nvPr userDrawn="1"/>
        </p:nvSpPr>
        <p:spPr>
          <a:xfrm>
            <a:off x="0" y="0"/>
            <a:ext cx="3035300" cy="9347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userDrawn="1"/>
        </p:nvSpPr>
        <p:spPr>
          <a:xfrm>
            <a:off x="1104275" y="1724494"/>
            <a:ext cx="1692421" cy="141095"/>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userDrawn="1"/>
        </p:nvSpPr>
        <p:spPr>
          <a:xfrm>
            <a:off x="9409039" y="5038690"/>
            <a:ext cx="1692421" cy="141095"/>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36927982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3 columns">
    <p:spTree>
      <p:nvGrpSpPr>
        <p:cNvPr id="1" name=""/>
        <p:cNvGrpSpPr/>
        <p:nvPr/>
      </p:nvGrpSpPr>
      <p:grpSpPr>
        <a:xfrm>
          <a:off x="0" y="0"/>
          <a:ext cx="0" cy="0"/>
          <a:chOff x="0" y="0"/>
          <a:chExt cx="0" cy="0"/>
        </a:xfrm>
      </p:grpSpPr>
      <p:sp>
        <p:nvSpPr>
          <p:cNvPr id="7" name="Text Placeholder 6"/>
          <p:cNvSpPr>
            <a:spLocks noGrp="1"/>
          </p:cNvSpPr>
          <p:nvPr>
            <p:ph type="body" sz="quarter" idx="10"/>
          </p:nvPr>
        </p:nvSpPr>
        <p:spPr>
          <a:xfrm>
            <a:off x="838201" y="3075709"/>
            <a:ext cx="3193472" cy="3075854"/>
          </a:xfrm>
        </p:spPr>
        <p:txBody>
          <a:bodyPr/>
          <a:lstStyle/>
          <a:p>
            <a:pPr lvl="0"/>
            <a:r>
              <a:rPr lang="lt-LT" dirty="0" err="1"/>
              <a:t>Click</a:t>
            </a:r>
            <a:r>
              <a:rPr lang="lt-LT" dirty="0"/>
              <a:t> to </a:t>
            </a:r>
            <a:r>
              <a:rPr lang="lt-LT" dirty="0" err="1"/>
              <a:t>edit</a:t>
            </a:r>
            <a:r>
              <a:rPr lang="lt-LT" dirty="0"/>
              <a:t> </a:t>
            </a:r>
            <a:r>
              <a:rPr lang="lt-LT" dirty="0" err="1"/>
              <a:t>Master</a:t>
            </a:r>
            <a:r>
              <a:rPr lang="lt-LT" dirty="0"/>
              <a:t> </a:t>
            </a:r>
            <a:r>
              <a:rPr lang="lt-LT" dirty="0" err="1"/>
              <a:t>text</a:t>
            </a:r>
            <a:r>
              <a:rPr lang="lt-LT" dirty="0"/>
              <a:t> </a:t>
            </a:r>
            <a:r>
              <a:rPr lang="lt-LT" dirty="0" err="1"/>
              <a:t>styles</a:t>
            </a:r>
            <a:endParaRPr lang="lt-LT" dirty="0"/>
          </a:p>
        </p:txBody>
      </p:sp>
      <p:sp>
        <p:nvSpPr>
          <p:cNvPr id="5" name="Text Placeholder 6"/>
          <p:cNvSpPr>
            <a:spLocks noGrp="1"/>
          </p:cNvSpPr>
          <p:nvPr>
            <p:ph type="body" sz="quarter" idx="11"/>
          </p:nvPr>
        </p:nvSpPr>
        <p:spPr>
          <a:xfrm>
            <a:off x="4499264" y="3075709"/>
            <a:ext cx="3193472" cy="3075854"/>
          </a:xfrm>
        </p:spPr>
        <p:txBody>
          <a:bodyPr/>
          <a:lstStyle/>
          <a:p>
            <a:pPr lvl="0"/>
            <a:r>
              <a:rPr lang="lt-LT" dirty="0" err="1"/>
              <a:t>Click</a:t>
            </a:r>
            <a:r>
              <a:rPr lang="lt-LT" dirty="0"/>
              <a:t> to </a:t>
            </a:r>
            <a:r>
              <a:rPr lang="lt-LT" dirty="0" err="1"/>
              <a:t>edit</a:t>
            </a:r>
            <a:r>
              <a:rPr lang="lt-LT" dirty="0"/>
              <a:t> </a:t>
            </a:r>
            <a:r>
              <a:rPr lang="lt-LT" dirty="0" err="1"/>
              <a:t>Master</a:t>
            </a:r>
            <a:r>
              <a:rPr lang="lt-LT" dirty="0"/>
              <a:t> </a:t>
            </a:r>
            <a:r>
              <a:rPr lang="lt-LT" dirty="0" err="1"/>
              <a:t>text</a:t>
            </a:r>
            <a:r>
              <a:rPr lang="lt-LT" dirty="0"/>
              <a:t> </a:t>
            </a:r>
            <a:r>
              <a:rPr lang="lt-LT" dirty="0" err="1"/>
              <a:t>styles</a:t>
            </a:r>
            <a:endParaRPr lang="lt-LT" dirty="0"/>
          </a:p>
        </p:txBody>
      </p:sp>
      <p:sp>
        <p:nvSpPr>
          <p:cNvPr id="6" name="Text Placeholder 6"/>
          <p:cNvSpPr>
            <a:spLocks noGrp="1"/>
          </p:cNvSpPr>
          <p:nvPr>
            <p:ph type="body" sz="quarter" idx="12"/>
          </p:nvPr>
        </p:nvSpPr>
        <p:spPr>
          <a:xfrm>
            <a:off x="8160327" y="3075709"/>
            <a:ext cx="3193472" cy="3075854"/>
          </a:xfrm>
        </p:spPr>
        <p:txBody>
          <a:bodyPr/>
          <a:lstStyle/>
          <a:p>
            <a:pPr lvl="0"/>
            <a:r>
              <a:rPr lang="lt-LT" dirty="0" err="1"/>
              <a:t>Click</a:t>
            </a:r>
            <a:r>
              <a:rPr lang="lt-LT" dirty="0"/>
              <a:t> to </a:t>
            </a:r>
            <a:r>
              <a:rPr lang="lt-LT" dirty="0" err="1"/>
              <a:t>edit</a:t>
            </a:r>
            <a:r>
              <a:rPr lang="lt-LT" dirty="0"/>
              <a:t> </a:t>
            </a:r>
            <a:r>
              <a:rPr lang="lt-LT" dirty="0" err="1"/>
              <a:t>Master</a:t>
            </a:r>
            <a:r>
              <a:rPr lang="lt-LT" dirty="0"/>
              <a:t> </a:t>
            </a:r>
            <a:r>
              <a:rPr lang="lt-LT" dirty="0" err="1"/>
              <a:t>text</a:t>
            </a:r>
            <a:r>
              <a:rPr lang="lt-LT" dirty="0"/>
              <a:t> </a:t>
            </a:r>
            <a:r>
              <a:rPr lang="lt-LT" dirty="0" err="1"/>
              <a:t>styles</a:t>
            </a:r>
            <a:endParaRPr lang="lt-LT" dirty="0"/>
          </a:p>
        </p:txBody>
      </p:sp>
      <p:sp>
        <p:nvSpPr>
          <p:cNvPr id="9" name="Rectangle 8"/>
          <p:cNvSpPr/>
          <p:nvPr userDrawn="1"/>
        </p:nvSpPr>
        <p:spPr>
          <a:xfrm>
            <a:off x="661924" y="2773099"/>
            <a:ext cx="425364" cy="115574"/>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userDrawn="1"/>
        </p:nvSpPr>
        <p:spPr>
          <a:xfrm>
            <a:off x="4302204" y="2773099"/>
            <a:ext cx="425364" cy="115574"/>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userDrawn="1"/>
        </p:nvSpPr>
        <p:spPr>
          <a:xfrm>
            <a:off x="7963267" y="2773099"/>
            <a:ext cx="425364" cy="115574"/>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Picture Placeholder 3"/>
          <p:cNvSpPr>
            <a:spLocks noGrp="1"/>
          </p:cNvSpPr>
          <p:nvPr>
            <p:ph type="pic" sz="quarter" idx="13"/>
          </p:nvPr>
        </p:nvSpPr>
        <p:spPr>
          <a:xfrm>
            <a:off x="0" y="0"/>
            <a:ext cx="12192000" cy="2276475"/>
          </a:xfrm>
        </p:spPr>
        <p:txBody>
          <a:bodyPr/>
          <a:lstStyle/>
          <a:p>
            <a:endParaRPr lang="en-US"/>
          </a:p>
        </p:txBody>
      </p:sp>
    </p:spTree>
    <p:extLst>
      <p:ext uri="{BB962C8B-B14F-4D97-AF65-F5344CB8AC3E}">
        <p14:creationId xmlns:p14="http://schemas.microsoft.com/office/powerpoint/2010/main" val="84781446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3 columns 2">
    <p:spTree>
      <p:nvGrpSpPr>
        <p:cNvPr id="1" name=""/>
        <p:cNvGrpSpPr/>
        <p:nvPr/>
      </p:nvGrpSpPr>
      <p:grpSpPr>
        <a:xfrm>
          <a:off x="0" y="0"/>
          <a:ext cx="0" cy="0"/>
          <a:chOff x="0" y="0"/>
          <a:chExt cx="0" cy="0"/>
        </a:xfrm>
      </p:grpSpPr>
      <p:sp>
        <p:nvSpPr>
          <p:cNvPr id="6" name="Text Placeholder 6"/>
          <p:cNvSpPr>
            <a:spLocks noGrp="1"/>
          </p:cNvSpPr>
          <p:nvPr>
            <p:ph type="body" sz="quarter" idx="13"/>
          </p:nvPr>
        </p:nvSpPr>
        <p:spPr>
          <a:xfrm>
            <a:off x="838201" y="1773528"/>
            <a:ext cx="3193472" cy="4323629"/>
          </a:xfrm>
        </p:spPr>
        <p:txBody>
          <a:bodyPr/>
          <a:lstStyle/>
          <a:p>
            <a:pPr lvl="0"/>
            <a:r>
              <a:rPr lang="lt-LT" dirty="0" err="1"/>
              <a:t>Click</a:t>
            </a:r>
            <a:r>
              <a:rPr lang="lt-LT" dirty="0"/>
              <a:t> to </a:t>
            </a:r>
            <a:r>
              <a:rPr lang="lt-LT" dirty="0" err="1"/>
              <a:t>edit</a:t>
            </a:r>
            <a:r>
              <a:rPr lang="lt-LT" dirty="0"/>
              <a:t> </a:t>
            </a:r>
            <a:r>
              <a:rPr lang="lt-LT" dirty="0" err="1"/>
              <a:t>Master</a:t>
            </a:r>
            <a:r>
              <a:rPr lang="lt-LT" dirty="0"/>
              <a:t> </a:t>
            </a:r>
            <a:r>
              <a:rPr lang="lt-LT" dirty="0" err="1"/>
              <a:t>text</a:t>
            </a:r>
            <a:r>
              <a:rPr lang="lt-LT" dirty="0"/>
              <a:t> </a:t>
            </a:r>
            <a:r>
              <a:rPr lang="lt-LT" dirty="0" err="1"/>
              <a:t>styles</a:t>
            </a:r>
            <a:endParaRPr lang="lt-LT" dirty="0"/>
          </a:p>
        </p:txBody>
      </p:sp>
      <p:sp>
        <p:nvSpPr>
          <p:cNvPr id="7" name="Text Placeholder 6"/>
          <p:cNvSpPr>
            <a:spLocks noGrp="1"/>
          </p:cNvSpPr>
          <p:nvPr>
            <p:ph type="body" sz="quarter" idx="14"/>
          </p:nvPr>
        </p:nvSpPr>
        <p:spPr>
          <a:xfrm>
            <a:off x="4499264" y="1773528"/>
            <a:ext cx="3193472" cy="4323629"/>
          </a:xfrm>
        </p:spPr>
        <p:txBody>
          <a:bodyPr/>
          <a:lstStyle/>
          <a:p>
            <a:pPr lvl="0"/>
            <a:r>
              <a:rPr lang="lt-LT" dirty="0" err="1"/>
              <a:t>Click</a:t>
            </a:r>
            <a:r>
              <a:rPr lang="lt-LT" dirty="0"/>
              <a:t> to </a:t>
            </a:r>
            <a:r>
              <a:rPr lang="lt-LT" dirty="0" err="1"/>
              <a:t>edit</a:t>
            </a:r>
            <a:r>
              <a:rPr lang="lt-LT" dirty="0"/>
              <a:t> </a:t>
            </a:r>
            <a:r>
              <a:rPr lang="lt-LT" dirty="0" err="1"/>
              <a:t>Master</a:t>
            </a:r>
            <a:r>
              <a:rPr lang="lt-LT" dirty="0"/>
              <a:t> </a:t>
            </a:r>
            <a:r>
              <a:rPr lang="lt-LT" dirty="0" err="1"/>
              <a:t>text</a:t>
            </a:r>
            <a:r>
              <a:rPr lang="lt-LT" dirty="0"/>
              <a:t> </a:t>
            </a:r>
            <a:r>
              <a:rPr lang="lt-LT" dirty="0" err="1"/>
              <a:t>styles</a:t>
            </a:r>
            <a:endParaRPr lang="lt-LT" dirty="0"/>
          </a:p>
        </p:txBody>
      </p:sp>
      <p:sp>
        <p:nvSpPr>
          <p:cNvPr id="8" name="Text Placeholder 6"/>
          <p:cNvSpPr>
            <a:spLocks noGrp="1"/>
          </p:cNvSpPr>
          <p:nvPr>
            <p:ph type="body" sz="quarter" idx="15"/>
          </p:nvPr>
        </p:nvSpPr>
        <p:spPr>
          <a:xfrm>
            <a:off x="8160327" y="1773528"/>
            <a:ext cx="3193472" cy="4323629"/>
          </a:xfrm>
        </p:spPr>
        <p:txBody>
          <a:bodyPr/>
          <a:lstStyle/>
          <a:p>
            <a:pPr lvl="0"/>
            <a:r>
              <a:rPr lang="lt-LT" dirty="0" err="1"/>
              <a:t>Click</a:t>
            </a:r>
            <a:r>
              <a:rPr lang="lt-LT" dirty="0"/>
              <a:t> to </a:t>
            </a:r>
            <a:r>
              <a:rPr lang="lt-LT" dirty="0" err="1"/>
              <a:t>edit</a:t>
            </a:r>
            <a:r>
              <a:rPr lang="lt-LT" dirty="0"/>
              <a:t> </a:t>
            </a:r>
            <a:r>
              <a:rPr lang="lt-LT" dirty="0" err="1"/>
              <a:t>Master</a:t>
            </a:r>
            <a:r>
              <a:rPr lang="lt-LT" dirty="0"/>
              <a:t> </a:t>
            </a:r>
            <a:r>
              <a:rPr lang="lt-LT" dirty="0" err="1"/>
              <a:t>text</a:t>
            </a:r>
            <a:r>
              <a:rPr lang="lt-LT" dirty="0"/>
              <a:t> </a:t>
            </a:r>
            <a:r>
              <a:rPr lang="lt-LT" dirty="0" err="1"/>
              <a:t>styles</a:t>
            </a:r>
            <a:endParaRPr lang="lt-LT" dirty="0"/>
          </a:p>
        </p:txBody>
      </p:sp>
      <p:sp>
        <p:nvSpPr>
          <p:cNvPr id="9" name="Rectangle 8"/>
          <p:cNvSpPr/>
          <p:nvPr userDrawn="1"/>
        </p:nvSpPr>
        <p:spPr>
          <a:xfrm>
            <a:off x="646302" y="1470919"/>
            <a:ext cx="425364" cy="115574"/>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userDrawn="1"/>
        </p:nvSpPr>
        <p:spPr>
          <a:xfrm>
            <a:off x="4286582" y="1470919"/>
            <a:ext cx="425364" cy="115574"/>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userDrawn="1"/>
        </p:nvSpPr>
        <p:spPr>
          <a:xfrm>
            <a:off x="7947645" y="1470919"/>
            <a:ext cx="425364" cy="115574"/>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userDrawn="1"/>
        </p:nvSpPr>
        <p:spPr>
          <a:xfrm>
            <a:off x="0" y="0"/>
            <a:ext cx="3271520" cy="85344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1144124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userDrawn="1">
  <p:cSld name="4 columns">
    <p:spTree>
      <p:nvGrpSpPr>
        <p:cNvPr id="1" name=""/>
        <p:cNvGrpSpPr/>
        <p:nvPr/>
      </p:nvGrpSpPr>
      <p:grpSpPr>
        <a:xfrm>
          <a:off x="0" y="0"/>
          <a:ext cx="0" cy="0"/>
          <a:chOff x="0" y="0"/>
          <a:chExt cx="0" cy="0"/>
        </a:xfrm>
      </p:grpSpPr>
      <p:sp>
        <p:nvSpPr>
          <p:cNvPr id="6" name="Text Placeholder 6"/>
          <p:cNvSpPr>
            <a:spLocks noGrp="1"/>
          </p:cNvSpPr>
          <p:nvPr>
            <p:ph type="body" sz="quarter" idx="13"/>
          </p:nvPr>
        </p:nvSpPr>
        <p:spPr>
          <a:xfrm>
            <a:off x="1004460" y="1907453"/>
            <a:ext cx="4396739" cy="1740450"/>
          </a:xfrm>
        </p:spPr>
        <p:txBody>
          <a:bodyPr/>
          <a:lstStyle/>
          <a:p>
            <a:pPr lvl="0"/>
            <a:r>
              <a:rPr lang="lt-LT" dirty="0" err="1"/>
              <a:t>Click</a:t>
            </a:r>
            <a:r>
              <a:rPr lang="lt-LT" dirty="0"/>
              <a:t> to </a:t>
            </a:r>
            <a:r>
              <a:rPr lang="lt-LT" dirty="0" err="1"/>
              <a:t>edit</a:t>
            </a:r>
            <a:r>
              <a:rPr lang="lt-LT" dirty="0"/>
              <a:t> </a:t>
            </a:r>
            <a:r>
              <a:rPr lang="lt-LT" dirty="0" err="1"/>
              <a:t>Master</a:t>
            </a:r>
            <a:r>
              <a:rPr lang="lt-LT" dirty="0"/>
              <a:t> </a:t>
            </a:r>
            <a:r>
              <a:rPr lang="lt-LT" dirty="0" err="1"/>
              <a:t>text</a:t>
            </a:r>
            <a:r>
              <a:rPr lang="lt-LT" dirty="0"/>
              <a:t> </a:t>
            </a:r>
            <a:r>
              <a:rPr lang="lt-LT" dirty="0" err="1"/>
              <a:t>styles</a:t>
            </a:r>
            <a:endParaRPr lang="lt-LT" dirty="0"/>
          </a:p>
        </p:txBody>
      </p:sp>
      <p:sp>
        <p:nvSpPr>
          <p:cNvPr id="9" name="Rectangle 8"/>
          <p:cNvSpPr/>
          <p:nvPr userDrawn="1"/>
        </p:nvSpPr>
        <p:spPr>
          <a:xfrm>
            <a:off x="791778" y="1604843"/>
            <a:ext cx="425364" cy="115574"/>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 Placeholder 6"/>
          <p:cNvSpPr>
            <a:spLocks noGrp="1"/>
          </p:cNvSpPr>
          <p:nvPr>
            <p:ph type="body" sz="quarter" idx="14"/>
          </p:nvPr>
        </p:nvSpPr>
        <p:spPr>
          <a:xfrm>
            <a:off x="1004460" y="4284893"/>
            <a:ext cx="4396739" cy="1740450"/>
          </a:xfrm>
        </p:spPr>
        <p:txBody>
          <a:bodyPr/>
          <a:lstStyle/>
          <a:p>
            <a:pPr lvl="0"/>
            <a:r>
              <a:rPr lang="lt-LT" dirty="0" err="1"/>
              <a:t>Click</a:t>
            </a:r>
            <a:r>
              <a:rPr lang="lt-LT" dirty="0"/>
              <a:t> to </a:t>
            </a:r>
            <a:r>
              <a:rPr lang="lt-LT" dirty="0" err="1"/>
              <a:t>edit</a:t>
            </a:r>
            <a:r>
              <a:rPr lang="lt-LT" dirty="0"/>
              <a:t> </a:t>
            </a:r>
            <a:r>
              <a:rPr lang="lt-LT" dirty="0" err="1"/>
              <a:t>Master</a:t>
            </a:r>
            <a:r>
              <a:rPr lang="lt-LT" dirty="0"/>
              <a:t> </a:t>
            </a:r>
            <a:r>
              <a:rPr lang="lt-LT" dirty="0" err="1"/>
              <a:t>text</a:t>
            </a:r>
            <a:r>
              <a:rPr lang="lt-LT" dirty="0"/>
              <a:t> </a:t>
            </a:r>
            <a:r>
              <a:rPr lang="lt-LT" dirty="0" err="1"/>
              <a:t>styles</a:t>
            </a:r>
            <a:endParaRPr lang="lt-LT" dirty="0"/>
          </a:p>
        </p:txBody>
      </p:sp>
      <p:sp>
        <p:nvSpPr>
          <p:cNvPr id="13" name="Rectangle 12"/>
          <p:cNvSpPr/>
          <p:nvPr userDrawn="1"/>
        </p:nvSpPr>
        <p:spPr>
          <a:xfrm>
            <a:off x="791778" y="3982283"/>
            <a:ext cx="425364" cy="115574"/>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 Placeholder 6"/>
          <p:cNvSpPr>
            <a:spLocks noGrp="1"/>
          </p:cNvSpPr>
          <p:nvPr>
            <p:ph type="body" sz="quarter" idx="15"/>
          </p:nvPr>
        </p:nvSpPr>
        <p:spPr>
          <a:xfrm>
            <a:off x="6889750" y="1907453"/>
            <a:ext cx="4396739" cy="1740450"/>
          </a:xfrm>
        </p:spPr>
        <p:txBody>
          <a:bodyPr/>
          <a:lstStyle/>
          <a:p>
            <a:pPr lvl="0"/>
            <a:r>
              <a:rPr lang="lt-LT" dirty="0" err="1"/>
              <a:t>Click</a:t>
            </a:r>
            <a:r>
              <a:rPr lang="lt-LT" dirty="0"/>
              <a:t> to </a:t>
            </a:r>
            <a:r>
              <a:rPr lang="lt-LT" dirty="0" err="1"/>
              <a:t>edit</a:t>
            </a:r>
            <a:r>
              <a:rPr lang="lt-LT" dirty="0"/>
              <a:t> </a:t>
            </a:r>
            <a:r>
              <a:rPr lang="lt-LT" dirty="0" err="1"/>
              <a:t>Master</a:t>
            </a:r>
            <a:r>
              <a:rPr lang="lt-LT" dirty="0"/>
              <a:t> </a:t>
            </a:r>
            <a:r>
              <a:rPr lang="lt-LT" dirty="0" err="1"/>
              <a:t>text</a:t>
            </a:r>
            <a:r>
              <a:rPr lang="lt-LT" dirty="0"/>
              <a:t> </a:t>
            </a:r>
            <a:r>
              <a:rPr lang="lt-LT" dirty="0" err="1"/>
              <a:t>styles</a:t>
            </a:r>
            <a:endParaRPr lang="lt-LT" dirty="0"/>
          </a:p>
        </p:txBody>
      </p:sp>
      <p:sp>
        <p:nvSpPr>
          <p:cNvPr id="15" name="Rectangle 14"/>
          <p:cNvSpPr/>
          <p:nvPr userDrawn="1"/>
        </p:nvSpPr>
        <p:spPr>
          <a:xfrm>
            <a:off x="6677068" y="1604843"/>
            <a:ext cx="425364" cy="115574"/>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 Placeholder 6"/>
          <p:cNvSpPr>
            <a:spLocks noGrp="1"/>
          </p:cNvSpPr>
          <p:nvPr>
            <p:ph type="body" sz="quarter" idx="16"/>
          </p:nvPr>
        </p:nvSpPr>
        <p:spPr>
          <a:xfrm>
            <a:off x="6889750" y="4284893"/>
            <a:ext cx="4396739" cy="1740450"/>
          </a:xfrm>
        </p:spPr>
        <p:txBody>
          <a:bodyPr/>
          <a:lstStyle/>
          <a:p>
            <a:pPr lvl="0"/>
            <a:r>
              <a:rPr lang="lt-LT" dirty="0" err="1"/>
              <a:t>Click</a:t>
            </a:r>
            <a:r>
              <a:rPr lang="lt-LT" dirty="0"/>
              <a:t> to </a:t>
            </a:r>
            <a:r>
              <a:rPr lang="lt-LT" dirty="0" err="1"/>
              <a:t>edit</a:t>
            </a:r>
            <a:r>
              <a:rPr lang="lt-LT" dirty="0"/>
              <a:t> </a:t>
            </a:r>
            <a:r>
              <a:rPr lang="lt-LT" dirty="0" err="1"/>
              <a:t>Master</a:t>
            </a:r>
            <a:r>
              <a:rPr lang="lt-LT" dirty="0"/>
              <a:t> </a:t>
            </a:r>
            <a:r>
              <a:rPr lang="lt-LT" dirty="0" err="1"/>
              <a:t>text</a:t>
            </a:r>
            <a:r>
              <a:rPr lang="lt-LT" dirty="0"/>
              <a:t> </a:t>
            </a:r>
            <a:r>
              <a:rPr lang="lt-LT" dirty="0" err="1"/>
              <a:t>styles</a:t>
            </a:r>
            <a:endParaRPr lang="lt-LT" dirty="0"/>
          </a:p>
        </p:txBody>
      </p:sp>
      <p:sp>
        <p:nvSpPr>
          <p:cNvPr id="17" name="Rectangle 16"/>
          <p:cNvSpPr/>
          <p:nvPr userDrawn="1"/>
        </p:nvSpPr>
        <p:spPr>
          <a:xfrm>
            <a:off x="6677068" y="3982283"/>
            <a:ext cx="425364" cy="115574"/>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36032051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preserve="1" userDrawn="1">
  <p:cSld name="Char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4" name="Chart Placeholder 3"/>
          <p:cNvSpPr>
            <a:spLocks noGrp="1"/>
          </p:cNvSpPr>
          <p:nvPr>
            <p:ph type="chart" sz="quarter" idx="10"/>
          </p:nvPr>
        </p:nvSpPr>
        <p:spPr>
          <a:xfrm>
            <a:off x="838200" y="2156460"/>
            <a:ext cx="5010150" cy="3956050"/>
          </a:xfrm>
        </p:spPr>
        <p:txBody>
          <a:bodyPr/>
          <a:lstStyle/>
          <a:p>
            <a:endParaRPr lang="en-US"/>
          </a:p>
        </p:txBody>
      </p:sp>
      <p:sp>
        <p:nvSpPr>
          <p:cNvPr id="5" name="Chart Placeholder 3"/>
          <p:cNvSpPr>
            <a:spLocks noGrp="1"/>
          </p:cNvSpPr>
          <p:nvPr>
            <p:ph type="chart" sz="quarter" idx="11"/>
          </p:nvPr>
        </p:nvSpPr>
        <p:spPr>
          <a:xfrm>
            <a:off x="6172511" y="2156460"/>
            <a:ext cx="5010150" cy="3956050"/>
          </a:xfrm>
        </p:spPr>
        <p:txBody>
          <a:bodyPr/>
          <a:lstStyle/>
          <a:p>
            <a:endParaRPr lang="en-US"/>
          </a:p>
        </p:txBody>
      </p:sp>
    </p:spTree>
    <p:extLst>
      <p:ext uri="{BB962C8B-B14F-4D97-AF65-F5344CB8AC3E}">
        <p14:creationId xmlns:p14="http://schemas.microsoft.com/office/powerpoint/2010/main" val="152059614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preserve="1" userDrawn="1">
  <p:cSld name="Chart 2">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6" name="Chart Placeholder 5"/>
          <p:cNvSpPr>
            <a:spLocks noGrp="1"/>
          </p:cNvSpPr>
          <p:nvPr>
            <p:ph type="chart" sz="quarter" idx="10"/>
          </p:nvPr>
        </p:nvSpPr>
        <p:spPr>
          <a:xfrm>
            <a:off x="838200" y="2156460"/>
            <a:ext cx="9561513" cy="4019550"/>
          </a:xfrm>
        </p:spPr>
        <p:txBody>
          <a:bodyPr/>
          <a:lstStyle/>
          <a:p>
            <a:endParaRPr lang="en-US"/>
          </a:p>
        </p:txBody>
      </p:sp>
    </p:spTree>
    <p:extLst>
      <p:ext uri="{BB962C8B-B14F-4D97-AF65-F5344CB8AC3E}">
        <p14:creationId xmlns:p14="http://schemas.microsoft.com/office/powerpoint/2010/main" val="151153446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preserve="1" userDrawn="1">
  <p:cSld name="Structur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4" name="SmartArt Placeholder 3"/>
          <p:cNvSpPr>
            <a:spLocks noGrp="1"/>
          </p:cNvSpPr>
          <p:nvPr>
            <p:ph type="dgm" sz="quarter" idx="10"/>
          </p:nvPr>
        </p:nvSpPr>
        <p:spPr>
          <a:xfrm>
            <a:off x="838200" y="2041525"/>
            <a:ext cx="8929688" cy="4068763"/>
          </a:xfrm>
        </p:spPr>
        <p:txBody>
          <a:bodyPr/>
          <a:lstStyle/>
          <a:p>
            <a:endParaRPr lang="en-US"/>
          </a:p>
        </p:txBody>
      </p:sp>
    </p:spTree>
    <p:extLst>
      <p:ext uri="{BB962C8B-B14F-4D97-AF65-F5344CB8AC3E}">
        <p14:creationId xmlns:p14="http://schemas.microsoft.com/office/powerpoint/2010/main" val="95290868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preserve="1" userDrawn="1">
  <p:cSld name="Tabl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6" name="Table Placeholder 5"/>
          <p:cNvSpPr>
            <a:spLocks noGrp="1"/>
          </p:cNvSpPr>
          <p:nvPr>
            <p:ph type="tbl" sz="quarter" idx="10"/>
          </p:nvPr>
        </p:nvSpPr>
        <p:spPr>
          <a:xfrm>
            <a:off x="838200" y="2041525"/>
            <a:ext cx="8929688" cy="4159250"/>
          </a:xfrm>
        </p:spPr>
        <p:txBody>
          <a:bodyPr/>
          <a:lstStyle/>
          <a:p>
            <a:endParaRPr lang="en-US"/>
          </a:p>
        </p:txBody>
      </p:sp>
    </p:spTree>
    <p:extLst>
      <p:ext uri="{BB962C8B-B14F-4D97-AF65-F5344CB8AC3E}">
        <p14:creationId xmlns:p14="http://schemas.microsoft.com/office/powerpoint/2010/main" val="131220765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Title slide 2">
    <p:spTree>
      <p:nvGrpSpPr>
        <p:cNvPr id="1" name=""/>
        <p:cNvGrpSpPr/>
        <p:nvPr/>
      </p:nvGrpSpPr>
      <p:grpSpPr>
        <a:xfrm>
          <a:off x="0" y="0"/>
          <a:ext cx="0" cy="0"/>
          <a:chOff x="0" y="0"/>
          <a:chExt cx="0" cy="0"/>
        </a:xfrm>
      </p:grpSpPr>
      <p:pic>
        <p:nvPicPr>
          <p:cNvPr id="5" name="Picture 4"/>
          <p:cNvPicPr>
            <a:picLocks noChangeAspect="1"/>
          </p:cNvPicPr>
          <p:nvPr userDrawn="1"/>
        </p:nvPicPr>
        <p:blipFill>
          <a:blip r:embed="rId2"/>
          <a:stretch>
            <a:fillRect/>
          </a:stretch>
        </p:blipFill>
        <p:spPr>
          <a:xfrm>
            <a:off x="509016" y="459481"/>
            <a:ext cx="3178893" cy="1357473"/>
          </a:xfrm>
          <a:prstGeom prst="rect">
            <a:avLst/>
          </a:prstGeom>
        </p:spPr>
      </p:pic>
      <p:sp>
        <p:nvSpPr>
          <p:cNvPr id="6" name="Title 1"/>
          <p:cNvSpPr>
            <a:spLocks noGrp="1"/>
          </p:cNvSpPr>
          <p:nvPr>
            <p:ph type="ctrTitle" hasCustomPrompt="1"/>
          </p:nvPr>
        </p:nvSpPr>
        <p:spPr>
          <a:xfrm>
            <a:off x="6458527" y="3102776"/>
            <a:ext cx="5396345" cy="3481198"/>
          </a:xfrm>
        </p:spPr>
        <p:txBody>
          <a:bodyPr anchor="t">
            <a:normAutofit/>
          </a:bodyPr>
          <a:lstStyle>
            <a:lvl1pPr algn="l">
              <a:defRPr sz="5400"/>
            </a:lvl1pPr>
          </a:lstStyle>
          <a:p>
            <a:r>
              <a:rPr lang="en-US" dirty="0"/>
              <a:t>CLICK TO EDIT MASTER TITLE STYLE</a:t>
            </a:r>
          </a:p>
        </p:txBody>
      </p:sp>
      <p:sp>
        <p:nvSpPr>
          <p:cNvPr id="7" name="Rectangle 6"/>
          <p:cNvSpPr/>
          <p:nvPr userDrawn="1"/>
        </p:nvSpPr>
        <p:spPr>
          <a:xfrm>
            <a:off x="5946098" y="2667741"/>
            <a:ext cx="1754297" cy="141095"/>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0853487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preserve="1" userDrawn="1">
  <p:cSld name="Picture">
    <p:spTree>
      <p:nvGrpSpPr>
        <p:cNvPr id="1" name=""/>
        <p:cNvGrpSpPr/>
        <p:nvPr/>
      </p:nvGrpSpPr>
      <p:grpSpPr>
        <a:xfrm>
          <a:off x="0" y="0"/>
          <a:ext cx="0" cy="0"/>
          <a:chOff x="0" y="0"/>
          <a:chExt cx="0" cy="0"/>
        </a:xfrm>
      </p:grpSpPr>
      <p:sp>
        <p:nvSpPr>
          <p:cNvPr id="6" name="Picture Placeholder 5"/>
          <p:cNvSpPr>
            <a:spLocks noGrp="1"/>
          </p:cNvSpPr>
          <p:nvPr>
            <p:ph type="pic" sz="quarter" idx="13"/>
          </p:nvPr>
        </p:nvSpPr>
        <p:spPr>
          <a:xfrm>
            <a:off x="0" y="0"/>
            <a:ext cx="12192000" cy="6858000"/>
          </a:xfrm>
        </p:spPr>
        <p:txBody>
          <a:bodyPr/>
          <a:lstStyle/>
          <a:p>
            <a:endParaRPr lang="en-US"/>
          </a:p>
        </p:txBody>
      </p:sp>
    </p:spTree>
    <p:extLst>
      <p:ext uri="{BB962C8B-B14F-4D97-AF65-F5344CB8AC3E}">
        <p14:creationId xmlns:p14="http://schemas.microsoft.com/office/powerpoint/2010/main" val="35743294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preserve="1" userDrawn="1">
  <p:cSld name="Picture collage">
    <p:spTree>
      <p:nvGrpSpPr>
        <p:cNvPr id="1" name=""/>
        <p:cNvGrpSpPr/>
        <p:nvPr/>
      </p:nvGrpSpPr>
      <p:grpSpPr>
        <a:xfrm>
          <a:off x="0" y="0"/>
          <a:ext cx="0" cy="0"/>
          <a:chOff x="0" y="0"/>
          <a:chExt cx="0" cy="0"/>
        </a:xfrm>
      </p:grpSpPr>
      <p:sp>
        <p:nvSpPr>
          <p:cNvPr id="7" name="Picture Placeholder 6"/>
          <p:cNvSpPr>
            <a:spLocks noGrp="1"/>
          </p:cNvSpPr>
          <p:nvPr>
            <p:ph type="pic" sz="quarter" idx="10"/>
          </p:nvPr>
        </p:nvSpPr>
        <p:spPr>
          <a:xfrm>
            <a:off x="0" y="0"/>
            <a:ext cx="6096000" cy="6850063"/>
          </a:xfrm>
        </p:spPr>
        <p:txBody>
          <a:bodyPr/>
          <a:lstStyle/>
          <a:p>
            <a:endParaRPr lang="en-US"/>
          </a:p>
        </p:txBody>
      </p:sp>
      <p:sp>
        <p:nvSpPr>
          <p:cNvPr id="9" name="Picture Placeholder 8"/>
          <p:cNvSpPr>
            <a:spLocks noGrp="1"/>
          </p:cNvSpPr>
          <p:nvPr>
            <p:ph type="pic" sz="quarter" idx="11"/>
          </p:nvPr>
        </p:nvSpPr>
        <p:spPr>
          <a:xfrm>
            <a:off x="6096000" y="2276475"/>
            <a:ext cx="6096000" cy="4573588"/>
          </a:xfrm>
        </p:spPr>
        <p:txBody>
          <a:bodyPr/>
          <a:lstStyle/>
          <a:p>
            <a:endParaRPr lang="en-US"/>
          </a:p>
        </p:txBody>
      </p:sp>
      <p:sp>
        <p:nvSpPr>
          <p:cNvPr id="11" name="Picture Placeholder 10"/>
          <p:cNvSpPr>
            <a:spLocks noGrp="1"/>
          </p:cNvSpPr>
          <p:nvPr>
            <p:ph type="pic" sz="quarter" idx="12"/>
          </p:nvPr>
        </p:nvSpPr>
        <p:spPr>
          <a:xfrm>
            <a:off x="6096000" y="0"/>
            <a:ext cx="6096000" cy="2276475"/>
          </a:xfrm>
        </p:spPr>
        <p:txBody>
          <a:bodyPr/>
          <a:lstStyle/>
          <a:p>
            <a:endParaRPr lang="en-US"/>
          </a:p>
        </p:txBody>
      </p:sp>
    </p:spTree>
    <p:extLst>
      <p:ext uri="{BB962C8B-B14F-4D97-AF65-F5344CB8AC3E}">
        <p14:creationId xmlns:p14="http://schemas.microsoft.com/office/powerpoint/2010/main" val="188414721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preserve="1" userDrawn="1">
  <p:cSld name="Content collage">
    <p:spTree>
      <p:nvGrpSpPr>
        <p:cNvPr id="1" name=""/>
        <p:cNvGrpSpPr/>
        <p:nvPr/>
      </p:nvGrpSpPr>
      <p:grpSpPr>
        <a:xfrm>
          <a:off x="0" y="0"/>
          <a:ext cx="0" cy="0"/>
          <a:chOff x="0" y="0"/>
          <a:chExt cx="0" cy="0"/>
        </a:xfrm>
      </p:grpSpPr>
      <p:sp>
        <p:nvSpPr>
          <p:cNvPr id="6" name="Picture Placeholder 6"/>
          <p:cNvSpPr>
            <a:spLocks noGrp="1"/>
          </p:cNvSpPr>
          <p:nvPr>
            <p:ph type="pic" sz="quarter" idx="10"/>
          </p:nvPr>
        </p:nvSpPr>
        <p:spPr>
          <a:xfrm>
            <a:off x="0" y="0"/>
            <a:ext cx="6096000" cy="6850063"/>
          </a:xfrm>
        </p:spPr>
        <p:txBody>
          <a:bodyPr/>
          <a:lstStyle/>
          <a:p>
            <a:endParaRPr lang="en-US"/>
          </a:p>
        </p:txBody>
      </p:sp>
      <p:sp>
        <p:nvSpPr>
          <p:cNvPr id="7" name="Picture Placeholder 8"/>
          <p:cNvSpPr>
            <a:spLocks noGrp="1"/>
          </p:cNvSpPr>
          <p:nvPr>
            <p:ph type="pic" sz="quarter" idx="11"/>
          </p:nvPr>
        </p:nvSpPr>
        <p:spPr>
          <a:xfrm>
            <a:off x="6096000" y="2276475"/>
            <a:ext cx="6096000" cy="4573588"/>
          </a:xfrm>
        </p:spPr>
        <p:txBody>
          <a:bodyPr/>
          <a:lstStyle/>
          <a:p>
            <a:endParaRPr lang="en-US"/>
          </a:p>
        </p:txBody>
      </p:sp>
      <p:sp>
        <p:nvSpPr>
          <p:cNvPr id="10" name="Text Placeholder 9"/>
          <p:cNvSpPr>
            <a:spLocks noGrp="1"/>
          </p:cNvSpPr>
          <p:nvPr>
            <p:ph type="body" sz="quarter" idx="12"/>
          </p:nvPr>
        </p:nvSpPr>
        <p:spPr>
          <a:xfrm>
            <a:off x="6423660" y="320041"/>
            <a:ext cx="5394960" cy="1691640"/>
          </a:xfrm>
        </p:spPr>
        <p:txBody>
          <a:bodyPr/>
          <a:lstStyle/>
          <a:p>
            <a:pPr lvl="0"/>
            <a:r>
              <a:rPr lang="en-US" dirty="0"/>
              <a:t>Click to edit Master text styles</a:t>
            </a:r>
          </a:p>
        </p:txBody>
      </p:sp>
    </p:spTree>
    <p:extLst>
      <p:ext uri="{BB962C8B-B14F-4D97-AF65-F5344CB8AC3E}">
        <p14:creationId xmlns:p14="http://schemas.microsoft.com/office/powerpoint/2010/main" val="131722876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preserve="1" userDrawn="1">
  <p:cSld name="Contacts">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stretch>
            <a:fillRect/>
          </a:stretch>
        </p:blipFill>
        <p:spPr>
          <a:xfrm>
            <a:off x="496455" y="599441"/>
            <a:ext cx="2721271" cy="1162056"/>
          </a:xfrm>
          <a:prstGeom prst="rect">
            <a:avLst/>
          </a:prstGeom>
        </p:spPr>
      </p:pic>
      <p:sp>
        <p:nvSpPr>
          <p:cNvPr id="8" name="Text Placeholder 7"/>
          <p:cNvSpPr>
            <a:spLocks noGrp="1"/>
          </p:cNvSpPr>
          <p:nvPr>
            <p:ph type="body" sz="quarter" idx="10"/>
          </p:nvPr>
        </p:nvSpPr>
        <p:spPr>
          <a:xfrm>
            <a:off x="6389255" y="4279271"/>
            <a:ext cx="5394325" cy="2033905"/>
          </a:xfrm>
        </p:spPr>
        <p:txBody>
          <a:bodyPr/>
          <a:lstStyle/>
          <a:p>
            <a:pPr lvl="0"/>
            <a:r>
              <a:rPr lang="en-US" dirty="0"/>
              <a:t>Click to edit Master text styles</a:t>
            </a:r>
          </a:p>
        </p:txBody>
      </p:sp>
      <p:sp>
        <p:nvSpPr>
          <p:cNvPr id="10" name="Title 1"/>
          <p:cNvSpPr>
            <a:spLocks noGrp="1"/>
          </p:cNvSpPr>
          <p:nvPr>
            <p:ph type="ctrTitle"/>
          </p:nvPr>
        </p:nvSpPr>
        <p:spPr>
          <a:xfrm>
            <a:off x="6389255" y="3221287"/>
            <a:ext cx="5396345" cy="833120"/>
          </a:xfrm>
        </p:spPr>
        <p:txBody>
          <a:bodyPr anchor="b">
            <a:normAutofit/>
          </a:bodyPr>
          <a:lstStyle>
            <a:lvl1pPr algn="l">
              <a:defRPr sz="5400"/>
            </a:lvl1pPr>
          </a:lstStyle>
          <a:p>
            <a:endParaRPr lang="en-US" dirty="0"/>
          </a:p>
        </p:txBody>
      </p:sp>
      <p:sp>
        <p:nvSpPr>
          <p:cNvPr id="12" name="Rectangle 11"/>
          <p:cNvSpPr/>
          <p:nvPr userDrawn="1"/>
        </p:nvSpPr>
        <p:spPr>
          <a:xfrm>
            <a:off x="5849598" y="2855328"/>
            <a:ext cx="1692421" cy="141095"/>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1726083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userDrawn="1">
  <p:cSld name="Tekstas">
    <p:spTree>
      <p:nvGrpSpPr>
        <p:cNvPr id="1" name=""/>
        <p:cNvGrpSpPr/>
        <p:nvPr/>
      </p:nvGrpSpPr>
      <p:grpSpPr>
        <a:xfrm>
          <a:off x="0" y="0"/>
          <a:ext cx="0" cy="0"/>
          <a:chOff x="0" y="0"/>
          <a:chExt cx="0" cy="0"/>
        </a:xfrm>
      </p:grpSpPr>
      <p:sp>
        <p:nvSpPr>
          <p:cNvPr id="2" name="Title 1"/>
          <p:cNvSpPr>
            <a:spLocks noGrp="1"/>
          </p:cNvSpPr>
          <p:nvPr>
            <p:ph type="title"/>
          </p:nvPr>
        </p:nvSpPr>
        <p:spPr>
          <a:xfrm>
            <a:off x="838200" y="1186842"/>
            <a:ext cx="9053945" cy="1126868"/>
          </a:xfrm>
        </p:spPr>
        <p:txBody>
          <a:bodyPr/>
          <a:lstStyle/>
          <a:p>
            <a:r>
              <a:rPr lang="lt-LT" dirty="0" err="1"/>
              <a:t>Click</a:t>
            </a:r>
            <a:r>
              <a:rPr lang="lt-LT" dirty="0"/>
              <a:t> to </a:t>
            </a:r>
            <a:r>
              <a:rPr lang="lt-LT" dirty="0" err="1"/>
              <a:t>edit</a:t>
            </a:r>
            <a:r>
              <a:rPr lang="lt-LT" dirty="0"/>
              <a:t> </a:t>
            </a:r>
            <a:r>
              <a:rPr lang="lt-LT" dirty="0" err="1"/>
              <a:t>Master</a:t>
            </a:r>
            <a:r>
              <a:rPr lang="lt-LT" dirty="0"/>
              <a:t> </a:t>
            </a:r>
            <a:r>
              <a:rPr lang="lt-LT" dirty="0" err="1"/>
              <a:t>title</a:t>
            </a:r>
            <a:r>
              <a:rPr lang="lt-LT" dirty="0"/>
              <a:t> </a:t>
            </a:r>
            <a:r>
              <a:rPr lang="lt-LT" dirty="0" err="1"/>
              <a:t>style</a:t>
            </a:r>
            <a:endParaRPr lang="en-US" dirty="0"/>
          </a:p>
        </p:txBody>
      </p:sp>
      <p:sp>
        <p:nvSpPr>
          <p:cNvPr id="6" name="Text Placeholder 5"/>
          <p:cNvSpPr>
            <a:spLocks noGrp="1"/>
          </p:cNvSpPr>
          <p:nvPr>
            <p:ph type="body" sz="quarter" idx="12"/>
          </p:nvPr>
        </p:nvSpPr>
        <p:spPr>
          <a:xfrm>
            <a:off x="838200" y="2512405"/>
            <a:ext cx="9053945" cy="3597450"/>
          </a:xfrm>
        </p:spPr>
        <p:txBody>
          <a:bodyPr/>
          <a:lstStyle/>
          <a:p>
            <a:pPr lvl="0"/>
            <a:r>
              <a:rPr lang="lt-LT" dirty="0" err="1"/>
              <a:t>Click</a:t>
            </a:r>
            <a:r>
              <a:rPr lang="lt-LT" dirty="0"/>
              <a:t> to </a:t>
            </a:r>
            <a:r>
              <a:rPr lang="lt-LT" dirty="0" err="1"/>
              <a:t>edit</a:t>
            </a:r>
            <a:r>
              <a:rPr lang="lt-LT" dirty="0"/>
              <a:t> </a:t>
            </a:r>
            <a:r>
              <a:rPr lang="lt-LT" dirty="0" err="1"/>
              <a:t>Master</a:t>
            </a:r>
            <a:r>
              <a:rPr lang="lt-LT" dirty="0"/>
              <a:t> </a:t>
            </a:r>
            <a:r>
              <a:rPr lang="lt-LT" dirty="0" err="1"/>
              <a:t>text</a:t>
            </a:r>
            <a:r>
              <a:rPr lang="lt-LT" dirty="0"/>
              <a:t> </a:t>
            </a:r>
            <a:r>
              <a:rPr lang="lt-LT" dirty="0" err="1"/>
              <a:t>styles</a:t>
            </a:r>
            <a:endParaRPr lang="lt-LT" dirty="0"/>
          </a:p>
        </p:txBody>
      </p:sp>
    </p:spTree>
    <p:extLst>
      <p:ext uri="{BB962C8B-B14F-4D97-AF65-F5344CB8AC3E}">
        <p14:creationId xmlns:p14="http://schemas.microsoft.com/office/powerpoint/2010/main" val="1285444188"/>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pic>
        <p:nvPicPr>
          <p:cNvPr id="5" name="Picture 4"/>
          <p:cNvPicPr>
            <a:picLocks noChangeAspect="1"/>
          </p:cNvPicPr>
          <p:nvPr userDrawn="1"/>
        </p:nvPicPr>
        <p:blipFill>
          <a:blip r:embed="rId2"/>
          <a:stretch>
            <a:fillRect/>
          </a:stretch>
        </p:blipFill>
        <p:spPr>
          <a:xfrm>
            <a:off x="483671" y="449990"/>
            <a:ext cx="3197723" cy="1365514"/>
          </a:xfrm>
          <a:prstGeom prst="rect">
            <a:avLst/>
          </a:prstGeom>
        </p:spPr>
      </p:pic>
      <p:sp>
        <p:nvSpPr>
          <p:cNvPr id="2" name="Title 1"/>
          <p:cNvSpPr>
            <a:spLocks noGrp="1"/>
          </p:cNvSpPr>
          <p:nvPr>
            <p:ph type="ctrTitle" hasCustomPrompt="1"/>
          </p:nvPr>
        </p:nvSpPr>
        <p:spPr>
          <a:xfrm>
            <a:off x="3035300" y="4043088"/>
            <a:ext cx="8560955" cy="2305050"/>
          </a:xfrm>
        </p:spPr>
        <p:txBody>
          <a:bodyPr anchor="t">
            <a:normAutofit/>
          </a:bodyPr>
          <a:lstStyle>
            <a:lvl1pPr algn="l">
              <a:defRPr sz="5400"/>
            </a:lvl1pPr>
          </a:lstStyle>
          <a:p>
            <a:r>
              <a:rPr lang="en-US" dirty="0"/>
              <a:t>CLICK TO EDIT MASTER TITLE STYLE</a:t>
            </a:r>
          </a:p>
        </p:txBody>
      </p:sp>
      <p:sp>
        <p:nvSpPr>
          <p:cNvPr id="7" name="Rectangle 6"/>
          <p:cNvSpPr/>
          <p:nvPr userDrawn="1"/>
        </p:nvSpPr>
        <p:spPr>
          <a:xfrm>
            <a:off x="2521776" y="3493564"/>
            <a:ext cx="1754297" cy="141095"/>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293946615"/>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preserve="1" userDrawn="1">
  <p:cSld name="Title slide 2">
    <p:spTree>
      <p:nvGrpSpPr>
        <p:cNvPr id="1" name=""/>
        <p:cNvGrpSpPr/>
        <p:nvPr/>
      </p:nvGrpSpPr>
      <p:grpSpPr>
        <a:xfrm>
          <a:off x="0" y="0"/>
          <a:ext cx="0" cy="0"/>
          <a:chOff x="0" y="0"/>
          <a:chExt cx="0" cy="0"/>
        </a:xfrm>
      </p:grpSpPr>
      <p:pic>
        <p:nvPicPr>
          <p:cNvPr id="8" name="Picture 7"/>
          <p:cNvPicPr>
            <a:picLocks noChangeAspect="1"/>
          </p:cNvPicPr>
          <p:nvPr userDrawn="1"/>
        </p:nvPicPr>
        <p:blipFill>
          <a:blip r:embed="rId2"/>
          <a:stretch>
            <a:fillRect/>
          </a:stretch>
        </p:blipFill>
        <p:spPr>
          <a:xfrm>
            <a:off x="483671" y="449990"/>
            <a:ext cx="3197723" cy="1365514"/>
          </a:xfrm>
          <a:prstGeom prst="rect">
            <a:avLst/>
          </a:prstGeom>
        </p:spPr>
      </p:pic>
      <p:sp>
        <p:nvSpPr>
          <p:cNvPr id="6" name="Title 1"/>
          <p:cNvSpPr>
            <a:spLocks noGrp="1"/>
          </p:cNvSpPr>
          <p:nvPr>
            <p:ph type="ctrTitle" hasCustomPrompt="1"/>
          </p:nvPr>
        </p:nvSpPr>
        <p:spPr>
          <a:xfrm>
            <a:off x="6458527" y="3102776"/>
            <a:ext cx="5396345" cy="3481198"/>
          </a:xfrm>
        </p:spPr>
        <p:txBody>
          <a:bodyPr anchor="t">
            <a:normAutofit/>
          </a:bodyPr>
          <a:lstStyle>
            <a:lvl1pPr algn="l">
              <a:defRPr sz="5400"/>
            </a:lvl1pPr>
          </a:lstStyle>
          <a:p>
            <a:r>
              <a:rPr lang="en-US" dirty="0"/>
              <a:t>CLICK TO EDIT MASTER TITLE STYLE</a:t>
            </a:r>
          </a:p>
        </p:txBody>
      </p:sp>
      <p:sp>
        <p:nvSpPr>
          <p:cNvPr id="7" name="Rectangle 6"/>
          <p:cNvSpPr/>
          <p:nvPr userDrawn="1"/>
        </p:nvSpPr>
        <p:spPr>
          <a:xfrm>
            <a:off x="5946098" y="2667741"/>
            <a:ext cx="1754297" cy="141095"/>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29947010"/>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preserve="1" userDrawn="1">
  <p:cSld name="Title slide 3">
    <p:spTree>
      <p:nvGrpSpPr>
        <p:cNvPr id="1" name=""/>
        <p:cNvGrpSpPr/>
        <p:nvPr/>
      </p:nvGrpSpPr>
      <p:grpSpPr>
        <a:xfrm>
          <a:off x="0" y="0"/>
          <a:ext cx="0" cy="0"/>
          <a:chOff x="0" y="0"/>
          <a:chExt cx="0" cy="0"/>
        </a:xfrm>
      </p:grpSpPr>
      <p:pic>
        <p:nvPicPr>
          <p:cNvPr id="8" name="Picture 7"/>
          <p:cNvPicPr>
            <a:picLocks noChangeAspect="1"/>
          </p:cNvPicPr>
          <p:nvPr userDrawn="1"/>
        </p:nvPicPr>
        <p:blipFill>
          <a:blip r:embed="rId2"/>
          <a:stretch>
            <a:fillRect/>
          </a:stretch>
        </p:blipFill>
        <p:spPr>
          <a:xfrm>
            <a:off x="6796736" y="586112"/>
            <a:ext cx="2602159" cy="1111192"/>
          </a:xfrm>
          <a:prstGeom prst="rect">
            <a:avLst/>
          </a:prstGeom>
        </p:spPr>
      </p:pic>
      <p:sp>
        <p:nvSpPr>
          <p:cNvPr id="6" name="Title 1"/>
          <p:cNvSpPr>
            <a:spLocks noGrp="1"/>
          </p:cNvSpPr>
          <p:nvPr>
            <p:ph type="ctrTitle" hasCustomPrompt="1"/>
          </p:nvPr>
        </p:nvSpPr>
        <p:spPr>
          <a:xfrm>
            <a:off x="6458528" y="3338945"/>
            <a:ext cx="5396345" cy="3186462"/>
          </a:xfrm>
        </p:spPr>
        <p:txBody>
          <a:bodyPr anchor="t">
            <a:normAutofit/>
          </a:bodyPr>
          <a:lstStyle>
            <a:lvl1pPr algn="l">
              <a:defRPr sz="5400"/>
            </a:lvl1pPr>
          </a:lstStyle>
          <a:p>
            <a:r>
              <a:rPr lang="en-US" dirty="0"/>
              <a:t>CLICK TO EDIT MASTER TITLE STYLE</a:t>
            </a:r>
          </a:p>
        </p:txBody>
      </p:sp>
      <p:sp>
        <p:nvSpPr>
          <p:cNvPr id="7" name="Rectangle 6"/>
          <p:cNvSpPr/>
          <p:nvPr userDrawn="1"/>
        </p:nvSpPr>
        <p:spPr>
          <a:xfrm>
            <a:off x="6096000" y="2869785"/>
            <a:ext cx="1410475" cy="134153"/>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Picture Placeholder 9"/>
          <p:cNvSpPr>
            <a:spLocks noGrp="1"/>
          </p:cNvSpPr>
          <p:nvPr>
            <p:ph type="pic" sz="quarter" idx="10"/>
          </p:nvPr>
        </p:nvSpPr>
        <p:spPr>
          <a:xfrm>
            <a:off x="0" y="0"/>
            <a:ext cx="6096000" cy="6858000"/>
          </a:xfrm>
        </p:spPr>
        <p:txBody>
          <a:bodyPr/>
          <a:lstStyle/>
          <a:p>
            <a:endParaRPr lang="en-US"/>
          </a:p>
        </p:txBody>
      </p:sp>
    </p:spTree>
    <p:extLst>
      <p:ext uri="{BB962C8B-B14F-4D97-AF65-F5344CB8AC3E}">
        <p14:creationId xmlns:p14="http://schemas.microsoft.com/office/powerpoint/2010/main" val="1442358775"/>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preserve="1" userDrawn="1">
  <p:cSld name="Content">
    <p:spTree>
      <p:nvGrpSpPr>
        <p:cNvPr id="1" name=""/>
        <p:cNvGrpSpPr/>
        <p:nvPr/>
      </p:nvGrpSpPr>
      <p:grpSpPr>
        <a:xfrm>
          <a:off x="0" y="0"/>
          <a:ext cx="0" cy="0"/>
          <a:chOff x="0" y="0"/>
          <a:chExt cx="0" cy="0"/>
        </a:xfrm>
      </p:grpSpPr>
      <p:sp>
        <p:nvSpPr>
          <p:cNvPr id="7" name="Picture Placeholder 6"/>
          <p:cNvSpPr>
            <a:spLocks noGrp="1"/>
          </p:cNvSpPr>
          <p:nvPr>
            <p:ph type="pic" sz="quarter" idx="13"/>
          </p:nvPr>
        </p:nvSpPr>
        <p:spPr>
          <a:xfrm>
            <a:off x="0" y="0"/>
            <a:ext cx="4640580" cy="6858000"/>
          </a:xfrm>
        </p:spPr>
        <p:txBody>
          <a:bodyPr/>
          <a:lstStyle/>
          <a:p>
            <a:endParaRPr lang="en-US"/>
          </a:p>
        </p:txBody>
      </p:sp>
      <p:sp>
        <p:nvSpPr>
          <p:cNvPr id="6" name="Title 1"/>
          <p:cNvSpPr>
            <a:spLocks noGrp="1"/>
          </p:cNvSpPr>
          <p:nvPr>
            <p:ph type="title"/>
          </p:nvPr>
        </p:nvSpPr>
        <p:spPr>
          <a:xfrm>
            <a:off x="6054725" y="1889760"/>
            <a:ext cx="5483860" cy="833120"/>
          </a:xfrm>
        </p:spPr>
        <p:txBody>
          <a:bodyPr/>
          <a:lstStyle/>
          <a:p>
            <a:endParaRPr lang="en-US" dirty="0"/>
          </a:p>
        </p:txBody>
      </p:sp>
      <p:sp>
        <p:nvSpPr>
          <p:cNvPr id="8" name="Text Placeholder 8"/>
          <p:cNvSpPr>
            <a:spLocks noGrp="1"/>
          </p:cNvSpPr>
          <p:nvPr>
            <p:ph type="body" sz="quarter" idx="14"/>
          </p:nvPr>
        </p:nvSpPr>
        <p:spPr>
          <a:xfrm>
            <a:off x="6055360" y="3024493"/>
            <a:ext cx="5483225" cy="3345510"/>
          </a:xfrm>
        </p:spPr>
        <p:txBody>
          <a:bodyPr/>
          <a:lstStyle>
            <a:lvl1pPr marL="457200" marR="0" indent="-457200" algn="l" defTabSz="914400" rtl="0" eaLnBrk="1" fontAlgn="auto" latinLnBrk="0" hangingPunct="1">
              <a:lnSpc>
                <a:spcPct val="90000"/>
              </a:lnSpc>
              <a:spcBef>
                <a:spcPts val="1000"/>
              </a:spcBef>
              <a:spcAft>
                <a:spcPts val="0"/>
              </a:spcAft>
              <a:buClr>
                <a:schemeClr val="tx1"/>
              </a:buClr>
              <a:buSzPct val="108000"/>
              <a:buFont typeface="+mj-lt"/>
              <a:buAutoNum type="arabicPeriod"/>
              <a:tabLst/>
              <a:defRPr/>
            </a:lvl1pPr>
          </a:lstStyle>
          <a:p>
            <a:pPr lvl="0"/>
            <a:r>
              <a:rPr lang="lt-LT" dirty="0" err="1"/>
              <a:t>Click</a:t>
            </a:r>
            <a:r>
              <a:rPr lang="lt-LT" dirty="0"/>
              <a:t> to </a:t>
            </a:r>
            <a:r>
              <a:rPr lang="lt-LT" dirty="0" err="1"/>
              <a:t>edit</a:t>
            </a:r>
            <a:r>
              <a:rPr lang="lt-LT" dirty="0"/>
              <a:t> </a:t>
            </a:r>
            <a:r>
              <a:rPr lang="lt-LT" dirty="0" err="1"/>
              <a:t>Master</a:t>
            </a:r>
            <a:r>
              <a:rPr lang="lt-LT" dirty="0"/>
              <a:t> </a:t>
            </a:r>
            <a:r>
              <a:rPr lang="lt-LT" dirty="0" err="1"/>
              <a:t>text</a:t>
            </a:r>
            <a:r>
              <a:rPr lang="lt-LT" dirty="0"/>
              <a:t> </a:t>
            </a:r>
            <a:r>
              <a:rPr lang="lt-LT" dirty="0" err="1"/>
              <a:t>styles</a:t>
            </a:r>
            <a:endParaRPr lang="lt-LT" dirty="0"/>
          </a:p>
          <a:p>
            <a:pPr marL="457200" marR="0" lvl="0" indent="-457200" algn="l" defTabSz="914400" rtl="0" eaLnBrk="1" fontAlgn="auto" latinLnBrk="0" hangingPunct="1">
              <a:lnSpc>
                <a:spcPct val="90000"/>
              </a:lnSpc>
              <a:spcBef>
                <a:spcPts val="1000"/>
              </a:spcBef>
              <a:spcAft>
                <a:spcPts val="0"/>
              </a:spcAft>
              <a:buClr>
                <a:schemeClr val="tx1"/>
              </a:buClr>
              <a:buSzPct val="108000"/>
              <a:buFont typeface="+mj-lt"/>
              <a:buAutoNum type="arabicPeriod"/>
              <a:tabLst/>
              <a:defRPr/>
            </a:pPr>
            <a:r>
              <a:rPr lang="lt-LT" dirty="0" err="1"/>
              <a:t>Click</a:t>
            </a:r>
            <a:r>
              <a:rPr lang="lt-LT" dirty="0"/>
              <a:t> to </a:t>
            </a:r>
            <a:r>
              <a:rPr lang="lt-LT" dirty="0" err="1"/>
              <a:t>edit</a:t>
            </a:r>
            <a:r>
              <a:rPr lang="lt-LT" dirty="0"/>
              <a:t> </a:t>
            </a:r>
            <a:r>
              <a:rPr lang="lt-LT" dirty="0" err="1"/>
              <a:t>Master</a:t>
            </a:r>
            <a:r>
              <a:rPr lang="lt-LT" dirty="0"/>
              <a:t> </a:t>
            </a:r>
            <a:r>
              <a:rPr lang="lt-LT" dirty="0" err="1"/>
              <a:t>text</a:t>
            </a:r>
            <a:r>
              <a:rPr lang="lt-LT" dirty="0"/>
              <a:t> </a:t>
            </a:r>
            <a:r>
              <a:rPr lang="lt-LT" dirty="0" err="1"/>
              <a:t>styles</a:t>
            </a:r>
            <a:endParaRPr lang="lt-LT" dirty="0"/>
          </a:p>
          <a:p>
            <a:pPr marL="457200" marR="0" lvl="0" indent="-457200" algn="l" defTabSz="914400" rtl="0" eaLnBrk="1" fontAlgn="auto" latinLnBrk="0" hangingPunct="1">
              <a:lnSpc>
                <a:spcPct val="90000"/>
              </a:lnSpc>
              <a:spcBef>
                <a:spcPts val="1000"/>
              </a:spcBef>
              <a:spcAft>
                <a:spcPts val="0"/>
              </a:spcAft>
              <a:buClr>
                <a:schemeClr val="tx1"/>
              </a:buClr>
              <a:buSzPct val="108000"/>
              <a:buFont typeface="+mj-lt"/>
              <a:buAutoNum type="arabicPeriod"/>
              <a:tabLst/>
              <a:defRPr/>
            </a:pPr>
            <a:r>
              <a:rPr lang="lt-LT" dirty="0" err="1"/>
              <a:t>Click</a:t>
            </a:r>
            <a:r>
              <a:rPr lang="lt-LT" dirty="0"/>
              <a:t> to </a:t>
            </a:r>
            <a:r>
              <a:rPr lang="lt-LT" dirty="0" err="1"/>
              <a:t>edit</a:t>
            </a:r>
            <a:r>
              <a:rPr lang="lt-LT" dirty="0"/>
              <a:t> </a:t>
            </a:r>
            <a:r>
              <a:rPr lang="lt-LT" dirty="0" err="1"/>
              <a:t>Master</a:t>
            </a:r>
            <a:r>
              <a:rPr lang="lt-LT" dirty="0"/>
              <a:t> </a:t>
            </a:r>
            <a:r>
              <a:rPr lang="lt-LT" dirty="0" err="1"/>
              <a:t>text</a:t>
            </a:r>
            <a:r>
              <a:rPr lang="lt-LT" dirty="0"/>
              <a:t> </a:t>
            </a:r>
            <a:r>
              <a:rPr lang="lt-LT" dirty="0" err="1"/>
              <a:t>styles</a:t>
            </a:r>
            <a:endParaRPr lang="lt-LT" dirty="0"/>
          </a:p>
          <a:p>
            <a:pPr marL="457200" marR="0" lvl="0" indent="-457200" algn="l" defTabSz="914400" rtl="0" eaLnBrk="1" fontAlgn="auto" latinLnBrk="0" hangingPunct="1">
              <a:lnSpc>
                <a:spcPct val="90000"/>
              </a:lnSpc>
              <a:spcBef>
                <a:spcPts val="1000"/>
              </a:spcBef>
              <a:spcAft>
                <a:spcPts val="0"/>
              </a:spcAft>
              <a:buClr>
                <a:schemeClr val="tx1"/>
              </a:buClr>
              <a:buSzPct val="108000"/>
              <a:buFont typeface="+mj-lt"/>
              <a:buAutoNum type="arabicPeriod"/>
              <a:tabLst/>
              <a:defRPr/>
            </a:pPr>
            <a:r>
              <a:rPr lang="lt-LT" dirty="0" err="1"/>
              <a:t>Click</a:t>
            </a:r>
            <a:r>
              <a:rPr lang="lt-LT" dirty="0"/>
              <a:t> to </a:t>
            </a:r>
            <a:r>
              <a:rPr lang="lt-LT" dirty="0" err="1"/>
              <a:t>edit</a:t>
            </a:r>
            <a:r>
              <a:rPr lang="lt-LT" dirty="0"/>
              <a:t> </a:t>
            </a:r>
            <a:r>
              <a:rPr lang="lt-LT" dirty="0" err="1"/>
              <a:t>Master</a:t>
            </a:r>
            <a:r>
              <a:rPr lang="lt-LT" dirty="0"/>
              <a:t> </a:t>
            </a:r>
            <a:r>
              <a:rPr lang="lt-LT" dirty="0" err="1"/>
              <a:t>text</a:t>
            </a:r>
            <a:r>
              <a:rPr lang="lt-LT" dirty="0"/>
              <a:t> </a:t>
            </a:r>
            <a:r>
              <a:rPr lang="lt-LT" dirty="0" err="1"/>
              <a:t>styles</a:t>
            </a:r>
            <a:endParaRPr lang="lt-LT" dirty="0"/>
          </a:p>
          <a:p>
            <a:pPr marL="457200" marR="0" lvl="0" indent="-457200" algn="l" defTabSz="914400" rtl="0" eaLnBrk="1" fontAlgn="auto" latinLnBrk="0" hangingPunct="1">
              <a:lnSpc>
                <a:spcPct val="90000"/>
              </a:lnSpc>
              <a:spcBef>
                <a:spcPts val="1000"/>
              </a:spcBef>
              <a:spcAft>
                <a:spcPts val="0"/>
              </a:spcAft>
              <a:buClr>
                <a:schemeClr val="tx1"/>
              </a:buClr>
              <a:buSzPct val="108000"/>
              <a:buFont typeface="+mj-lt"/>
              <a:buAutoNum type="arabicPeriod"/>
              <a:tabLst/>
              <a:defRPr/>
            </a:pPr>
            <a:r>
              <a:rPr lang="lt-LT" dirty="0" err="1"/>
              <a:t>Click</a:t>
            </a:r>
            <a:r>
              <a:rPr lang="lt-LT" dirty="0"/>
              <a:t> to </a:t>
            </a:r>
            <a:r>
              <a:rPr lang="lt-LT" dirty="0" err="1"/>
              <a:t>edit</a:t>
            </a:r>
            <a:r>
              <a:rPr lang="lt-LT" dirty="0"/>
              <a:t> </a:t>
            </a:r>
            <a:r>
              <a:rPr lang="lt-LT" dirty="0" err="1"/>
              <a:t>Master</a:t>
            </a:r>
            <a:r>
              <a:rPr lang="lt-LT" dirty="0"/>
              <a:t> </a:t>
            </a:r>
            <a:r>
              <a:rPr lang="lt-LT" dirty="0" err="1"/>
              <a:t>text</a:t>
            </a:r>
            <a:r>
              <a:rPr lang="lt-LT" dirty="0"/>
              <a:t> </a:t>
            </a:r>
            <a:r>
              <a:rPr lang="lt-LT" dirty="0" err="1"/>
              <a:t>styles</a:t>
            </a:r>
            <a:endParaRPr lang="lt-LT" dirty="0"/>
          </a:p>
          <a:p>
            <a:pPr marL="457200" marR="0" lvl="0" indent="-457200" algn="l" defTabSz="914400" rtl="0" eaLnBrk="1" fontAlgn="auto" latinLnBrk="0" hangingPunct="1">
              <a:lnSpc>
                <a:spcPct val="90000"/>
              </a:lnSpc>
              <a:spcBef>
                <a:spcPts val="1000"/>
              </a:spcBef>
              <a:spcAft>
                <a:spcPts val="0"/>
              </a:spcAft>
              <a:buClr>
                <a:schemeClr val="tx1"/>
              </a:buClr>
              <a:buSzPct val="108000"/>
              <a:buFont typeface="+mj-lt"/>
              <a:buAutoNum type="arabicPeriod"/>
              <a:tabLst/>
              <a:defRPr/>
            </a:pPr>
            <a:r>
              <a:rPr lang="lt-LT" dirty="0" err="1"/>
              <a:t>Click</a:t>
            </a:r>
            <a:r>
              <a:rPr lang="lt-LT" dirty="0"/>
              <a:t> to </a:t>
            </a:r>
            <a:r>
              <a:rPr lang="lt-LT" dirty="0" err="1"/>
              <a:t>edit</a:t>
            </a:r>
            <a:r>
              <a:rPr lang="lt-LT" dirty="0"/>
              <a:t> </a:t>
            </a:r>
            <a:r>
              <a:rPr lang="lt-LT" dirty="0" err="1"/>
              <a:t>Master</a:t>
            </a:r>
            <a:r>
              <a:rPr lang="lt-LT" dirty="0"/>
              <a:t> </a:t>
            </a:r>
            <a:r>
              <a:rPr lang="lt-LT" dirty="0" err="1"/>
              <a:t>text</a:t>
            </a:r>
            <a:r>
              <a:rPr lang="lt-LT" dirty="0"/>
              <a:t> </a:t>
            </a:r>
            <a:r>
              <a:rPr lang="lt-LT" dirty="0" err="1"/>
              <a:t>styles</a:t>
            </a:r>
            <a:endParaRPr lang="lt-LT" dirty="0"/>
          </a:p>
          <a:p>
            <a:pPr marL="457200" marR="0" lvl="0" indent="-457200" algn="l" defTabSz="914400" rtl="0" eaLnBrk="1" fontAlgn="auto" latinLnBrk="0" hangingPunct="1">
              <a:lnSpc>
                <a:spcPct val="90000"/>
              </a:lnSpc>
              <a:spcBef>
                <a:spcPts val="1000"/>
              </a:spcBef>
              <a:spcAft>
                <a:spcPts val="0"/>
              </a:spcAft>
              <a:buClr>
                <a:schemeClr val="tx1"/>
              </a:buClr>
              <a:buSzPct val="108000"/>
              <a:buFont typeface="+mj-lt"/>
              <a:buAutoNum type="arabicPeriod"/>
              <a:tabLst/>
              <a:defRPr/>
            </a:pPr>
            <a:r>
              <a:rPr lang="lt-LT" dirty="0" err="1"/>
              <a:t>Click</a:t>
            </a:r>
            <a:r>
              <a:rPr lang="lt-LT" dirty="0"/>
              <a:t> to </a:t>
            </a:r>
            <a:r>
              <a:rPr lang="lt-LT" dirty="0" err="1"/>
              <a:t>edit</a:t>
            </a:r>
            <a:r>
              <a:rPr lang="lt-LT" dirty="0"/>
              <a:t> </a:t>
            </a:r>
            <a:r>
              <a:rPr lang="lt-LT" dirty="0" err="1"/>
              <a:t>Master</a:t>
            </a:r>
            <a:r>
              <a:rPr lang="lt-LT" dirty="0"/>
              <a:t> </a:t>
            </a:r>
            <a:r>
              <a:rPr lang="lt-LT" dirty="0" err="1"/>
              <a:t>text</a:t>
            </a:r>
            <a:r>
              <a:rPr lang="lt-LT" dirty="0"/>
              <a:t> </a:t>
            </a:r>
            <a:r>
              <a:rPr lang="lt-LT" dirty="0" err="1"/>
              <a:t>styles</a:t>
            </a:r>
            <a:endParaRPr lang="lt-LT" dirty="0"/>
          </a:p>
          <a:p>
            <a:pPr lvl="0"/>
            <a:endParaRPr lang="lt-LT" dirty="0"/>
          </a:p>
          <a:p>
            <a:pPr lvl="0"/>
            <a:endParaRPr lang="lt-LT" dirty="0"/>
          </a:p>
        </p:txBody>
      </p:sp>
    </p:spTree>
    <p:extLst>
      <p:ext uri="{BB962C8B-B14F-4D97-AF65-F5344CB8AC3E}">
        <p14:creationId xmlns:p14="http://schemas.microsoft.com/office/powerpoint/2010/main" val="2088184721"/>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preserve="1" userDrawn="1">
  <p:cSld name="Text slide">
    <p:spTree>
      <p:nvGrpSpPr>
        <p:cNvPr id="1" name=""/>
        <p:cNvGrpSpPr/>
        <p:nvPr/>
      </p:nvGrpSpPr>
      <p:grpSpPr>
        <a:xfrm>
          <a:off x="0" y="0"/>
          <a:ext cx="0" cy="0"/>
          <a:chOff x="0" y="0"/>
          <a:chExt cx="0" cy="0"/>
        </a:xfrm>
      </p:grpSpPr>
      <p:sp>
        <p:nvSpPr>
          <p:cNvPr id="2" name="Title 1"/>
          <p:cNvSpPr>
            <a:spLocks noGrp="1"/>
          </p:cNvSpPr>
          <p:nvPr>
            <p:ph type="title"/>
          </p:nvPr>
        </p:nvSpPr>
        <p:spPr>
          <a:xfrm>
            <a:off x="838200" y="1186842"/>
            <a:ext cx="9053945" cy="1126868"/>
          </a:xfrm>
        </p:spPr>
        <p:txBody>
          <a:bodyPr/>
          <a:lstStyle/>
          <a:p>
            <a:r>
              <a:rPr lang="lt-LT" dirty="0" err="1"/>
              <a:t>Click</a:t>
            </a:r>
            <a:r>
              <a:rPr lang="lt-LT" dirty="0"/>
              <a:t> to </a:t>
            </a:r>
            <a:r>
              <a:rPr lang="lt-LT" dirty="0" err="1"/>
              <a:t>edit</a:t>
            </a:r>
            <a:r>
              <a:rPr lang="lt-LT" dirty="0"/>
              <a:t> </a:t>
            </a:r>
            <a:r>
              <a:rPr lang="lt-LT" dirty="0" err="1"/>
              <a:t>Master</a:t>
            </a:r>
            <a:r>
              <a:rPr lang="lt-LT" dirty="0"/>
              <a:t> </a:t>
            </a:r>
            <a:r>
              <a:rPr lang="lt-LT" dirty="0" err="1"/>
              <a:t>title</a:t>
            </a:r>
            <a:r>
              <a:rPr lang="lt-LT" dirty="0"/>
              <a:t> </a:t>
            </a:r>
            <a:r>
              <a:rPr lang="lt-LT" dirty="0" err="1"/>
              <a:t>style</a:t>
            </a:r>
            <a:endParaRPr lang="en-US" dirty="0"/>
          </a:p>
        </p:txBody>
      </p:sp>
      <p:sp>
        <p:nvSpPr>
          <p:cNvPr id="6" name="Text Placeholder 5"/>
          <p:cNvSpPr>
            <a:spLocks noGrp="1"/>
          </p:cNvSpPr>
          <p:nvPr>
            <p:ph type="body" sz="quarter" idx="12"/>
          </p:nvPr>
        </p:nvSpPr>
        <p:spPr>
          <a:xfrm>
            <a:off x="838200" y="2512405"/>
            <a:ext cx="9053945" cy="3597450"/>
          </a:xfrm>
        </p:spPr>
        <p:txBody>
          <a:bodyPr/>
          <a:lstStyle/>
          <a:p>
            <a:pPr lvl="0"/>
            <a:r>
              <a:rPr lang="lt-LT" dirty="0" err="1"/>
              <a:t>Click</a:t>
            </a:r>
            <a:r>
              <a:rPr lang="lt-LT" dirty="0"/>
              <a:t> to </a:t>
            </a:r>
            <a:r>
              <a:rPr lang="lt-LT" dirty="0" err="1"/>
              <a:t>edit</a:t>
            </a:r>
            <a:r>
              <a:rPr lang="lt-LT" dirty="0"/>
              <a:t> </a:t>
            </a:r>
            <a:r>
              <a:rPr lang="lt-LT" dirty="0" err="1"/>
              <a:t>Master</a:t>
            </a:r>
            <a:r>
              <a:rPr lang="lt-LT" dirty="0"/>
              <a:t> </a:t>
            </a:r>
            <a:r>
              <a:rPr lang="lt-LT" dirty="0" err="1"/>
              <a:t>text</a:t>
            </a:r>
            <a:r>
              <a:rPr lang="lt-LT" dirty="0"/>
              <a:t> </a:t>
            </a:r>
            <a:r>
              <a:rPr lang="lt-LT" dirty="0" err="1"/>
              <a:t>styles</a:t>
            </a:r>
            <a:endParaRPr lang="lt-LT" dirty="0"/>
          </a:p>
        </p:txBody>
      </p:sp>
    </p:spTree>
    <p:extLst>
      <p:ext uri="{BB962C8B-B14F-4D97-AF65-F5344CB8AC3E}">
        <p14:creationId xmlns:p14="http://schemas.microsoft.com/office/powerpoint/2010/main" val="93349977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Title slide 3">
    <p:spTree>
      <p:nvGrpSpPr>
        <p:cNvPr id="1" name=""/>
        <p:cNvGrpSpPr/>
        <p:nvPr/>
      </p:nvGrpSpPr>
      <p:grpSpPr>
        <a:xfrm>
          <a:off x="0" y="0"/>
          <a:ext cx="0" cy="0"/>
          <a:chOff x="0" y="0"/>
          <a:chExt cx="0" cy="0"/>
        </a:xfrm>
      </p:grpSpPr>
      <p:pic>
        <p:nvPicPr>
          <p:cNvPr id="9" name="Picture 8"/>
          <p:cNvPicPr>
            <a:picLocks noChangeAspect="1"/>
          </p:cNvPicPr>
          <p:nvPr userDrawn="1"/>
        </p:nvPicPr>
        <p:blipFill>
          <a:blip r:embed="rId2"/>
          <a:stretch>
            <a:fillRect/>
          </a:stretch>
        </p:blipFill>
        <p:spPr>
          <a:xfrm>
            <a:off x="6796737" y="586111"/>
            <a:ext cx="2626664" cy="1121656"/>
          </a:xfrm>
          <a:prstGeom prst="rect">
            <a:avLst/>
          </a:prstGeom>
        </p:spPr>
      </p:pic>
      <p:sp>
        <p:nvSpPr>
          <p:cNvPr id="6" name="Title 1"/>
          <p:cNvSpPr>
            <a:spLocks noGrp="1"/>
          </p:cNvSpPr>
          <p:nvPr>
            <p:ph type="ctrTitle" hasCustomPrompt="1"/>
          </p:nvPr>
        </p:nvSpPr>
        <p:spPr>
          <a:xfrm>
            <a:off x="6458528" y="3338945"/>
            <a:ext cx="5396345" cy="3186462"/>
          </a:xfrm>
        </p:spPr>
        <p:txBody>
          <a:bodyPr anchor="t">
            <a:normAutofit/>
          </a:bodyPr>
          <a:lstStyle>
            <a:lvl1pPr algn="l">
              <a:defRPr sz="5400"/>
            </a:lvl1pPr>
          </a:lstStyle>
          <a:p>
            <a:r>
              <a:rPr lang="en-US" dirty="0"/>
              <a:t>CLICK TO EDIT MASTER TITLE STYLE</a:t>
            </a:r>
          </a:p>
        </p:txBody>
      </p:sp>
      <p:sp>
        <p:nvSpPr>
          <p:cNvPr id="7" name="Rectangle 6"/>
          <p:cNvSpPr/>
          <p:nvPr userDrawn="1"/>
        </p:nvSpPr>
        <p:spPr>
          <a:xfrm>
            <a:off x="6096000" y="2869785"/>
            <a:ext cx="1410475" cy="134153"/>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Picture Placeholder 9"/>
          <p:cNvSpPr>
            <a:spLocks noGrp="1"/>
          </p:cNvSpPr>
          <p:nvPr>
            <p:ph type="pic" sz="quarter" idx="10"/>
          </p:nvPr>
        </p:nvSpPr>
        <p:spPr>
          <a:xfrm>
            <a:off x="0" y="0"/>
            <a:ext cx="6096000" cy="6858000"/>
          </a:xfrm>
        </p:spPr>
        <p:txBody>
          <a:bodyPr/>
          <a:lstStyle/>
          <a:p>
            <a:endParaRPr lang="en-US"/>
          </a:p>
        </p:txBody>
      </p:sp>
    </p:spTree>
    <p:extLst>
      <p:ext uri="{BB962C8B-B14F-4D97-AF65-F5344CB8AC3E}">
        <p14:creationId xmlns:p14="http://schemas.microsoft.com/office/powerpoint/2010/main" val="1363046565"/>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preserve="1" userDrawn="1">
  <p:cSld name="Text and picture">
    <p:spTree>
      <p:nvGrpSpPr>
        <p:cNvPr id="1" name=""/>
        <p:cNvGrpSpPr/>
        <p:nvPr/>
      </p:nvGrpSpPr>
      <p:grpSpPr>
        <a:xfrm>
          <a:off x="0" y="0"/>
          <a:ext cx="0" cy="0"/>
          <a:chOff x="0" y="0"/>
          <a:chExt cx="0" cy="0"/>
        </a:xfrm>
      </p:grpSpPr>
      <p:sp>
        <p:nvSpPr>
          <p:cNvPr id="2" name="Title 1"/>
          <p:cNvSpPr>
            <a:spLocks noGrp="1"/>
          </p:cNvSpPr>
          <p:nvPr>
            <p:ph type="title"/>
          </p:nvPr>
        </p:nvSpPr>
        <p:spPr>
          <a:xfrm>
            <a:off x="4176591" y="1392063"/>
            <a:ext cx="6796209" cy="1216922"/>
          </a:xfrm>
        </p:spPr>
        <p:txBody>
          <a:bodyPr anchor="b"/>
          <a:lstStyle/>
          <a:p>
            <a:r>
              <a:rPr lang="en-US" dirty="0"/>
              <a:t>Click to edit Master title style</a:t>
            </a:r>
          </a:p>
        </p:txBody>
      </p:sp>
      <p:sp>
        <p:nvSpPr>
          <p:cNvPr id="10" name="Text Placeholder 9"/>
          <p:cNvSpPr>
            <a:spLocks noGrp="1"/>
          </p:cNvSpPr>
          <p:nvPr>
            <p:ph type="body" sz="quarter" idx="14"/>
          </p:nvPr>
        </p:nvSpPr>
        <p:spPr>
          <a:xfrm>
            <a:off x="4176568" y="2909455"/>
            <a:ext cx="6796088" cy="3178897"/>
          </a:xfrm>
        </p:spPr>
        <p:txBody>
          <a:bodyPr>
            <a:normAutofit/>
          </a:bodyPr>
          <a:lstStyle>
            <a:lvl1pPr>
              <a:defRPr sz="2000"/>
            </a:lvl1pPr>
          </a:lstStyle>
          <a:p>
            <a:pPr lvl="0"/>
            <a:r>
              <a:rPr lang="en-US" dirty="0"/>
              <a:t>Click to edit Master text styles</a:t>
            </a:r>
          </a:p>
        </p:txBody>
      </p:sp>
      <p:sp>
        <p:nvSpPr>
          <p:cNvPr id="8" name="Picture Placeholder 7"/>
          <p:cNvSpPr>
            <a:spLocks noGrp="1"/>
          </p:cNvSpPr>
          <p:nvPr>
            <p:ph type="pic" sz="quarter" idx="13"/>
          </p:nvPr>
        </p:nvSpPr>
        <p:spPr>
          <a:xfrm>
            <a:off x="0" y="7938"/>
            <a:ext cx="3035300" cy="6842125"/>
          </a:xfrm>
        </p:spPr>
        <p:txBody>
          <a:bodyPr/>
          <a:lstStyle/>
          <a:p>
            <a:endParaRPr lang="en-US"/>
          </a:p>
        </p:txBody>
      </p:sp>
    </p:spTree>
    <p:extLst>
      <p:ext uri="{BB962C8B-B14F-4D97-AF65-F5344CB8AC3E}">
        <p14:creationId xmlns:p14="http://schemas.microsoft.com/office/powerpoint/2010/main" val="1647508959"/>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preserve="1" userDrawn="1">
  <p:cSld name="Section Header">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stretch>
            <a:fillRect/>
          </a:stretch>
        </p:blipFill>
        <p:spPr>
          <a:xfrm>
            <a:off x="10163004" y="5893918"/>
            <a:ext cx="1104900" cy="495300"/>
          </a:xfrm>
          <a:prstGeom prst="rect">
            <a:avLst/>
          </a:prstGeom>
        </p:spPr>
      </p:pic>
      <p:sp>
        <p:nvSpPr>
          <p:cNvPr id="4" name="Title 1"/>
          <p:cNvSpPr>
            <a:spLocks noGrp="1"/>
          </p:cNvSpPr>
          <p:nvPr>
            <p:ph type="title" hasCustomPrompt="1"/>
          </p:nvPr>
        </p:nvSpPr>
        <p:spPr>
          <a:xfrm>
            <a:off x="1105870" y="1003148"/>
            <a:ext cx="5031696" cy="3657600"/>
          </a:xfrm>
        </p:spPr>
        <p:txBody>
          <a:bodyPr anchor="t">
            <a:normAutofit/>
          </a:bodyPr>
          <a:lstStyle>
            <a:lvl1pPr>
              <a:defRPr sz="5400"/>
            </a:lvl1pPr>
          </a:lstStyle>
          <a:p>
            <a:r>
              <a:rPr lang="en-US" dirty="0"/>
              <a:t>CLICK TO EDIT MASTER TITLE STYLE</a:t>
            </a:r>
          </a:p>
        </p:txBody>
      </p:sp>
      <p:sp>
        <p:nvSpPr>
          <p:cNvPr id="5" name="Rectangle 4"/>
          <p:cNvSpPr/>
          <p:nvPr userDrawn="1"/>
        </p:nvSpPr>
        <p:spPr>
          <a:xfrm>
            <a:off x="576213" y="573364"/>
            <a:ext cx="1692421" cy="141095"/>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86718243"/>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showMasterSp="0" preserve="1" userDrawn="1">
  <p:cSld name="Section Header 2">
    <p:spTree>
      <p:nvGrpSpPr>
        <p:cNvPr id="1" name=""/>
        <p:cNvGrpSpPr/>
        <p:nvPr/>
      </p:nvGrpSpPr>
      <p:grpSpPr>
        <a:xfrm>
          <a:off x="0" y="0"/>
          <a:ext cx="0" cy="0"/>
          <a:chOff x="0" y="0"/>
          <a:chExt cx="0" cy="0"/>
        </a:xfrm>
      </p:grpSpPr>
      <p:sp>
        <p:nvSpPr>
          <p:cNvPr id="9" name="Text Placeholder 8"/>
          <p:cNvSpPr>
            <a:spLocks noGrp="1"/>
          </p:cNvSpPr>
          <p:nvPr>
            <p:ph type="body" sz="quarter" idx="10" hasCustomPrompt="1"/>
          </p:nvPr>
        </p:nvSpPr>
        <p:spPr>
          <a:xfrm>
            <a:off x="9943144" y="4727407"/>
            <a:ext cx="1943100" cy="1765468"/>
          </a:xfrm>
          <a:noFill/>
          <a:ln>
            <a:noFill/>
          </a:ln>
        </p:spPr>
        <p:txBody>
          <a:bodyPr anchor="b">
            <a:normAutofit/>
          </a:bodyPr>
          <a:lstStyle>
            <a:lvl1pPr algn="r">
              <a:defRPr sz="9600" b="1">
                <a:solidFill>
                  <a:schemeClr val="tx1"/>
                </a:solidFill>
                <a:latin typeface="GT Walsheim" charset="0"/>
                <a:ea typeface="GT Walsheim" charset="0"/>
                <a:cs typeface="GT Walsheim" charset="0"/>
              </a:defRPr>
            </a:lvl1pPr>
          </a:lstStyle>
          <a:p>
            <a:pPr lvl="0"/>
            <a:r>
              <a:rPr lang="en-US"/>
              <a:t>1</a:t>
            </a:r>
            <a:endParaRPr lang="en-US" dirty="0"/>
          </a:p>
        </p:txBody>
      </p:sp>
      <p:sp>
        <p:nvSpPr>
          <p:cNvPr id="5" name="Title 1"/>
          <p:cNvSpPr>
            <a:spLocks noGrp="1"/>
          </p:cNvSpPr>
          <p:nvPr>
            <p:ph type="title" hasCustomPrompt="1"/>
          </p:nvPr>
        </p:nvSpPr>
        <p:spPr>
          <a:xfrm>
            <a:off x="1105870" y="1003148"/>
            <a:ext cx="5031696" cy="3657600"/>
          </a:xfrm>
        </p:spPr>
        <p:txBody>
          <a:bodyPr anchor="t">
            <a:normAutofit/>
          </a:bodyPr>
          <a:lstStyle>
            <a:lvl1pPr>
              <a:defRPr sz="5400"/>
            </a:lvl1pPr>
          </a:lstStyle>
          <a:p>
            <a:r>
              <a:rPr lang="en-US" dirty="0"/>
              <a:t>CLICK TO EDIT MASTER TITLE STYLE</a:t>
            </a:r>
          </a:p>
        </p:txBody>
      </p:sp>
      <p:sp>
        <p:nvSpPr>
          <p:cNvPr id="6" name="Rectangle 5"/>
          <p:cNvSpPr/>
          <p:nvPr userDrawn="1"/>
        </p:nvSpPr>
        <p:spPr>
          <a:xfrm>
            <a:off x="576213" y="573364"/>
            <a:ext cx="1692421" cy="141095"/>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38408975"/>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showMasterSp="0" preserve="1" userDrawn="1">
  <p:cSld name="Section Header 3">
    <p:spTree>
      <p:nvGrpSpPr>
        <p:cNvPr id="1" name=""/>
        <p:cNvGrpSpPr/>
        <p:nvPr/>
      </p:nvGrpSpPr>
      <p:grpSpPr>
        <a:xfrm>
          <a:off x="0" y="0"/>
          <a:ext cx="0" cy="0"/>
          <a:chOff x="0" y="0"/>
          <a:chExt cx="0" cy="0"/>
        </a:xfrm>
      </p:grpSpPr>
      <p:sp>
        <p:nvSpPr>
          <p:cNvPr id="9" name="Picture Placeholder 8"/>
          <p:cNvSpPr>
            <a:spLocks noGrp="1"/>
          </p:cNvSpPr>
          <p:nvPr>
            <p:ph type="pic" sz="quarter" idx="10"/>
          </p:nvPr>
        </p:nvSpPr>
        <p:spPr>
          <a:xfrm>
            <a:off x="0" y="0"/>
            <a:ext cx="12192000" cy="6858000"/>
          </a:xfrm>
        </p:spPr>
        <p:txBody>
          <a:bodyPr/>
          <a:lstStyle/>
          <a:p>
            <a:endParaRPr lang="en-US" dirty="0"/>
          </a:p>
        </p:txBody>
      </p:sp>
      <p:sp>
        <p:nvSpPr>
          <p:cNvPr id="7" name="Title 1"/>
          <p:cNvSpPr>
            <a:spLocks noGrp="1"/>
          </p:cNvSpPr>
          <p:nvPr>
            <p:ph type="title" hasCustomPrompt="1"/>
          </p:nvPr>
        </p:nvSpPr>
        <p:spPr>
          <a:xfrm>
            <a:off x="1105870" y="1003148"/>
            <a:ext cx="5031696" cy="3657600"/>
          </a:xfrm>
        </p:spPr>
        <p:txBody>
          <a:bodyPr anchor="t">
            <a:normAutofit/>
          </a:bodyPr>
          <a:lstStyle>
            <a:lvl1pPr>
              <a:defRPr sz="5400"/>
            </a:lvl1pPr>
          </a:lstStyle>
          <a:p>
            <a:r>
              <a:rPr lang="en-US" dirty="0"/>
              <a:t>CLICK TO EDIT MASTER TITLE STYLE</a:t>
            </a:r>
          </a:p>
        </p:txBody>
      </p:sp>
      <p:sp>
        <p:nvSpPr>
          <p:cNvPr id="8" name="Rectangle 7"/>
          <p:cNvSpPr/>
          <p:nvPr userDrawn="1"/>
        </p:nvSpPr>
        <p:spPr>
          <a:xfrm>
            <a:off x="576213" y="573364"/>
            <a:ext cx="1692421" cy="141095"/>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1060861"/>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preserve="1" userDrawn="1">
  <p:cSld name="Two Content">
    <p:spTree>
      <p:nvGrpSpPr>
        <p:cNvPr id="1" name=""/>
        <p:cNvGrpSpPr/>
        <p:nvPr/>
      </p:nvGrpSpPr>
      <p:grpSpPr>
        <a:xfrm>
          <a:off x="0" y="0"/>
          <a:ext cx="0" cy="0"/>
          <a:chOff x="0" y="0"/>
          <a:chExt cx="0" cy="0"/>
        </a:xfrm>
      </p:grpSpPr>
      <p:sp>
        <p:nvSpPr>
          <p:cNvPr id="9" name="Picture Placeholder 8"/>
          <p:cNvSpPr>
            <a:spLocks noGrp="1"/>
          </p:cNvSpPr>
          <p:nvPr>
            <p:ph type="pic" sz="quarter" idx="13"/>
          </p:nvPr>
        </p:nvSpPr>
        <p:spPr>
          <a:xfrm>
            <a:off x="4517136" y="0"/>
            <a:ext cx="7674864" cy="6858000"/>
          </a:xfrm>
        </p:spPr>
        <p:txBody>
          <a:bodyPr/>
          <a:lstStyle/>
          <a:p>
            <a:endParaRPr lang="en-US"/>
          </a:p>
        </p:txBody>
      </p:sp>
      <p:sp>
        <p:nvSpPr>
          <p:cNvPr id="2" name="Title 1"/>
          <p:cNvSpPr>
            <a:spLocks noGrp="1"/>
          </p:cNvSpPr>
          <p:nvPr>
            <p:ph type="title"/>
          </p:nvPr>
        </p:nvSpPr>
        <p:spPr>
          <a:xfrm>
            <a:off x="417576" y="1314510"/>
            <a:ext cx="3576408" cy="1405621"/>
          </a:xfrm>
        </p:spPr>
        <p:txBody>
          <a:bodyPr/>
          <a:lstStyle/>
          <a:p>
            <a:r>
              <a:rPr lang="en-US" dirty="0"/>
              <a:t>Click to edit Master title style</a:t>
            </a:r>
          </a:p>
        </p:txBody>
      </p:sp>
      <p:sp>
        <p:nvSpPr>
          <p:cNvPr id="11" name="Text Placeholder 10"/>
          <p:cNvSpPr>
            <a:spLocks noGrp="1"/>
          </p:cNvSpPr>
          <p:nvPr>
            <p:ph type="body" sz="quarter" idx="14"/>
          </p:nvPr>
        </p:nvSpPr>
        <p:spPr>
          <a:xfrm>
            <a:off x="435864" y="3267940"/>
            <a:ext cx="3576408" cy="3144444"/>
          </a:xfrm>
        </p:spPr>
        <p:txBody>
          <a:bodyPr/>
          <a:lstStyle/>
          <a:p>
            <a:pPr lvl="0"/>
            <a:r>
              <a:rPr lang="en-US"/>
              <a:t>Click to edit Master text styles</a:t>
            </a:r>
          </a:p>
        </p:txBody>
      </p:sp>
    </p:spTree>
    <p:extLst>
      <p:ext uri="{BB962C8B-B14F-4D97-AF65-F5344CB8AC3E}">
        <p14:creationId xmlns:p14="http://schemas.microsoft.com/office/powerpoint/2010/main" val="2125050808"/>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showMasterSp="0" preserve="1" userDrawn="1">
  <p:cSld name="Quatation">
    <p:spTree>
      <p:nvGrpSpPr>
        <p:cNvPr id="1" name=""/>
        <p:cNvGrpSpPr/>
        <p:nvPr/>
      </p:nvGrpSpPr>
      <p:grpSpPr>
        <a:xfrm>
          <a:off x="0" y="0"/>
          <a:ext cx="0" cy="0"/>
          <a:chOff x="0" y="0"/>
          <a:chExt cx="0" cy="0"/>
        </a:xfrm>
      </p:grpSpPr>
      <p:sp>
        <p:nvSpPr>
          <p:cNvPr id="5" name="Title 1"/>
          <p:cNvSpPr>
            <a:spLocks noGrp="1"/>
          </p:cNvSpPr>
          <p:nvPr>
            <p:ph type="title"/>
          </p:nvPr>
        </p:nvSpPr>
        <p:spPr>
          <a:xfrm>
            <a:off x="756227" y="755793"/>
            <a:ext cx="5332846" cy="3761509"/>
          </a:xfrm>
        </p:spPr>
        <p:txBody>
          <a:bodyPr/>
          <a:lstStyle/>
          <a:p>
            <a:r>
              <a:rPr lang="en-US"/>
              <a:t>Click to edit Master title style</a:t>
            </a:r>
          </a:p>
        </p:txBody>
      </p:sp>
      <p:sp>
        <p:nvSpPr>
          <p:cNvPr id="7" name="Text Placeholder 8"/>
          <p:cNvSpPr>
            <a:spLocks noGrp="1"/>
          </p:cNvSpPr>
          <p:nvPr>
            <p:ph type="body" sz="quarter" idx="13"/>
          </p:nvPr>
        </p:nvSpPr>
        <p:spPr>
          <a:xfrm>
            <a:off x="6490277" y="2636548"/>
            <a:ext cx="4918075" cy="3574618"/>
          </a:xfrm>
        </p:spPr>
        <p:txBody>
          <a:bodyPr/>
          <a:lstStyle/>
          <a:p>
            <a:pPr lvl="0"/>
            <a:r>
              <a:rPr lang="en-US" dirty="0"/>
              <a:t>Click to edit Master text styles</a:t>
            </a:r>
          </a:p>
        </p:txBody>
      </p:sp>
    </p:spTree>
    <p:extLst>
      <p:ext uri="{BB962C8B-B14F-4D97-AF65-F5344CB8AC3E}">
        <p14:creationId xmlns:p14="http://schemas.microsoft.com/office/powerpoint/2010/main" val="2096305338"/>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showMasterSp="0" preserve="1" userDrawn="1">
  <p:cSld name="Quatation 2">
    <p:spTree>
      <p:nvGrpSpPr>
        <p:cNvPr id="1" name=""/>
        <p:cNvGrpSpPr/>
        <p:nvPr/>
      </p:nvGrpSpPr>
      <p:grpSpPr>
        <a:xfrm>
          <a:off x="0" y="0"/>
          <a:ext cx="0" cy="0"/>
          <a:chOff x="0" y="0"/>
          <a:chExt cx="0" cy="0"/>
        </a:xfrm>
      </p:grpSpPr>
      <p:sp>
        <p:nvSpPr>
          <p:cNvPr id="2" name="Title 1"/>
          <p:cNvSpPr>
            <a:spLocks noGrp="1"/>
          </p:cNvSpPr>
          <p:nvPr>
            <p:ph type="title"/>
          </p:nvPr>
        </p:nvSpPr>
        <p:spPr>
          <a:xfrm>
            <a:off x="1936750" y="2093595"/>
            <a:ext cx="8318500" cy="2707005"/>
          </a:xfrm>
        </p:spPr>
        <p:txBody>
          <a:bodyPr anchor="ctr"/>
          <a:lstStyle>
            <a:lvl1pPr algn="ctr">
              <a:defRPr/>
            </a:lvl1pPr>
          </a:lstStyle>
          <a:p>
            <a:r>
              <a:rPr lang="en-US" dirty="0"/>
              <a:t>Click to edit Master title style</a:t>
            </a:r>
          </a:p>
        </p:txBody>
      </p:sp>
      <p:sp>
        <p:nvSpPr>
          <p:cNvPr id="8" name="Rectangle 7"/>
          <p:cNvSpPr/>
          <p:nvPr userDrawn="1"/>
        </p:nvSpPr>
        <p:spPr>
          <a:xfrm>
            <a:off x="0" y="0"/>
            <a:ext cx="3035300" cy="9347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userDrawn="1"/>
        </p:nvSpPr>
        <p:spPr>
          <a:xfrm>
            <a:off x="1104275" y="1724494"/>
            <a:ext cx="1692421" cy="141095"/>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userDrawn="1"/>
        </p:nvSpPr>
        <p:spPr>
          <a:xfrm>
            <a:off x="9409039" y="5038690"/>
            <a:ext cx="1692421" cy="141095"/>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930359713"/>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showMasterSp="0" preserve="1" userDrawn="1">
  <p:cSld name="3 columns">
    <p:spTree>
      <p:nvGrpSpPr>
        <p:cNvPr id="1" name=""/>
        <p:cNvGrpSpPr/>
        <p:nvPr/>
      </p:nvGrpSpPr>
      <p:grpSpPr>
        <a:xfrm>
          <a:off x="0" y="0"/>
          <a:ext cx="0" cy="0"/>
          <a:chOff x="0" y="0"/>
          <a:chExt cx="0" cy="0"/>
        </a:xfrm>
      </p:grpSpPr>
      <p:sp>
        <p:nvSpPr>
          <p:cNvPr id="7" name="Text Placeholder 6"/>
          <p:cNvSpPr>
            <a:spLocks noGrp="1"/>
          </p:cNvSpPr>
          <p:nvPr>
            <p:ph type="body" sz="quarter" idx="10"/>
          </p:nvPr>
        </p:nvSpPr>
        <p:spPr>
          <a:xfrm>
            <a:off x="838201" y="3075709"/>
            <a:ext cx="3193472" cy="3075854"/>
          </a:xfrm>
        </p:spPr>
        <p:txBody>
          <a:bodyPr/>
          <a:lstStyle/>
          <a:p>
            <a:pPr lvl="0"/>
            <a:r>
              <a:rPr lang="lt-LT" dirty="0" err="1"/>
              <a:t>Click</a:t>
            </a:r>
            <a:r>
              <a:rPr lang="lt-LT" dirty="0"/>
              <a:t> to </a:t>
            </a:r>
            <a:r>
              <a:rPr lang="lt-LT" dirty="0" err="1"/>
              <a:t>edit</a:t>
            </a:r>
            <a:r>
              <a:rPr lang="lt-LT" dirty="0"/>
              <a:t> </a:t>
            </a:r>
            <a:r>
              <a:rPr lang="lt-LT" dirty="0" err="1"/>
              <a:t>Master</a:t>
            </a:r>
            <a:r>
              <a:rPr lang="lt-LT" dirty="0"/>
              <a:t> </a:t>
            </a:r>
            <a:r>
              <a:rPr lang="lt-LT" dirty="0" err="1"/>
              <a:t>text</a:t>
            </a:r>
            <a:r>
              <a:rPr lang="lt-LT" dirty="0"/>
              <a:t> </a:t>
            </a:r>
            <a:r>
              <a:rPr lang="lt-LT" dirty="0" err="1"/>
              <a:t>styles</a:t>
            </a:r>
            <a:endParaRPr lang="lt-LT" dirty="0"/>
          </a:p>
        </p:txBody>
      </p:sp>
      <p:sp>
        <p:nvSpPr>
          <p:cNvPr id="5" name="Text Placeholder 6"/>
          <p:cNvSpPr>
            <a:spLocks noGrp="1"/>
          </p:cNvSpPr>
          <p:nvPr>
            <p:ph type="body" sz="quarter" idx="11"/>
          </p:nvPr>
        </p:nvSpPr>
        <p:spPr>
          <a:xfrm>
            <a:off x="4499264" y="3075709"/>
            <a:ext cx="3193472" cy="3075854"/>
          </a:xfrm>
        </p:spPr>
        <p:txBody>
          <a:bodyPr/>
          <a:lstStyle/>
          <a:p>
            <a:pPr lvl="0"/>
            <a:r>
              <a:rPr lang="lt-LT" dirty="0" err="1"/>
              <a:t>Click</a:t>
            </a:r>
            <a:r>
              <a:rPr lang="lt-LT" dirty="0"/>
              <a:t> to </a:t>
            </a:r>
            <a:r>
              <a:rPr lang="lt-LT" dirty="0" err="1"/>
              <a:t>edit</a:t>
            </a:r>
            <a:r>
              <a:rPr lang="lt-LT" dirty="0"/>
              <a:t> </a:t>
            </a:r>
            <a:r>
              <a:rPr lang="lt-LT" dirty="0" err="1"/>
              <a:t>Master</a:t>
            </a:r>
            <a:r>
              <a:rPr lang="lt-LT" dirty="0"/>
              <a:t> </a:t>
            </a:r>
            <a:r>
              <a:rPr lang="lt-LT" dirty="0" err="1"/>
              <a:t>text</a:t>
            </a:r>
            <a:r>
              <a:rPr lang="lt-LT" dirty="0"/>
              <a:t> </a:t>
            </a:r>
            <a:r>
              <a:rPr lang="lt-LT" dirty="0" err="1"/>
              <a:t>styles</a:t>
            </a:r>
            <a:endParaRPr lang="lt-LT" dirty="0"/>
          </a:p>
        </p:txBody>
      </p:sp>
      <p:sp>
        <p:nvSpPr>
          <p:cNvPr id="6" name="Text Placeholder 6"/>
          <p:cNvSpPr>
            <a:spLocks noGrp="1"/>
          </p:cNvSpPr>
          <p:nvPr>
            <p:ph type="body" sz="quarter" idx="12"/>
          </p:nvPr>
        </p:nvSpPr>
        <p:spPr>
          <a:xfrm>
            <a:off x="8160327" y="3075709"/>
            <a:ext cx="3193472" cy="3075854"/>
          </a:xfrm>
        </p:spPr>
        <p:txBody>
          <a:bodyPr/>
          <a:lstStyle/>
          <a:p>
            <a:pPr lvl="0"/>
            <a:r>
              <a:rPr lang="lt-LT" dirty="0" err="1"/>
              <a:t>Click</a:t>
            </a:r>
            <a:r>
              <a:rPr lang="lt-LT" dirty="0"/>
              <a:t> to </a:t>
            </a:r>
            <a:r>
              <a:rPr lang="lt-LT" dirty="0" err="1"/>
              <a:t>edit</a:t>
            </a:r>
            <a:r>
              <a:rPr lang="lt-LT" dirty="0"/>
              <a:t> </a:t>
            </a:r>
            <a:r>
              <a:rPr lang="lt-LT" dirty="0" err="1"/>
              <a:t>Master</a:t>
            </a:r>
            <a:r>
              <a:rPr lang="lt-LT" dirty="0"/>
              <a:t> </a:t>
            </a:r>
            <a:r>
              <a:rPr lang="lt-LT" dirty="0" err="1"/>
              <a:t>text</a:t>
            </a:r>
            <a:r>
              <a:rPr lang="lt-LT" dirty="0"/>
              <a:t> </a:t>
            </a:r>
            <a:r>
              <a:rPr lang="lt-LT" dirty="0" err="1"/>
              <a:t>styles</a:t>
            </a:r>
            <a:endParaRPr lang="lt-LT" dirty="0"/>
          </a:p>
        </p:txBody>
      </p:sp>
      <p:sp>
        <p:nvSpPr>
          <p:cNvPr id="9" name="Rectangle 8"/>
          <p:cNvSpPr/>
          <p:nvPr userDrawn="1"/>
        </p:nvSpPr>
        <p:spPr>
          <a:xfrm>
            <a:off x="661924" y="2773099"/>
            <a:ext cx="425364" cy="115574"/>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userDrawn="1"/>
        </p:nvSpPr>
        <p:spPr>
          <a:xfrm>
            <a:off x="4302204" y="2773099"/>
            <a:ext cx="425364" cy="115574"/>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userDrawn="1"/>
        </p:nvSpPr>
        <p:spPr>
          <a:xfrm>
            <a:off x="7963267" y="2773099"/>
            <a:ext cx="425364" cy="115574"/>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Picture Placeholder 3"/>
          <p:cNvSpPr>
            <a:spLocks noGrp="1"/>
          </p:cNvSpPr>
          <p:nvPr>
            <p:ph type="pic" sz="quarter" idx="13"/>
          </p:nvPr>
        </p:nvSpPr>
        <p:spPr>
          <a:xfrm>
            <a:off x="0" y="0"/>
            <a:ext cx="12192000" cy="2276475"/>
          </a:xfrm>
        </p:spPr>
        <p:txBody>
          <a:bodyPr/>
          <a:lstStyle/>
          <a:p>
            <a:endParaRPr lang="en-US"/>
          </a:p>
        </p:txBody>
      </p:sp>
    </p:spTree>
    <p:extLst>
      <p:ext uri="{BB962C8B-B14F-4D97-AF65-F5344CB8AC3E}">
        <p14:creationId xmlns:p14="http://schemas.microsoft.com/office/powerpoint/2010/main" val="1772814211"/>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showMasterSp="0" preserve="1" userDrawn="1">
  <p:cSld name="3 columns 2">
    <p:spTree>
      <p:nvGrpSpPr>
        <p:cNvPr id="1" name=""/>
        <p:cNvGrpSpPr/>
        <p:nvPr/>
      </p:nvGrpSpPr>
      <p:grpSpPr>
        <a:xfrm>
          <a:off x="0" y="0"/>
          <a:ext cx="0" cy="0"/>
          <a:chOff x="0" y="0"/>
          <a:chExt cx="0" cy="0"/>
        </a:xfrm>
      </p:grpSpPr>
      <p:sp>
        <p:nvSpPr>
          <p:cNvPr id="6" name="Text Placeholder 6"/>
          <p:cNvSpPr>
            <a:spLocks noGrp="1"/>
          </p:cNvSpPr>
          <p:nvPr>
            <p:ph type="body" sz="quarter" idx="13"/>
          </p:nvPr>
        </p:nvSpPr>
        <p:spPr>
          <a:xfrm>
            <a:off x="838201" y="1773528"/>
            <a:ext cx="3193472" cy="4323629"/>
          </a:xfrm>
        </p:spPr>
        <p:txBody>
          <a:bodyPr/>
          <a:lstStyle/>
          <a:p>
            <a:pPr lvl="0"/>
            <a:r>
              <a:rPr lang="lt-LT" dirty="0" err="1"/>
              <a:t>Click</a:t>
            </a:r>
            <a:r>
              <a:rPr lang="lt-LT" dirty="0"/>
              <a:t> to </a:t>
            </a:r>
            <a:r>
              <a:rPr lang="lt-LT" dirty="0" err="1"/>
              <a:t>edit</a:t>
            </a:r>
            <a:r>
              <a:rPr lang="lt-LT" dirty="0"/>
              <a:t> </a:t>
            </a:r>
            <a:r>
              <a:rPr lang="lt-LT" dirty="0" err="1"/>
              <a:t>Master</a:t>
            </a:r>
            <a:r>
              <a:rPr lang="lt-LT" dirty="0"/>
              <a:t> </a:t>
            </a:r>
            <a:r>
              <a:rPr lang="lt-LT" dirty="0" err="1"/>
              <a:t>text</a:t>
            </a:r>
            <a:r>
              <a:rPr lang="lt-LT" dirty="0"/>
              <a:t> </a:t>
            </a:r>
            <a:r>
              <a:rPr lang="lt-LT" dirty="0" err="1"/>
              <a:t>styles</a:t>
            </a:r>
            <a:endParaRPr lang="lt-LT" dirty="0"/>
          </a:p>
        </p:txBody>
      </p:sp>
      <p:sp>
        <p:nvSpPr>
          <p:cNvPr id="7" name="Text Placeholder 6"/>
          <p:cNvSpPr>
            <a:spLocks noGrp="1"/>
          </p:cNvSpPr>
          <p:nvPr>
            <p:ph type="body" sz="quarter" idx="14"/>
          </p:nvPr>
        </p:nvSpPr>
        <p:spPr>
          <a:xfrm>
            <a:off x="4499264" y="1773528"/>
            <a:ext cx="3193472" cy="4323629"/>
          </a:xfrm>
        </p:spPr>
        <p:txBody>
          <a:bodyPr/>
          <a:lstStyle/>
          <a:p>
            <a:pPr lvl="0"/>
            <a:r>
              <a:rPr lang="lt-LT" dirty="0" err="1"/>
              <a:t>Click</a:t>
            </a:r>
            <a:r>
              <a:rPr lang="lt-LT" dirty="0"/>
              <a:t> to </a:t>
            </a:r>
            <a:r>
              <a:rPr lang="lt-LT" dirty="0" err="1"/>
              <a:t>edit</a:t>
            </a:r>
            <a:r>
              <a:rPr lang="lt-LT" dirty="0"/>
              <a:t> </a:t>
            </a:r>
            <a:r>
              <a:rPr lang="lt-LT" dirty="0" err="1"/>
              <a:t>Master</a:t>
            </a:r>
            <a:r>
              <a:rPr lang="lt-LT" dirty="0"/>
              <a:t> </a:t>
            </a:r>
            <a:r>
              <a:rPr lang="lt-LT" dirty="0" err="1"/>
              <a:t>text</a:t>
            </a:r>
            <a:r>
              <a:rPr lang="lt-LT" dirty="0"/>
              <a:t> </a:t>
            </a:r>
            <a:r>
              <a:rPr lang="lt-LT" dirty="0" err="1"/>
              <a:t>styles</a:t>
            </a:r>
            <a:endParaRPr lang="lt-LT" dirty="0"/>
          </a:p>
        </p:txBody>
      </p:sp>
      <p:sp>
        <p:nvSpPr>
          <p:cNvPr id="8" name="Text Placeholder 6"/>
          <p:cNvSpPr>
            <a:spLocks noGrp="1"/>
          </p:cNvSpPr>
          <p:nvPr>
            <p:ph type="body" sz="quarter" idx="15"/>
          </p:nvPr>
        </p:nvSpPr>
        <p:spPr>
          <a:xfrm>
            <a:off x="8160327" y="1773528"/>
            <a:ext cx="3193472" cy="4323629"/>
          </a:xfrm>
        </p:spPr>
        <p:txBody>
          <a:bodyPr/>
          <a:lstStyle/>
          <a:p>
            <a:pPr lvl="0"/>
            <a:r>
              <a:rPr lang="lt-LT" dirty="0" err="1"/>
              <a:t>Click</a:t>
            </a:r>
            <a:r>
              <a:rPr lang="lt-LT" dirty="0"/>
              <a:t> to </a:t>
            </a:r>
            <a:r>
              <a:rPr lang="lt-LT" dirty="0" err="1"/>
              <a:t>edit</a:t>
            </a:r>
            <a:r>
              <a:rPr lang="lt-LT" dirty="0"/>
              <a:t> </a:t>
            </a:r>
            <a:r>
              <a:rPr lang="lt-LT" dirty="0" err="1"/>
              <a:t>Master</a:t>
            </a:r>
            <a:r>
              <a:rPr lang="lt-LT" dirty="0"/>
              <a:t> </a:t>
            </a:r>
            <a:r>
              <a:rPr lang="lt-LT" dirty="0" err="1"/>
              <a:t>text</a:t>
            </a:r>
            <a:r>
              <a:rPr lang="lt-LT" dirty="0"/>
              <a:t> </a:t>
            </a:r>
            <a:r>
              <a:rPr lang="lt-LT" dirty="0" err="1"/>
              <a:t>styles</a:t>
            </a:r>
            <a:endParaRPr lang="lt-LT" dirty="0"/>
          </a:p>
        </p:txBody>
      </p:sp>
      <p:sp>
        <p:nvSpPr>
          <p:cNvPr id="9" name="Rectangle 8"/>
          <p:cNvSpPr/>
          <p:nvPr userDrawn="1"/>
        </p:nvSpPr>
        <p:spPr>
          <a:xfrm>
            <a:off x="646302" y="1470919"/>
            <a:ext cx="425364" cy="115574"/>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userDrawn="1"/>
        </p:nvSpPr>
        <p:spPr>
          <a:xfrm>
            <a:off x="4286582" y="1470919"/>
            <a:ext cx="425364" cy="115574"/>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userDrawn="1"/>
        </p:nvSpPr>
        <p:spPr>
          <a:xfrm>
            <a:off x="7947645" y="1470919"/>
            <a:ext cx="425364" cy="115574"/>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userDrawn="1"/>
        </p:nvSpPr>
        <p:spPr>
          <a:xfrm>
            <a:off x="0" y="0"/>
            <a:ext cx="3271520" cy="85344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22720719"/>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showMasterSp="0" preserve="1" userDrawn="1">
  <p:cSld name="4 columns">
    <p:spTree>
      <p:nvGrpSpPr>
        <p:cNvPr id="1" name=""/>
        <p:cNvGrpSpPr/>
        <p:nvPr/>
      </p:nvGrpSpPr>
      <p:grpSpPr>
        <a:xfrm>
          <a:off x="0" y="0"/>
          <a:ext cx="0" cy="0"/>
          <a:chOff x="0" y="0"/>
          <a:chExt cx="0" cy="0"/>
        </a:xfrm>
      </p:grpSpPr>
      <p:sp>
        <p:nvSpPr>
          <p:cNvPr id="6" name="Text Placeholder 6"/>
          <p:cNvSpPr>
            <a:spLocks noGrp="1"/>
          </p:cNvSpPr>
          <p:nvPr>
            <p:ph type="body" sz="quarter" idx="13"/>
          </p:nvPr>
        </p:nvSpPr>
        <p:spPr>
          <a:xfrm>
            <a:off x="1004460" y="1907453"/>
            <a:ext cx="4396739" cy="1740450"/>
          </a:xfrm>
        </p:spPr>
        <p:txBody>
          <a:bodyPr/>
          <a:lstStyle/>
          <a:p>
            <a:pPr lvl="0"/>
            <a:r>
              <a:rPr lang="lt-LT" dirty="0" err="1"/>
              <a:t>Click</a:t>
            </a:r>
            <a:r>
              <a:rPr lang="lt-LT" dirty="0"/>
              <a:t> to </a:t>
            </a:r>
            <a:r>
              <a:rPr lang="lt-LT" dirty="0" err="1"/>
              <a:t>edit</a:t>
            </a:r>
            <a:r>
              <a:rPr lang="lt-LT" dirty="0"/>
              <a:t> </a:t>
            </a:r>
            <a:r>
              <a:rPr lang="lt-LT" dirty="0" err="1"/>
              <a:t>Master</a:t>
            </a:r>
            <a:r>
              <a:rPr lang="lt-LT" dirty="0"/>
              <a:t> </a:t>
            </a:r>
            <a:r>
              <a:rPr lang="lt-LT" dirty="0" err="1"/>
              <a:t>text</a:t>
            </a:r>
            <a:r>
              <a:rPr lang="lt-LT" dirty="0"/>
              <a:t> </a:t>
            </a:r>
            <a:r>
              <a:rPr lang="lt-LT" dirty="0" err="1"/>
              <a:t>styles</a:t>
            </a:r>
            <a:endParaRPr lang="lt-LT" dirty="0"/>
          </a:p>
        </p:txBody>
      </p:sp>
      <p:sp>
        <p:nvSpPr>
          <p:cNvPr id="9" name="Rectangle 8"/>
          <p:cNvSpPr/>
          <p:nvPr userDrawn="1"/>
        </p:nvSpPr>
        <p:spPr>
          <a:xfrm>
            <a:off x="791778" y="1604843"/>
            <a:ext cx="425364" cy="115574"/>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 Placeholder 6"/>
          <p:cNvSpPr>
            <a:spLocks noGrp="1"/>
          </p:cNvSpPr>
          <p:nvPr>
            <p:ph type="body" sz="quarter" idx="14"/>
          </p:nvPr>
        </p:nvSpPr>
        <p:spPr>
          <a:xfrm>
            <a:off x="1004460" y="4284893"/>
            <a:ext cx="4396739" cy="1740450"/>
          </a:xfrm>
        </p:spPr>
        <p:txBody>
          <a:bodyPr/>
          <a:lstStyle/>
          <a:p>
            <a:pPr lvl="0"/>
            <a:r>
              <a:rPr lang="lt-LT" dirty="0" err="1"/>
              <a:t>Click</a:t>
            </a:r>
            <a:r>
              <a:rPr lang="lt-LT" dirty="0"/>
              <a:t> to </a:t>
            </a:r>
            <a:r>
              <a:rPr lang="lt-LT" dirty="0" err="1"/>
              <a:t>edit</a:t>
            </a:r>
            <a:r>
              <a:rPr lang="lt-LT" dirty="0"/>
              <a:t> </a:t>
            </a:r>
            <a:r>
              <a:rPr lang="lt-LT" dirty="0" err="1"/>
              <a:t>Master</a:t>
            </a:r>
            <a:r>
              <a:rPr lang="lt-LT" dirty="0"/>
              <a:t> </a:t>
            </a:r>
            <a:r>
              <a:rPr lang="lt-LT" dirty="0" err="1"/>
              <a:t>text</a:t>
            </a:r>
            <a:r>
              <a:rPr lang="lt-LT" dirty="0"/>
              <a:t> </a:t>
            </a:r>
            <a:r>
              <a:rPr lang="lt-LT" dirty="0" err="1"/>
              <a:t>styles</a:t>
            </a:r>
            <a:endParaRPr lang="lt-LT" dirty="0"/>
          </a:p>
        </p:txBody>
      </p:sp>
      <p:sp>
        <p:nvSpPr>
          <p:cNvPr id="13" name="Rectangle 12"/>
          <p:cNvSpPr/>
          <p:nvPr userDrawn="1"/>
        </p:nvSpPr>
        <p:spPr>
          <a:xfrm>
            <a:off x="791778" y="3982283"/>
            <a:ext cx="425364" cy="115574"/>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 Placeholder 6"/>
          <p:cNvSpPr>
            <a:spLocks noGrp="1"/>
          </p:cNvSpPr>
          <p:nvPr>
            <p:ph type="body" sz="quarter" idx="15"/>
          </p:nvPr>
        </p:nvSpPr>
        <p:spPr>
          <a:xfrm>
            <a:off x="6889750" y="1907453"/>
            <a:ext cx="4396739" cy="1740450"/>
          </a:xfrm>
        </p:spPr>
        <p:txBody>
          <a:bodyPr/>
          <a:lstStyle/>
          <a:p>
            <a:pPr lvl="0"/>
            <a:r>
              <a:rPr lang="lt-LT" dirty="0" err="1"/>
              <a:t>Click</a:t>
            </a:r>
            <a:r>
              <a:rPr lang="lt-LT" dirty="0"/>
              <a:t> to </a:t>
            </a:r>
            <a:r>
              <a:rPr lang="lt-LT" dirty="0" err="1"/>
              <a:t>edit</a:t>
            </a:r>
            <a:r>
              <a:rPr lang="lt-LT" dirty="0"/>
              <a:t> </a:t>
            </a:r>
            <a:r>
              <a:rPr lang="lt-LT" dirty="0" err="1"/>
              <a:t>Master</a:t>
            </a:r>
            <a:r>
              <a:rPr lang="lt-LT" dirty="0"/>
              <a:t> </a:t>
            </a:r>
            <a:r>
              <a:rPr lang="lt-LT" dirty="0" err="1"/>
              <a:t>text</a:t>
            </a:r>
            <a:r>
              <a:rPr lang="lt-LT" dirty="0"/>
              <a:t> </a:t>
            </a:r>
            <a:r>
              <a:rPr lang="lt-LT" dirty="0" err="1"/>
              <a:t>styles</a:t>
            </a:r>
            <a:endParaRPr lang="lt-LT" dirty="0"/>
          </a:p>
        </p:txBody>
      </p:sp>
      <p:sp>
        <p:nvSpPr>
          <p:cNvPr id="15" name="Rectangle 14"/>
          <p:cNvSpPr/>
          <p:nvPr userDrawn="1"/>
        </p:nvSpPr>
        <p:spPr>
          <a:xfrm>
            <a:off x="6677068" y="1604843"/>
            <a:ext cx="425364" cy="115574"/>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 Placeholder 6"/>
          <p:cNvSpPr>
            <a:spLocks noGrp="1"/>
          </p:cNvSpPr>
          <p:nvPr>
            <p:ph type="body" sz="quarter" idx="16"/>
          </p:nvPr>
        </p:nvSpPr>
        <p:spPr>
          <a:xfrm>
            <a:off x="6889750" y="4284893"/>
            <a:ext cx="4396739" cy="1740450"/>
          </a:xfrm>
        </p:spPr>
        <p:txBody>
          <a:bodyPr/>
          <a:lstStyle/>
          <a:p>
            <a:pPr lvl="0"/>
            <a:r>
              <a:rPr lang="lt-LT" dirty="0" err="1"/>
              <a:t>Click</a:t>
            </a:r>
            <a:r>
              <a:rPr lang="lt-LT" dirty="0"/>
              <a:t> to </a:t>
            </a:r>
            <a:r>
              <a:rPr lang="lt-LT" dirty="0" err="1"/>
              <a:t>edit</a:t>
            </a:r>
            <a:r>
              <a:rPr lang="lt-LT" dirty="0"/>
              <a:t> </a:t>
            </a:r>
            <a:r>
              <a:rPr lang="lt-LT" dirty="0" err="1"/>
              <a:t>Master</a:t>
            </a:r>
            <a:r>
              <a:rPr lang="lt-LT" dirty="0"/>
              <a:t> </a:t>
            </a:r>
            <a:r>
              <a:rPr lang="lt-LT" dirty="0" err="1"/>
              <a:t>text</a:t>
            </a:r>
            <a:r>
              <a:rPr lang="lt-LT" dirty="0"/>
              <a:t> </a:t>
            </a:r>
            <a:r>
              <a:rPr lang="lt-LT" dirty="0" err="1"/>
              <a:t>styles</a:t>
            </a:r>
            <a:endParaRPr lang="lt-LT" dirty="0"/>
          </a:p>
        </p:txBody>
      </p:sp>
      <p:sp>
        <p:nvSpPr>
          <p:cNvPr id="17" name="Rectangle 16"/>
          <p:cNvSpPr/>
          <p:nvPr userDrawn="1"/>
        </p:nvSpPr>
        <p:spPr>
          <a:xfrm>
            <a:off x="6677068" y="3982283"/>
            <a:ext cx="425364" cy="115574"/>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61257910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Content">
    <p:spTree>
      <p:nvGrpSpPr>
        <p:cNvPr id="1" name=""/>
        <p:cNvGrpSpPr/>
        <p:nvPr/>
      </p:nvGrpSpPr>
      <p:grpSpPr>
        <a:xfrm>
          <a:off x="0" y="0"/>
          <a:ext cx="0" cy="0"/>
          <a:chOff x="0" y="0"/>
          <a:chExt cx="0" cy="0"/>
        </a:xfrm>
      </p:grpSpPr>
      <p:sp>
        <p:nvSpPr>
          <p:cNvPr id="7" name="Picture Placeholder 6"/>
          <p:cNvSpPr>
            <a:spLocks noGrp="1"/>
          </p:cNvSpPr>
          <p:nvPr>
            <p:ph type="pic" sz="quarter" idx="13"/>
          </p:nvPr>
        </p:nvSpPr>
        <p:spPr>
          <a:xfrm>
            <a:off x="0" y="0"/>
            <a:ext cx="4640580" cy="6858000"/>
          </a:xfrm>
        </p:spPr>
        <p:txBody>
          <a:bodyPr/>
          <a:lstStyle/>
          <a:p>
            <a:endParaRPr lang="en-US"/>
          </a:p>
        </p:txBody>
      </p:sp>
      <p:sp>
        <p:nvSpPr>
          <p:cNvPr id="6" name="Title 1"/>
          <p:cNvSpPr>
            <a:spLocks noGrp="1"/>
          </p:cNvSpPr>
          <p:nvPr>
            <p:ph type="title"/>
          </p:nvPr>
        </p:nvSpPr>
        <p:spPr>
          <a:xfrm>
            <a:off x="6054725" y="1889760"/>
            <a:ext cx="5483860" cy="833120"/>
          </a:xfrm>
        </p:spPr>
        <p:txBody>
          <a:bodyPr/>
          <a:lstStyle/>
          <a:p>
            <a:endParaRPr lang="en-US" dirty="0"/>
          </a:p>
        </p:txBody>
      </p:sp>
      <p:sp>
        <p:nvSpPr>
          <p:cNvPr id="8" name="Text Placeholder 8"/>
          <p:cNvSpPr>
            <a:spLocks noGrp="1"/>
          </p:cNvSpPr>
          <p:nvPr>
            <p:ph type="body" sz="quarter" idx="14"/>
          </p:nvPr>
        </p:nvSpPr>
        <p:spPr>
          <a:xfrm>
            <a:off x="6055360" y="3024493"/>
            <a:ext cx="5483225" cy="3345510"/>
          </a:xfrm>
        </p:spPr>
        <p:txBody>
          <a:bodyPr/>
          <a:lstStyle>
            <a:lvl1pPr marL="457200" marR="0" indent="-457200" algn="l" defTabSz="914400" rtl="0" eaLnBrk="1" fontAlgn="auto" latinLnBrk="0" hangingPunct="1">
              <a:lnSpc>
                <a:spcPct val="90000"/>
              </a:lnSpc>
              <a:spcBef>
                <a:spcPts val="1000"/>
              </a:spcBef>
              <a:spcAft>
                <a:spcPts val="0"/>
              </a:spcAft>
              <a:buClr>
                <a:schemeClr val="tx1"/>
              </a:buClr>
              <a:buSzPct val="108000"/>
              <a:buFont typeface="+mj-lt"/>
              <a:buAutoNum type="arabicPeriod"/>
              <a:tabLst/>
              <a:defRPr/>
            </a:lvl1pPr>
          </a:lstStyle>
          <a:p>
            <a:pPr lvl="0"/>
            <a:r>
              <a:rPr lang="lt-LT" dirty="0" err="1"/>
              <a:t>Click</a:t>
            </a:r>
            <a:r>
              <a:rPr lang="lt-LT" dirty="0"/>
              <a:t> to </a:t>
            </a:r>
            <a:r>
              <a:rPr lang="lt-LT" dirty="0" err="1"/>
              <a:t>edit</a:t>
            </a:r>
            <a:r>
              <a:rPr lang="lt-LT" dirty="0"/>
              <a:t> </a:t>
            </a:r>
            <a:r>
              <a:rPr lang="lt-LT" dirty="0" err="1"/>
              <a:t>Master</a:t>
            </a:r>
            <a:r>
              <a:rPr lang="lt-LT" dirty="0"/>
              <a:t> </a:t>
            </a:r>
            <a:r>
              <a:rPr lang="lt-LT" dirty="0" err="1"/>
              <a:t>text</a:t>
            </a:r>
            <a:r>
              <a:rPr lang="lt-LT" dirty="0"/>
              <a:t> </a:t>
            </a:r>
            <a:r>
              <a:rPr lang="lt-LT" dirty="0" err="1"/>
              <a:t>styles</a:t>
            </a:r>
            <a:endParaRPr lang="lt-LT" dirty="0"/>
          </a:p>
          <a:p>
            <a:pPr marL="457200" marR="0" lvl="0" indent="-457200" algn="l" defTabSz="914400" rtl="0" eaLnBrk="1" fontAlgn="auto" latinLnBrk="0" hangingPunct="1">
              <a:lnSpc>
                <a:spcPct val="90000"/>
              </a:lnSpc>
              <a:spcBef>
                <a:spcPts val="1000"/>
              </a:spcBef>
              <a:spcAft>
                <a:spcPts val="0"/>
              </a:spcAft>
              <a:buClr>
                <a:schemeClr val="tx1"/>
              </a:buClr>
              <a:buSzPct val="108000"/>
              <a:buFont typeface="+mj-lt"/>
              <a:buAutoNum type="arabicPeriod"/>
              <a:tabLst/>
              <a:defRPr/>
            </a:pPr>
            <a:r>
              <a:rPr lang="lt-LT" dirty="0" err="1"/>
              <a:t>Click</a:t>
            </a:r>
            <a:r>
              <a:rPr lang="lt-LT" dirty="0"/>
              <a:t> to </a:t>
            </a:r>
            <a:r>
              <a:rPr lang="lt-LT" dirty="0" err="1"/>
              <a:t>edit</a:t>
            </a:r>
            <a:r>
              <a:rPr lang="lt-LT" dirty="0"/>
              <a:t> </a:t>
            </a:r>
            <a:r>
              <a:rPr lang="lt-LT" dirty="0" err="1"/>
              <a:t>Master</a:t>
            </a:r>
            <a:r>
              <a:rPr lang="lt-LT" dirty="0"/>
              <a:t> </a:t>
            </a:r>
            <a:r>
              <a:rPr lang="lt-LT" dirty="0" err="1"/>
              <a:t>text</a:t>
            </a:r>
            <a:r>
              <a:rPr lang="lt-LT" dirty="0"/>
              <a:t> </a:t>
            </a:r>
            <a:r>
              <a:rPr lang="lt-LT" dirty="0" err="1"/>
              <a:t>styles</a:t>
            </a:r>
            <a:endParaRPr lang="lt-LT" dirty="0"/>
          </a:p>
          <a:p>
            <a:pPr marL="457200" marR="0" lvl="0" indent="-457200" algn="l" defTabSz="914400" rtl="0" eaLnBrk="1" fontAlgn="auto" latinLnBrk="0" hangingPunct="1">
              <a:lnSpc>
                <a:spcPct val="90000"/>
              </a:lnSpc>
              <a:spcBef>
                <a:spcPts val="1000"/>
              </a:spcBef>
              <a:spcAft>
                <a:spcPts val="0"/>
              </a:spcAft>
              <a:buClr>
                <a:schemeClr val="tx1"/>
              </a:buClr>
              <a:buSzPct val="108000"/>
              <a:buFont typeface="+mj-lt"/>
              <a:buAutoNum type="arabicPeriod"/>
              <a:tabLst/>
              <a:defRPr/>
            </a:pPr>
            <a:r>
              <a:rPr lang="lt-LT" dirty="0" err="1"/>
              <a:t>Click</a:t>
            </a:r>
            <a:r>
              <a:rPr lang="lt-LT" dirty="0"/>
              <a:t> to </a:t>
            </a:r>
            <a:r>
              <a:rPr lang="lt-LT" dirty="0" err="1"/>
              <a:t>edit</a:t>
            </a:r>
            <a:r>
              <a:rPr lang="lt-LT" dirty="0"/>
              <a:t> </a:t>
            </a:r>
            <a:r>
              <a:rPr lang="lt-LT" dirty="0" err="1"/>
              <a:t>Master</a:t>
            </a:r>
            <a:r>
              <a:rPr lang="lt-LT" dirty="0"/>
              <a:t> </a:t>
            </a:r>
            <a:r>
              <a:rPr lang="lt-LT" dirty="0" err="1"/>
              <a:t>text</a:t>
            </a:r>
            <a:r>
              <a:rPr lang="lt-LT" dirty="0"/>
              <a:t> </a:t>
            </a:r>
            <a:r>
              <a:rPr lang="lt-LT" dirty="0" err="1"/>
              <a:t>styles</a:t>
            </a:r>
            <a:endParaRPr lang="lt-LT" dirty="0"/>
          </a:p>
          <a:p>
            <a:pPr marL="457200" marR="0" lvl="0" indent="-457200" algn="l" defTabSz="914400" rtl="0" eaLnBrk="1" fontAlgn="auto" latinLnBrk="0" hangingPunct="1">
              <a:lnSpc>
                <a:spcPct val="90000"/>
              </a:lnSpc>
              <a:spcBef>
                <a:spcPts val="1000"/>
              </a:spcBef>
              <a:spcAft>
                <a:spcPts val="0"/>
              </a:spcAft>
              <a:buClr>
                <a:schemeClr val="tx1"/>
              </a:buClr>
              <a:buSzPct val="108000"/>
              <a:buFont typeface="+mj-lt"/>
              <a:buAutoNum type="arabicPeriod"/>
              <a:tabLst/>
              <a:defRPr/>
            </a:pPr>
            <a:r>
              <a:rPr lang="lt-LT" dirty="0" err="1"/>
              <a:t>Click</a:t>
            </a:r>
            <a:r>
              <a:rPr lang="lt-LT" dirty="0"/>
              <a:t> to </a:t>
            </a:r>
            <a:r>
              <a:rPr lang="lt-LT" dirty="0" err="1"/>
              <a:t>edit</a:t>
            </a:r>
            <a:r>
              <a:rPr lang="lt-LT" dirty="0"/>
              <a:t> </a:t>
            </a:r>
            <a:r>
              <a:rPr lang="lt-LT" dirty="0" err="1"/>
              <a:t>Master</a:t>
            </a:r>
            <a:r>
              <a:rPr lang="lt-LT" dirty="0"/>
              <a:t> </a:t>
            </a:r>
            <a:r>
              <a:rPr lang="lt-LT" dirty="0" err="1"/>
              <a:t>text</a:t>
            </a:r>
            <a:r>
              <a:rPr lang="lt-LT" dirty="0"/>
              <a:t> </a:t>
            </a:r>
            <a:r>
              <a:rPr lang="lt-LT" dirty="0" err="1"/>
              <a:t>styles</a:t>
            </a:r>
            <a:endParaRPr lang="lt-LT" dirty="0"/>
          </a:p>
          <a:p>
            <a:pPr marL="457200" marR="0" lvl="0" indent="-457200" algn="l" defTabSz="914400" rtl="0" eaLnBrk="1" fontAlgn="auto" latinLnBrk="0" hangingPunct="1">
              <a:lnSpc>
                <a:spcPct val="90000"/>
              </a:lnSpc>
              <a:spcBef>
                <a:spcPts val="1000"/>
              </a:spcBef>
              <a:spcAft>
                <a:spcPts val="0"/>
              </a:spcAft>
              <a:buClr>
                <a:schemeClr val="tx1"/>
              </a:buClr>
              <a:buSzPct val="108000"/>
              <a:buFont typeface="+mj-lt"/>
              <a:buAutoNum type="arabicPeriod"/>
              <a:tabLst/>
              <a:defRPr/>
            </a:pPr>
            <a:r>
              <a:rPr lang="lt-LT" dirty="0" err="1"/>
              <a:t>Click</a:t>
            </a:r>
            <a:r>
              <a:rPr lang="lt-LT" dirty="0"/>
              <a:t> to </a:t>
            </a:r>
            <a:r>
              <a:rPr lang="lt-LT" dirty="0" err="1"/>
              <a:t>edit</a:t>
            </a:r>
            <a:r>
              <a:rPr lang="lt-LT" dirty="0"/>
              <a:t> </a:t>
            </a:r>
            <a:r>
              <a:rPr lang="lt-LT" dirty="0" err="1"/>
              <a:t>Master</a:t>
            </a:r>
            <a:r>
              <a:rPr lang="lt-LT" dirty="0"/>
              <a:t> </a:t>
            </a:r>
            <a:r>
              <a:rPr lang="lt-LT" dirty="0" err="1"/>
              <a:t>text</a:t>
            </a:r>
            <a:r>
              <a:rPr lang="lt-LT" dirty="0"/>
              <a:t> </a:t>
            </a:r>
            <a:r>
              <a:rPr lang="lt-LT" dirty="0" err="1"/>
              <a:t>styles</a:t>
            </a:r>
            <a:endParaRPr lang="lt-LT" dirty="0"/>
          </a:p>
          <a:p>
            <a:pPr marL="457200" marR="0" lvl="0" indent="-457200" algn="l" defTabSz="914400" rtl="0" eaLnBrk="1" fontAlgn="auto" latinLnBrk="0" hangingPunct="1">
              <a:lnSpc>
                <a:spcPct val="90000"/>
              </a:lnSpc>
              <a:spcBef>
                <a:spcPts val="1000"/>
              </a:spcBef>
              <a:spcAft>
                <a:spcPts val="0"/>
              </a:spcAft>
              <a:buClr>
                <a:schemeClr val="tx1"/>
              </a:buClr>
              <a:buSzPct val="108000"/>
              <a:buFont typeface="+mj-lt"/>
              <a:buAutoNum type="arabicPeriod"/>
              <a:tabLst/>
              <a:defRPr/>
            </a:pPr>
            <a:r>
              <a:rPr lang="lt-LT" dirty="0" err="1"/>
              <a:t>Click</a:t>
            </a:r>
            <a:r>
              <a:rPr lang="lt-LT" dirty="0"/>
              <a:t> to </a:t>
            </a:r>
            <a:r>
              <a:rPr lang="lt-LT" dirty="0" err="1"/>
              <a:t>edit</a:t>
            </a:r>
            <a:r>
              <a:rPr lang="lt-LT" dirty="0"/>
              <a:t> </a:t>
            </a:r>
            <a:r>
              <a:rPr lang="lt-LT" dirty="0" err="1"/>
              <a:t>Master</a:t>
            </a:r>
            <a:r>
              <a:rPr lang="lt-LT" dirty="0"/>
              <a:t> </a:t>
            </a:r>
            <a:r>
              <a:rPr lang="lt-LT" dirty="0" err="1"/>
              <a:t>text</a:t>
            </a:r>
            <a:r>
              <a:rPr lang="lt-LT" dirty="0"/>
              <a:t> </a:t>
            </a:r>
            <a:r>
              <a:rPr lang="lt-LT" dirty="0" err="1"/>
              <a:t>styles</a:t>
            </a:r>
            <a:endParaRPr lang="lt-LT" dirty="0"/>
          </a:p>
          <a:p>
            <a:pPr marL="457200" marR="0" lvl="0" indent="-457200" algn="l" defTabSz="914400" rtl="0" eaLnBrk="1" fontAlgn="auto" latinLnBrk="0" hangingPunct="1">
              <a:lnSpc>
                <a:spcPct val="90000"/>
              </a:lnSpc>
              <a:spcBef>
                <a:spcPts val="1000"/>
              </a:spcBef>
              <a:spcAft>
                <a:spcPts val="0"/>
              </a:spcAft>
              <a:buClr>
                <a:schemeClr val="tx1"/>
              </a:buClr>
              <a:buSzPct val="108000"/>
              <a:buFont typeface="+mj-lt"/>
              <a:buAutoNum type="arabicPeriod"/>
              <a:tabLst/>
              <a:defRPr/>
            </a:pPr>
            <a:r>
              <a:rPr lang="lt-LT" dirty="0" err="1"/>
              <a:t>Click</a:t>
            </a:r>
            <a:r>
              <a:rPr lang="lt-LT" dirty="0"/>
              <a:t> to </a:t>
            </a:r>
            <a:r>
              <a:rPr lang="lt-LT" dirty="0" err="1"/>
              <a:t>edit</a:t>
            </a:r>
            <a:r>
              <a:rPr lang="lt-LT" dirty="0"/>
              <a:t> </a:t>
            </a:r>
            <a:r>
              <a:rPr lang="lt-LT" dirty="0" err="1"/>
              <a:t>Master</a:t>
            </a:r>
            <a:r>
              <a:rPr lang="lt-LT" dirty="0"/>
              <a:t> </a:t>
            </a:r>
            <a:r>
              <a:rPr lang="lt-LT" dirty="0" err="1"/>
              <a:t>text</a:t>
            </a:r>
            <a:r>
              <a:rPr lang="lt-LT" dirty="0"/>
              <a:t> </a:t>
            </a:r>
            <a:r>
              <a:rPr lang="lt-LT" dirty="0" err="1"/>
              <a:t>styles</a:t>
            </a:r>
            <a:endParaRPr lang="lt-LT" dirty="0"/>
          </a:p>
          <a:p>
            <a:pPr lvl="0"/>
            <a:endParaRPr lang="lt-LT" dirty="0"/>
          </a:p>
          <a:p>
            <a:pPr lvl="0"/>
            <a:endParaRPr lang="lt-LT" dirty="0"/>
          </a:p>
        </p:txBody>
      </p:sp>
    </p:spTree>
    <p:extLst>
      <p:ext uri="{BB962C8B-B14F-4D97-AF65-F5344CB8AC3E}">
        <p14:creationId xmlns:p14="http://schemas.microsoft.com/office/powerpoint/2010/main" val="1167221237"/>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showMasterSp="0" preserve="1" userDrawn="1">
  <p:cSld name="Char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4" name="Chart Placeholder 3"/>
          <p:cNvSpPr>
            <a:spLocks noGrp="1"/>
          </p:cNvSpPr>
          <p:nvPr>
            <p:ph type="chart" sz="quarter" idx="10"/>
          </p:nvPr>
        </p:nvSpPr>
        <p:spPr>
          <a:xfrm>
            <a:off x="838200" y="2156460"/>
            <a:ext cx="5010150" cy="3956050"/>
          </a:xfrm>
        </p:spPr>
        <p:txBody>
          <a:bodyPr/>
          <a:lstStyle/>
          <a:p>
            <a:endParaRPr lang="en-US"/>
          </a:p>
        </p:txBody>
      </p:sp>
      <p:sp>
        <p:nvSpPr>
          <p:cNvPr id="5" name="Chart Placeholder 3"/>
          <p:cNvSpPr>
            <a:spLocks noGrp="1"/>
          </p:cNvSpPr>
          <p:nvPr>
            <p:ph type="chart" sz="quarter" idx="11"/>
          </p:nvPr>
        </p:nvSpPr>
        <p:spPr>
          <a:xfrm>
            <a:off x="6172511" y="2156460"/>
            <a:ext cx="5010150" cy="3956050"/>
          </a:xfrm>
        </p:spPr>
        <p:txBody>
          <a:bodyPr/>
          <a:lstStyle/>
          <a:p>
            <a:endParaRPr lang="en-US"/>
          </a:p>
        </p:txBody>
      </p:sp>
    </p:spTree>
    <p:extLst>
      <p:ext uri="{BB962C8B-B14F-4D97-AF65-F5344CB8AC3E}">
        <p14:creationId xmlns:p14="http://schemas.microsoft.com/office/powerpoint/2010/main" val="1800136246"/>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showMasterSp="0" preserve="1" userDrawn="1">
  <p:cSld name="Chart 2">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6" name="Chart Placeholder 5"/>
          <p:cNvSpPr>
            <a:spLocks noGrp="1"/>
          </p:cNvSpPr>
          <p:nvPr>
            <p:ph type="chart" sz="quarter" idx="10"/>
          </p:nvPr>
        </p:nvSpPr>
        <p:spPr>
          <a:xfrm>
            <a:off x="838200" y="2156460"/>
            <a:ext cx="9561513" cy="4019550"/>
          </a:xfrm>
        </p:spPr>
        <p:txBody>
          <a:bodyPr/>
          <a:lstStyle/>
          <a:p>
            <a:endParaRPr lang="en-US"/>
          </a:p>
        </p:txBody>
      </p:sp>
    </p:spTree>
    <p:extLst>
      <p:ext uri="{BB962C8B-B14F-4D97-AF65-F5344CB8AC3E}">
        <p14:creationId xmlns:p14="http://schemas.microsoft.com/office/powerpoint/2010/main" val="333252074"/>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showMasterSp="0" preserve="1" userDrawn="1">
  <p:cSld name="Structur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4" name="SmartArt Placeholder 3"/>
          <p:cNvSpPr>
            <a:spLocks noGrp="1"/>
          </p:cNvSpPr>
          <p:nvPr>
            <p:ph type="dgm" sz="quarter" idx="10"/>
          </p:nvPr>
        </p:nvSpPr>
        <p:spPr>
          <a:xfrm>
            <a:off x="838200" y="2041525"/>
            <a:ext cx="8929688" cy="4068763"/>
          </a:xfrm>
        </p:spPr>
        <p:txBody>
          <a:bodyPr/>
          <a:lstStyle/>
          <a:p>
            <a:endParaRPr lang="en-US"/>
          </a:p>
        </p:txBody>
      </p:sp>
    </p:spTree>
    <p:extLst>
      <p:ext uri="{BB962C8B-B14F-4D97-AF65-F5344CB8AC3E}">
        <p14:creationId xmlns:p14="http://schemas.microsoft.com/office/powerpoint/2010/main" val="76458046"/>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showMasterSp="0" preserve="1" userDrawn="1">
  <p:cSld name="Tabl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6" name="Table Placeholder 5"/>
          <p:cNvSpPr>
            <a:spLocks noGrp="1"/>
          </p:cNvSpPr>
          <p:nvPr>
            <p:ph type="tbl" sz="quarter" idx="10"/>
          </p:nvPr>
        </p:nvSpPr>
        <p:spPr>
          <a:xfrm>
            <a:off x="838200" y="2041525"/>
            <a:ext cx="8929688" cy="4159250"/>
          </a:xfrm>
        </p:spPr>
        <p:txBody>
          <a:bodyPr/>
          <a:lstStyle/>
          <a:p>
            <a:endParaRPr lang="en-US"/>
          </a:p>
        </p:txBody>
      </p:sp>
    </p:spTree>
    <p:extLst>
      <p:ext uri="{BB962C8B-B14F-4D97-AF65-F5344CB8AC3E}">
        <p14:creationId xmlns:p14="http://schemas.microsoft.com/office/powerpoint/2010/main" val="551019520"/>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showMasterSp="0" preserve="1" userDrawn="1">
  <p:cSld name="Picture">
    <p:spTree>
      <p:nvGrpSpPr>
        <p:cNvPr id="1" name=""/>
        <p:cNvGrpSpPr/>
        <p:nvPr/>
      </p:nvGrpSpPr>
      <p:grpSpPr>
        <a:xfrm>
          <a:off x="0" y="0"/>
          <a:ext cx="0" cy="0"/>
          <a:chOff x="0" y="0"/>
          <a:chExt cx="0" cy="0"/>
        </a:xfrm>
      </p:grpSpPr>
      <p:sp>
        <p:nvSpPr>
          <p:cNvPr id="6" name="Picture Placeholder 5"/>
          <p:cNvSpPr>
            <a:spLocks noGrp="1"/>
          </p:cNvSpPr>
          <p:nvPr>
            <p:ph type="pic" sz="quarter" idx="13"/>
          </p:nvPr>
        </p:nvSpPr>
        <p:spPr>
          <a:xfrm>
            <a:off x="0" y="0"/>
            <a:ext cx="12192000" cy="6858000"/>
          </a:xfrm>
        </p:spPr>
        <p:txBody>
          <a:bodyPr/>
          <a:lstStyle/>
          <a:p>
            <a:endParaRPr lang="en-US"/>
          </a:p>
        </p:txBody>
      </p:sp>
    </p:spTree>
    <p:extLst>
      <p:ext uri="{BB962C8B-B14F-4D97-AF65-F5344CB8AC3E}">
        <p14:creationId xmlns:p14="http://schemas.microsoft.com/office/powerpoint/2010/main" val="325205213"/>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showMasterSp="0" preserve="1" userDrawn="1">
  <p:cSld name="Picture collage">
    <p:spTree>
      <p:nvGrpSpPr>
        <p:cNvPr id="1" name=""/>
        <p:cNvGrpSpPr/>
        <p:nvPr/>
      </p:nvGrpSpPr>
      <p:grpSpPr>
        <a:xfrm>
          <a:off x="0" y="0"/>
          <a:ext cx="0" cy="0"/>
          <a:chOff x="0" y="0"/>
          <a:chExt cx="0" cy="0"/>
        </a:xfrm>
      </p:grpSpPr>
      <p:sp>
        <p:nvSpPr>
          <p:cNvPr id="7" name="Picture Placeholder 6"/>
          <p:cNvSpPr>
            <a:spLocks noGrp="1"/>
          </p:cNvSpPr>
          <p:nvPr>
            <p:ph type="pic" sz="quarter" idx="10"/>
          </p:nvPr>
        </p:nvSpPr>
        <p:spPr>
          <a:xfrm>
            <a:off x="0" y="0"/>
            <a:ext cx="6096000" cy="6850063"/>
          </a:xfrm>
        </p:spPr>
        <p:txBody>
          <a:bodyPr/>
          <a:lstStyle/>
          <a:p>
            <a:endParaRPr lang="en-US"/>
          </a:p>
        </p:txBody>
      </p:sp>
      <p:sp>
        <p:nvSpPr>
          <p:cNvPr id="9" name="Picture Placeholder 8"/>
          <p:cNvSpPr>
            <a:spLocks noGrp="1"/>
          </p:cNvSpPr>
          <p:nvPr>
            <p:ph type="pic" sz="quarter" idx="11"/>
          </p:nvPr>
        </p:nvSpPr>
        <p:spPr>
          <a:xfrm>
            <a:off x="6096000" y="2276475"/>
            <a:ext cx="6096000" cy="4573588"/>
          </a:xfrm>
        </p:spPr>
        <p:txBody>
          <a:bodyPr/>
          <a:lstStyle/>
          <a:p>
            <a:endParaRPr lang="en-US"/>
          </a:p>
        </p:txBody>
      </p:sp>
      <p:sp>
        <p:nvSpPr>
          <p:cNvPr id="11" name="Picture Placeholder 10"/>
          <p:cNvSpPr>
            <a:spLocks noGrp="1"/>
          </p:cNvSpPr>
          <p:nvPr>
            <p:ph type="pic" sz="quarter" idx="12"/>
          </p:nvPr>
        </p:nvSpPr>
        <p:spPr>
          <a:xfrm>
            <a:off x="6096000" y="0"/>
            <a:ext cx="6096000" cy="2276475"/>
          </a:xfrm>
        </p:spPr>
        <p:txBody>
          <a:bodyPr/>
          <a:lstStyle/>
          <a:p>
            <a:endParaRPr lang="en-US"/>
          </a:p>
        </p:txBody>
      </p:sp>
    </p:spTree>
    <p:extLst>
      <p:ext uri="{BB962C8B-B14F-4D97-AF65-F5344CB8AC3E}">
        <p14:creationId xmlns:p14="http://schemas.microsoft.com/office/powerpoint/2010/main" val="881858259"/>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showMasterSp="0" preserve="1" userDrawn="1">
  <p:cSld name="Content collage">
    <p:spTree>
      <p:nvGrpSpPr>
        <p:cNvPr id="1" name=""/>
        <p:cNvGrpSpPr/>
        <p:nvPr/>
      </p:nvGrpSpPr>
      <p:grpSpPr>
        <a:xfrm>
          <a:off x="0" y="0"/>
          <a:ext cx="0" cy="0"/>
          <a:chOff x="0" y="0"/>
          <a:chExt cx="0" cy="0"/>
        </a:xfrm>
      </p:grpSpPr>
      <p:sp>
        <p:nvSpPr>
          <p:cNvPr id="6" name="Picture Placeholder 6"/>
          <p:cNvSpPr>
            <a:spLocks noGrp="1"/>
          </p:cNvSpPr>
          <p:nvPr>
            <p:ph type="pic" sz="quarter" idx="10"/>
          </p:nvPr>
        </p:nvSpPr>
        <p:spPr>
          <a:xfrm>
            <a:off x="0" y="0"/>
            <a:ext cx="6096000" cy="6850063"/>
          </a:xfrm>
        </p:spPr>
        <p:txBody>
          <a:bodyPr/>
          <a:lstStyle/>
          <a:p>
            <a:endParaRPr lang="en-US"/>
          </a:p>
        </p:txBody>
      </p:sp>
      <p:sp>
        <p:nvSpPr>
          <p:cNvPr id="7" name="Picture Placeholder 8"/>
          <p:cNvSpPr>
            <a:spLocks noGrp="1"/>
          </p:cNvSpPr>
          <p:nvPr>
            <p:ph type="pic" sz="quarter" idx="11"/>
          </p:nvPr>
        </p:nvSpPr>
        <p:spPr>
          <a:xfrm>
            <a:off x="6096000" y="2276475"/>
            <a:ext cx="6096000" cy="4573588"/>
          </a:xfrm>
        </p:spPr>
        <p:txBody>
          <a:bodyPr/>
          <a:lstStyle/>
          <a:p>
            <a:endParaRPr lang="en-US"/>
          </a:p>
        </p:txBody>
      </p:sp>
      <p:sp>
        <p:nvSpPr>
          <p:cNvPr id="10" name="Text Placeholder 9"/>
          <p:cNvSpPr>
            <a:spLocks noGrp="1"/>
          </p:cNvSpPr>
          <p:nvPr>
            <p:ph type="body" sz="quarter" idx="12"/>
          </p:nvPr>
        </p:nvSpPr>
        <p:spPr>
          <a:xfrm>
            <a:off x="6423660" y="320041"/>
            <a:ext cx="5394960" cy="1691640"/>
          </a:xfrm>
        </p:spPr>
        <p:txBody>
          <a:bodyPr/>
          <a:lstStyle/>
          <a:p>
            <a:pPr lvl="0"/>
            <a:r>
              <a:rPr lang="en-US" dirty="0"/>
              <a:t>Click to edit Master text styles</a:t>
            </a:r>
          </a:p>
        </p:txBody>
      </p:sp>
    </p:spTree>
    <p:extLst>
      <p:ext uri="{BB962C8B-B14F-4D97-AF65-F5344CB8AC3E}">
        <p14:creationId xmlns:p14="http://schemas.microsoft.com/office/powerpoint/2010/main" val="1813857943"/>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showMasterSp="0" preserve="1" userDrawn="1">
  <p:cSld name="Contacts">
    <p:spTree>
      <p:nvGrpSpPr>
        <p:cNvPr id="1" name=""/>
        <p:cNvGrpSpPr/>
        <p:nvPr/>
      </p:nvGrpSpPr>
      <p:grpSpPr>
        <a:xfrm>
          <a:off x="0" y="0"/>
          <a:ext cx="0" cy="0"/>
          <a:chOff x="0" y="0"/>
          <a:chExt cx="0" cy="0"/>
        </a:xfrm>
      </p:grpSpPr>
      <p:pic>
        <p:nvPicPr>
          <p:cNvPr id="6" name="Picture 5"/>
          <p:cNvPicPr>
            <a:picLocks noChangeAspect="1"/>
          </p:cNvPicPr>
          <p:nvPr userDrawn="1"/>
        </p:nvPicPr>
        <p:blipFill>
          <a:blip r:embed="rId2"/>
          <a:stretch>
            <a:fillRect/>
          </a:stretch>
        </p:blipFill>
        <p:spPr>
          <a:xfrm>
            <a:off x="483671" y="586112"/>
            <a:ext cx="2752482" cy="1175384"/>
          </a:xfrm>
          <a:prstGeom prst="rect">
            <a:avLst/>
          </a:prstGeom>
        </p:spPr>
      </p:pic>
      <p:sp>
        <p:nvSpPr>
          <p:cNvPr id="8" name="Text Placeholder 7"/>
          <p:cNvSpPr>
            <a:spLocks noGrp="1"/>
          </p:cNvSpPr>
          <p:nvPr>
            <p:ph type="body" sz="quarter" idx="10"/>
          </p:nvPr>
        </p:nvSpPr>
        <p:spPr>
          <a:xfrm>
            <a:off x="6389255" y="4279271"/>
            <a:ext cx="5394325" cy="2033905"/>
          </a:xfrm>
        </p:spPr>
        <p:txBody>
          <a:bodyPr/>
          <a:lstStyle/>
          <a:p>
            <a:pPr lvl="0"/>
            <a:r>
              <a:rPr lang="en-US" dirty="0"/>
              <a:t>Click to edit Master text styles</a:t>
            </a:r>
          </a:p>
        </p:txBody>
      </p:sp>
      <p:sp>
        <p:nvSpPr>
          <p:cNvPr id="10" name="Title 1"/>
          <p:cNvSpPr>
            <a:spLocks noGrp="1"/>
          </p:cNvSpPr>
          <p:nvPr>
            <p:ph type="ctrTitle"/>
          </p:nvPr>
        </p:nvSpPr>
        <p:spPr>
          <a:xfrm>
            <a:off x="6389255" y="3221287"/>
            <a:ext cx="5396345" cy="833120"/>
          </a:xfrm>
        </p:spPr>
        <p:txBody>
          <a:bodyPr anchor="b">
            <a:normAutofit/>
          </a:bodyPr>
          <a:lstStyle>
            <a:lvl1pPr algn="l">
              <a:defRPr sz="5400"/>
            </a:lvl1pPr>
          </a:lstStyle>
          <a:p>
            <a:endParaRPr lang="en-US" dirty="0"/>
          </a:p>
        </p:txBody>
      </p:sp>
      <p:sp>
        <p:nvSpPr>
          <p:cNvPr id="12" name="Rectangle 11"/>
          <p:cNvSpPr/>
          <p:nvPr userDrawn="1"/>
        </p:nvSpPr>
        <p:spPr>
          <a:xfrm>
            <a:off x="5849598" y="2855328"/>
            <a:ext cx="1692421" cy="141095"/>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77840274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Text slide">
    <p:spTree>
      <p:nvGrpSpPr>
        <p:cNvPr id="1" name=""/>
        <p:cNvGrpSpPr/>
        <p:nvPr/>
      </p:nvGrpSpPr>
      <p:grpSpPr>
        <a:xfrm>
          <a:off x="0" y="0"/>
          <a:ext cx="0" cy="0"/>
          <a:chOff x="0" y="0"/>
          <a:chExt cx="0" cy="0"/>
        </a:xfrm>
      </p:grpSpPr>
      <p:sp>
        <p:nvSpPr>
          <p:cNvPr id="2" name="Title 1"/>
          <p:cNvSpPr>
            <a:spLocks noGrp="1"/>
          </p:cNvSpPr>
          <p:nvPr>
            <p:ph type="title"/>
          </p:nvPr>
        </p:nvSpPr>
        <p:spPr>
          <a:xfrm>
            <a:off x="838200" y="1186842"/>
            <a:ext cx="9053945" cy="1126868"/>
          </a:xfrm>
        </p:spPr>
        <p:txBody>
          <a:bodyPr/>
          <a:lstStyle/>
          <a:p>
            <a:r>
              <a:rPr lang="lt-LT" dirty="0" err="1"/>
              <a:t>Click</a:t>
            </a:r>
            <a:r>
              <a:rPr lang="lt-LT" dirty="0"/>
              <a:t> to </a:t>
            </a:r>
            <a:r>
              <a:rPr lang="lt-LT" dirty="0" err="1"/>
              <a:t>edit</a:t>
            </a:r>
            <a:r>
              <a:rPr lang="lt-LT" dirty="0"/>
              <a:t> </a:t>
            </a:r>
            <a:r>
              <a:rPr lang="lt-LT" dirty="0" err="1"/>
              <a:t>Master</a:t>
            </a:r>
            <a:r>
              <a:rPr lang="lt-LT" dirty="0"/>
              <a:t> </a:t>
            </a:r>
            <a:r>
              <a:rPr lang="lt-LT" dirty="0" err="1"/>
              <a:t>title</a:t>
            </a:r>
            <a:r>
              <a:rPr lang="lt-LT" dirty="0"/>
              <a:t> </a:t>
            </a:r>
            <a:r>
              <a:rPr lang="lt-LT" dirty="0" err="1"/>
              <a:t>style</a:t>
            </a:r>
            <a:endParaRPr lang="en-US" dirty="0"/>
          </a:p>
        </p:txBody>
      </p:sp>
      <p:sp>
        <p:nvSpPr>
          <p:cNvPr id="6" name="Text Placeholder 5"/>
          <p:cNvSpPr>
            <a:spLocks noGrp="1"/>
          </p:cNvSpPr>
          <p:nvPr>
            <p:ph type="body" sz="quarter" idx="12"/>
          </p:nvPr>
        </p:nvSpPr>
        <p:spPr>
          <a:xfrm>
            <a:off x="838200" y="2512405"/>
            <a:ext cx="9053945" cy="3597450"/>
          </a:xfrm>
        </p:spPr>
        <p:txBody>
          <a:bodyPr/>
          <a:lstStyle/>
          <a:p>
            <a:pPr lvl="0"/>
            <a:r>
              <a:rPr lang="lt-LT" dirty="0" err="1"/>
              <a:t>Click</a:t>
            </a:r>
            <a:r>
              <a:rPr lang="lt-LT" dirty="0"/>
              <a:t> to </a:t>
            </a:r>
            <a:r>
              <a:rPr lang="lt-LT" dirty="0" err="1"/>
              <a:t>edit</a:t>
            </a:r>
            <a:r>
              <a:rPr lang="lt-LT" dirty="0"/>
              <a:t> </a:t>
            </a:r>
            <a:r>
              <a:rPr lang="lt-LT" dirty="0" err="1"/>
              <a:t>Master</a:t>
            </a:r>
            <a:r>
              <a:rPr lang="lt-LT" dirty="0"/>
              <a:t> </a:t>
            </a:r>
            <a:r>
              <a:rPr lang="lt-LT" dirty="0" err="1"/>
              <a:t>text</a:t>
            </a:r>
            <a:r>
              <a:rPr lang="lt-LT" dirty="0"/>
              <a:t> </a:t>
            </a:r>
            <a:r>
              <a:rPr lang="lt-LT" dirty="0" err="1"/>
              <a:t>styles</a:t>
            </a:r>
            <a:endParaRPr lang="lt-LT" dirty="0"/>
          </a:p>
        </p:txBody>
      </p:sp>
    </p:spTree>
    <p:extLst>
      <p:ext uri="{BB962C8B-B14F-4D97-AF65-F5344CB8AC3E}">
        <p14:creationId xmlns:p14="http://schemas.microsoft.com/office/powerpoint/2010/main" val="119119786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Picture and text slide">
    <p:spTree>
      <p:nvGrpSpPr>
        <p:cNvPr id="1" name=""/>
        <p:cNvGrpSpPr/>
        <p:nvPr/>
      </p:nvGrpSpPr>
      <p:grpSpPr>
        <a:xfrm>
          <a:off x="0" y="0"/>
          <a:ext cx="0" cy="0"/>
          <a:chOff x="0" y="0"/>
          <a:chExt cx="0" cy="0"/>
        </a:xfrm>
      </p:grpSpPr>
      <p:sp>
        <p:nvSpPr>
          <p:cNvPr id="2" name="Title 1"/>
          <p:cNvSpPr>
            <a:spLocks noGrp="1"/>
          </p:cNvSpPr>
          <p:nvPr>
            <p:ph type="title"/>
          </p:nvPr>
        </p:nvSpPr>
        <p:spPr>
          <a:xfrm>
            <a:off x="4176591" y="1392063"/>
            <a:ext cx="6796209" cy="1216922"/>
          </a:xfrm>
        </p:spPr>
        <p:txBody>
          <a:bodyPr anchor="b"/>
          <a:lstStyle/>
          <a:p>
            <a:r>
              <a:rPr lang="en-US" dirty="0"/>
              <a:t>Click to edit Master title style</a:t>
            </a:r>
          </a:p>
        </p:txBody>
      </p:sp>
      <p:sp>
        <p:nvSpPr>
          <p:cNvPr id="10" name="Text Placeholder 9"/>
          <p:cNvSpPr>
            <a:spLocks noGrp="1"/>
          </p:cNvSpPr>
          <p:nvPr>
            <p:ph type="body" sz="quarter" idx="14"/>
          </p:nvPr>
        </p:nvSpPr>
        <p:spPr>
          <a:xfrm>
            <a:off x="4176568" y="2909455"/>
            <a:ext cx="6796088" cy="3178897"/>
          </a:xfrm>
        </p:spPr>
        <p:txBody>
          <a:bodyPr>
            <a:normAutofit/>
          </a:bodyPr>
          <a:lstStyle>
            <a:lvl1pPr>
              <a:defRPr sz="2000"/>
            </a:lvl1pPr>
          </a:lstStyle>
          <a:p>
            <a:pPr lvl="0"/>
            <a:r>
              <a:rPr lang="en-US" dirty="0"/>
              <a:t>Click to edit Master text styles</a:t>
            </a:r>
          </a:p>
        </p:txBody>
      </p:sp>
      <p:sp>
        <p:nvSpPr>
          <p:cNvPr id="8" name="Picture Placeholder 7"/>
          <p:cNvSpPr>
            <a:spLocks noGrp="1"/>
          </p:cNvSpPr>
          <p:nvPr>
            <p:ph type="pic" sz="quarter" idx="13"/>
          </p:nvPr>
        </p:nvSpPr>
        <p:spPr>
          <a:xfrm>
            <a:off x="0" y="7938"/>
            <a:ext cx="3035300" cy="6842125"/>
          </a:xfrm>
        </p:spPr>
        <p:txBody>
          <a:bodyPr/>
          <a:lstStyle/>
          <a:p>
            <a:endParaRPr lang="en-US"/>
          </a:p>
        </p:txBody>
      </p:sp>
    </p:spTree>
    <p:extLst>
      <p:ext uri="{BB962C8B-B14F-4D97-AF65-F5344CB8AC3E}">
        <p14:creationId xmlns:p14="http://schemas.microsoft.com/office/powerpoint/2010/main" val="92651547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Section Header">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stretch>
            <a:fillRect/>
          </a:stretch>
        </p:blipFill>
        <p:spPr>
          <a:xfrm>
            <a:off x="10163004" y="5852566"/>
            <a:ext cx="1104900" cy="495300"/>
          </a:xfrm>
          <a:prstGeom prst="rect">
            <a:avLst/>
          </a:prstGeom>
        </p:spPr>
      </p:pic>
      <p:sp>
        <p:nvSpPr>
          <p:cNvPr id="4" name="Title 1"/>
          <p:cNvSpPr>
            <a:spLocks noGrp="1"/>
          </p:cNvSpPr>
          <p:nvPr>
            <p:ph type="title" hasCustomPrompt="1"/>
          </p:nvPr>
        </p:nvSpPr>
        <p:spPr>
          <a:xfrm>
            <a:off x="1105870" y="1003148"/>
            <a:ext cx="5031696" cy="3657600"/>
          </a:xfrm>
        </p:spPr>
        <p:txBody>
          <a:bodyPr anchor="t">
            <a:normAutofit/>
          </a:bodyPr>
          <a:lstStyle>
            <a:lvl1pPr>
              <a:defRPr sz="5400"/>
            </a:lvl1pPr>
          </a:lstStyle>
          <a:p>
            <a:r>
              <a:rPr lang="en-US" dirty="0"/>
              <a:t>CLICK TO EDIT MASTER TITLE STYLE</a:t>
            </a:r>
          </a:p>
        </p:txBody>
      </p:sp>
      <p:sp>
        <p:nvSpPr>
          <p:cNvPr id="5" name="Rectangle 4"/>
          <p:cNvSpPr/>
          <p:nvPr userDrawn="1"/>
        </p:nvSpPr>
        <p:spPr>
          <a:xfrm>
            <a:off x="576213" y="573364"/>
            <a:ext cx="1692421" cy="141095"/>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54173115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Section Header 2">
    <p:spTree>
      <p:nvGrpSpPr>
        <p:cNvPr id="1" name=""/>
        <p:cNvGrpSpPr/>
        <p:nvPr/>
      </p:nvGrpSpPr>
      <p:grpSpPr>
        <a:xfrm>
          <a:off x="0" y="0"/>
          <a:ext cx="0" cy="0"/>
          <a:chOff x="0" y="0"/>
          <a:chExt cx="0" cy="0"/>
        </a:xfrm>
      </p:grpSpPr>
      <p:sp>
        <p:nvSpPr>
          <p:cNvPr id="9" name="Text Placeholder 8"/>
          <p:cNvSpPr>
            <a:spLocks noGrp="1"/>
          </p:cNvSpPr>
          <p:nvPr>
            <p:ph type="body" sz="quarter" idx="10" hasCustomPrompt="1"/>
          </p:nvPr>
        </p:nvSpPr>
        <p:spPr>
          <a:xfrm>
            <a:off x="9943144" y="4727407"/>
            <a:ext cx="1943100" cy="1765468"/>
          </a:xfrm>
          <a:noFill/>
          <a:ln>
            <a:noFill/>
          </a:ln>
        </p:spPr>
        <p:txBody>
          <a:bodyPr anchor="b">
            <a:normAutofit/>
          </a:bodyPr>
          <a:lstStyle>
            <a:lvl1pPr algn="r">
              <a:defRPr sz="9600" b="1">
                <a:solidFill>
                  <a:schemeClr val="tx1"/>
                </a:solidFill>
                <a:latin typeface="GT Walsheim" charset="0"/>
                <a:ea typeface="GT Walsheim" charset="0"/>
                <a:cs typeface="GT Walsheim" charset="0"/>
              </a:defRPr>
            </a:lvl1pPr>
          </a:lstStyle>
          <a:p>
            <a:pPr lvl="0"/>
            <a:r>
              <a:rPr lang="en-US"/>
              <a:t>1</a:t>
            </a:r>
            <a:endParaRPr lang="en-US" dirty="0"/>
          </a:p>
        </p:txBody>
      </p:sp>
      <p:sp>
        <p:nvSpPr>
          <p:cNvPr id="5" name="Title 1"/>
          <p:cNvSpPr>
            <a:spLocks noGrp="1"/>
          </p:cNvSpPr>
          <p:nvPr>
            <p:ph type="title" hasCustomPrompt="1"/>
          </p:nvPr>
        </p:nvSpPr>
        <p:spPr>
          <a:xfrm>
            <a:off x="1105870" y="1003148"/>
            <a:ext cx="5031696" cy="3657600"/>
          </a:xfrm>
        </p:spPr>
        <p:txBody>
          <a:bodyPr anchor="t">
            <a:normAutofit/>
          </a:bodyPr>
          <a:lstStyle>
            <a:lvl1pPr>
              <a:defRPr sz="5400"/>
            </a:lvl1pPr>
          </a:lstStyle>
          <a:p>
            <a:r>
              <a:rPr lang="en-US" dirty="0"/>
              <a:t>CLICK TO EDIT MASTER TITLE STYLE</a:t>
            </a:r>
          </a:p>
        </p:txBody>
      </p:sp>
      <p:sp>
        <p:nvSpPr>
          <p:cNvPr id="6" name="Rectangle 5"/>
          <p:cNvSpPr/>
          <p:nvPr userDrawn="1"/>
        </p:nvSpPr>
        <p:spPr>
          <a:xfrm>
            <a:off x="576213" y="573364"/>
            <a:ext cx="1692421" cy="141095"/>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93255232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userDrawn="1">
  <p:cSld name="Section Header 3">
    <p:spTree>
      <p:nvGrpSpPr>
        <p:cNvPr id="1" name=""/>
        <p:cNvGrpSpPr/>
        <p:nvPr/>
      </p:nvGrpSpPr>
      <p:grpSpPr>
        <a:xfrm>
          <a:off x="0" y="0"/>
          <a:ext cx="0" cy="0"/>
          <a:chOff x="0" y="0"/>
          <a:chExt cx="0" cy="0"/>
        </a:xfrm>
      </p:grpSpPr>
      <p:sp>
        <p:nvSpPr>
          <p:cNvPr id="9" name="Picture Placeholder 8"/>
          <p:cNvSpPr>
            <a:spLocks noGrp="1"/>
          </p:cNvSpPr>
          <p:nvPr>
            <p:ph type="pic" sz="quarter" idx="10"/>
          </p:nvPr>
        </p:nvSpPr>
        <p:spPr>
          <a:xfrm>
            <a:off x="0" y="0"/>
            <a:ext cx="12192000" cy="6858000"/>
          </a:xfrm>
        </p:spPr>
        <p:txBody>
          <a:bodyPr/>
          <a:lstStyle/>
          <a:p>
            <a:endParaRPr lang="en-US" dirty="0"/>
          </a:p>
        </p:txBody>
      </p:sp>
      <p:sp>
        <p:nvSpPr>
          <p:cNvPr id="5" name="Title 1"/>
          <p:cNvSpPr>
            <a:spLocks noGrp="1"/>
          </p:cNvSpPr>
          <p:nvPr>
            <p:ph type="title" hasCustomPrompt="1"/>
          </p:nvPr>
        </p:nvSpPr>
        <p:spPr>
          <a:xfrm>
            <a:off x="1105870" y="1003148"/>
            <a:ext cx="5031696" cy="3657600"/>
          </a:xfrm>
        </p:spPr>
        <p:txBody>
          <a:bodyPr anchor="t">
            <a:normAutofit/>
          </a:bodyPr>
          <a:lstStyle>
            <a:lvl1pPr>
              <a:defRPr sz="5400"/>
            </a:lvl1pPr>
          </a:lstStyle>
          <a:p>
            <a:r>
              <a:rPr lang="en-US" dirty="0"/>
              <a:t>CLICK TO EDIT MASTER TITLE STYLE</a:t>
            </a:r>
          </a:p>
        </p:txBody>
      </p:sp>
      <p:sp>
        <p:nvSpPr>
          <p:cNvPr id="6" name="Rectangle 5"/>
          <p:cNvSpPr/>
          <p:nvPr userDrawn="1"/>
        </p:nvSpPr>
        <p:spPr>
          <a:xfrm>
            <a:off x="576213" y="573364"/>
            <a:ext cx="1692421" cy="141095"/>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7848211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image" Target="../media/image1.emf"/><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32.xml"/><Relationship Id="rId13" Type="http://schemas.openxmlformats.org/officeDocument/2006/relationships/slideLayout" Target="../slideLayouts/slideLayout37.xml"/><Relationship Id="rId18" Type="http://schemas.openxmlformats.org/officeDocument/2006/relationships/slideLayout" Target="../slideLayouts/slideLayout42.xml"/><Relationship Id="rId3" Type="http://schemas.openxmlformats.org/officeDocument/2006/relationships/slideLayout" Target="../slideLayouts/slideLayout27.xml"/><Relationship Id="rId21" Type="http://schemas.openxmlformats.org/officeDocument/2006/relationships/slideLayout" Target="../slideLayouts/slideLayout45.xml"/><Relationship Id="rId7" Type="http://schemas.openxmlformats.org/officeDocument/2006/relationships/slideLayout" Target="../slideLayouts/slideLayout31.xml"/><Relationship Id="rId12" Type="http://schemas.openxmlformats.org/officeDocument/2006/relationships/slideLayout" Target="../slideLayouts/slideLayout36.xml"/><Relationship Id="rId17" Type="http://schemas.openxmlformats.org/officeDocument/2006/relationships/slideLayout" Target="../slideLayouts/slideLayout41.xml"/><Relationship Id="rId25" Type="http://schemas.openxmlformats.org/officeDocument/2006/relationships/image" Target="../media/image3.emf"/><Relationship Id="rId2" Type="http://schemas.openxmlformats.org/officeDocument/2006/relationships/slideLayout" Target="../slideLayouts/slideLayout26.xml"/><Relationship Id="rId16" Type="http://schemas.openxmlformats.org/officeDocument/2006/relationships/slideLayout" Target="../slideLayouts/slideLayout40.xml"/><Relationship Id="rId20" Type="http://schemas.openxmlformats.org/officeDocument/2006/relationships/slideLayout" Target="../slideLayouts/slideLayout44.xml"/><Relationship Id="rId1" Type="http://schemas.openxmlformats.org/officeDocument/2006/relationships/slideLayout" Target="../slideLayouts/slideLayout25.xml"/><Relationship Id="rId6" Type="http://schemas.openxmlformats.org/officeDocument/2006/relationships/slideLayout" Target="../slideLayouts/slideLayout30.xml"/><Relationship Id="rId11" Type="http://schemas.openxmlformats.org/officeDocument/2006/relationships/slideLayout" Target="../slideLayouts/slideLayout35.xml"/><Relationship Id="rId24" Type="http://schemas.openxmlformats.org/officeDocument/2006/relationships/theme" Target="../theme/theme2.xml"/><Relationship Id="rId5" Type="http://schemas.openxmlformats.org/officeDocument/2006/relationships/slideLayout" Target="../slideLayouts/slideLayout29.xml"/><Relationship Id="rId15" Type="http://schemas.openxmlformats.org/officeDocument/2006/relationships/slideLayout" Target="../slideLayouts/slideLayout39.xml"/><Relationship Id="rId23" Type="http://schemas.openxmlformats.org/officeDocument/2006/relationships/slideLayout" Target="../slideLayouts/slideLayout47.xml"/><Relationship Id="rId10" Type="http://schemas.openxmlformats.org/officeDocument/2006/relationships/slideLayout" Target="../slideLayouts/slideLayout34.xml"/><Relationship Id="rId19" Type="http://schemas.openxmlformats.org/officeDocument/2006/relationships/slideLayout" Target="../slideLayouts/slideLayout43.xml"/><Relationship Id="rId4" Type="http://schemas.openxmlformats.org/officeDocument/2006/relationships/slideLayout" Target="../slideLayouts/slideLayout28.xml"/><Relationship Id="rId9" Type="http://schemas.openxmlformats.org/officeDocument/2006/relationships/slideLayout" Target="../slideLayouts/slideLayout33.xml"/><Relationship Id="rId14" Type="http://schemas.openxmlformats.org/officeDocument/2006/relationships/slideLayout" Target="../slideLayouts/slideLayout38.xml"/><Relationship Id="rId22" Type="http://schemas.openxmlformats.org/officeDocument/2006/relationships/slideLayout" Target="../slideLayouts/slideLayout46.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5" name="Picture 4"/>
          <p:cNvPicPr>
            <a:picLocks noChangeAspect="1"/>
          </p:cNvPicPr>
          <p:nvPr userDrawn="1"/>
        </p:nvPicPr>
        <p:blipFill>
          <a:blip r:embed="rId26"/>
          <a:stretch>
            <a:fillRect/>
          </a:stretch>
        </p:blipFill>
        <p:spPr>
          <a:xfrm>
            <a:off x="10163004" y="521818"/>
            <a:ext cx="1104900" cy="495300"/>
          </a:xfrm>
          <a:prstGeom prst="rect">
            <a:avLst/>
          </a:prstGeom>
        </p:spPr>
      </p:pic>
      <p:sp>
        <p:nvSpPr>
          <p:cNvPr id="2" name="Title Placeholder 1"/>
          <p:cNvSpPr>
            <a:spLocks noGrp="1"/>
          </p:cNvSpPr>
          <p:nvPr>
            <p:ph type="title"/>
          </p:nvPr>
        </p:nvSpPr>
        <p:spPr>
          <a:xfrm>
            <a:off x="838200" y="715787"/>
            <a:ext cx="8929255" cy="1325563"/>
          </a:xfrm>
          <a:prstGeom prst="rect">
            <a:avLst/>
          </a:prstGeom>
        </p:spPr>
        <p:txBody>
          <a:bodyPr vert="horz" lIns="91440" tIns="45720" rIns="91440" bIns="45720" rtlCol="0" anchor="t">
            <a:normAutofit/>
          </a:bodyPr>
          <a:lstStyle/>
          <a:p>
            <a:r>
              <a:rPr lang="en-US" dirty="0"/>
              <a:t>CLICK TO EDIT MASTER TITLE STYLE</a:t>
            </a:r>
          </a:p>
        </p:txBody>
      </p:sp>
      <p:sp>
        <p:nvSpPr>
          <p:cNvPr id="3" name="Text Placeholder 2"/>
          <p:cNvSpPr>
            <a:spLocks noGrp="1"/>
          </p:cNvSpPr>
          <p:nvPr>
            <p:ph type="body" idx="1"/>
          </p:nvPr>
        </p:nvSpPr>
        <p:spPr>
          <a:xfrm>
            <a:off x="838200" y="2276475"/>
            <a:ext cx="8929255" cy="3148965"/>
          </a:xfrm>
          <a:prstGeom prst="rect">
            <a:avLst/>
          </a:prstGeom>
        </p:spPr>
        <p:txBody>
          <a:bodyPr vert="horz" lIns="91440" tIns="45720" rIns="91440" bIns="45720" rtlCol="0">
            <a:normAutofit/>
          </a:bodyPr>
          <a:lstStyle/>
          <a:p>
            <a:pPr lvl="0"/>
            <a:r>
              <a:rPr lang="en-US" dirty="0"/>
              <a:t>Click to edit Master text styles</a:t>
            </a:r>
          </a:p>
        </p:txBody>
      </p:sp>
      <p:sp>
        <p:nvSpPr>
          <p:cNvPr id="8" name="Footer Placeholder 4"/>
          <p:cNvSpPr txBox="1">
            <a:spLocks/>
          </p:cNvSpPr>
          <p:nvPr userDrawn="1"/>
        </p:nvSpPr>
        <p:spPr>
          <a:xfrm>
            <a:off x="6770747" y="6356350"/>
            <a:ext cx="3714374" cy="365125"/>
          </a:xfrm>
          <a:prstGeom prst="rect">
            <a:avLst/>
          </a:prstGeom>
        </p:spPr>
        <p:txBody>
          <a:bodyPr vert="horz" lIns="91440" tIns="45720" rIns="91440" bIns="45720" rtlCol="0" anchor="ctr"/>
          <a:lstStyle>
            <a:defPPr>
              <a:defRPr lang="lt-LT"/>
            </a:defPPr>
            <a:lvl1pPr marL="0" algn="ctr" defTabSz="914400" rtl="0" eaLnBrk="1" latinLnBrk="0" hangingPunct="1">
              <a:defRPr sz="1200" kern="1200">
                <a:solidFill>
                  <a:schemeClr val="bg1">
                    <a:lumMod val="50000"/>
                  </a:schemeClr>
                </a:solidFill>
                <a:latin typeface="GT Walsheim" charset="0"/>
                <a:ea typeface="GT Walsheim" charset="0"/>
                <a:cs typeface="GT Walsheim"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Tree>
    <p:extLst>
      <p:ext uri="{BB962C8B-B14F-4D97-AF65-F5344CB8AC3E}">
        <p14:creationId xmlns:p14="http://schemas.microsoft.com/office/powerpoint/2010/main" val="816527060"/>
      </p:ext>
    </p:extLst>
  </p:cSld>
  <p:clrMap bg1="lt1" tx1="dk1" bg2="lt2" tx2="dk2" accent1="accent1" accent2="accent2" accent3="accent3" accent4="accent4" accent5="accent5" accent6="accent6" hlink="hlink" folHlink="folHlink"/>
  <p:sldLayoutIdLst>
    <p:sldLayoutId id="2147483653" r:id="rId1"/>
    <p:sldLayoutId id="2147483676" r:id="rId2"/>
    <p:sldLayoutId id="2147483678" r:id="rId3"/>
    <p:sldLayoutId id="2147483683" r:id="rId4"/>
    <p:sldLayoutId id="2147483709" r:id="rId5"/>
    <p:sldLayoutId id="2147483654" r:id="rId6"/>
    <p:sldLayoutId id="2147483655" r:id="rId7"/>
    <p:sldLayoutId id="2147483680" r:id="rId8"/>
    <p:sldLayoutId id="2147483677" r:id="rId9"/>
    <p:sldLayoutId id="2147483656" r:id="rId10"/>
    <p:sldLayoutId id="2147483658" r:id="rId11"/>
    <p:sldLayoutId id="2147483684" r:id="rId12"/>
    <p:sldLayoutId id="2147483679" r:id="rId13"/>
    <p:sldLayoutId id="2147483685" r:id="rId14"/>
    <p:sldLayoutId id="2147483686" r:id="rId15"/>
    <p:sldLayoutId id="2147483732" r:id="rId16"/>
    <p:sldLayoutId id="2147483733" r:id="rId17"/>
    <p:sldLayoutId id="2147483734" r:id="rId18"/>
    <p:sldLayoutId id="2147483735" r:id="rId19"/>
    <p:sldLayoutId id="2147483659" r:id="rId20"/>
    <p:sldLayoutId id="2147483687" r:id="rId21"/>
    <p:sldLayoutId id="2147483688" r:id="rId22"/>
    <p:sldLayoutId id="2147483682" r:id="rId23"/>
    <p:sldLayoutId id="2147483738" r:id="rId24"/>
  </p:sldLayoutIdLst>
  <p:txStyles>
    <p:titleStyle>
      <a:lvl1pPr algn="l" defTabSz="914400" rtl="0" eaLnBrk="1" latinLnBrk="0" hangingPunct="1">
        <a:lnSpc>
          <a:spcPct val="90000"/>
        </a:lnSpc>
        <a:spcBef>
          <a:spcPct val="0"/>
        </a:spcBef>
        <a:buNone/>
        <a:defRPr sz="4400" b="1" kern="1200">
          <a:solidFill>
            <a:schemeClr val="tx1"/>
          </a:solidFill>
          <a:latin typeface="Arial" charset="0"/>
          <a:ea typeface="Arial" charset="0"/>
          <a:cs typeface="Arial" charset="0"/>
        </a:defRPr>
      </a:lvl1pPr>
    </p:titleStyle>
    <p:bodyStyle>
      <a:lvl1pPr marL="0" indent="0" algn="l" defTabSz="914400" rtl="0" eaLnBrk="1" latinLnBrk="0" hangingPunct="1">
        <a:lnSpc>
          <a:spcPct val="90000"/>
        </a:lnSpc>
        <a:spcBef>
          <a:spcPts val="1000"/>
        </a:spcBef>
        <a:buFont typeface="Arial"/>
        <a:buNone/>
        <a:defRPr sz="2000" kern="1200">
          <a:solidFill>
            <a:schemeClr val="bg1">
              <a:lumMod val="50000"/>
            </a:schemeClr>
          </a:solidFill>
          <a:latin typeface="Arial" charset="0"/>
          <a:ea typeface="Arial" charset="0"/>
          <a:cs typeface="Arial" charset="0"/>
        </a:defRPr>
      </a:lvl1pPr>
      <a:lvl2pPr marL="457200" indent="0" algn="l" defTabSz="914400" rtl="0" eaLnBrk="1" latinLnBrk="0" hangingPunct="1">
        <a:lnSpc>
          <a:spcPct val="90000"/>
        </a:lnSpc>
        <a:spcBef>
          <a:spcPts val="500"/>
        </a:spcBef>
        <a:buFont typeface="Arial"/>
        <a:buNone/>
        <a:defRPr sz="2000" kern="1200">
          <a:solidFill>
            <a:schemeClr val="bg1">
              <a:lumMod val="50000"/>
            </a:schemeClr>
          </a:solidFill>
          <a:latin typeface="GT Walsheim" charset="0"/>
          <a:ea typeface="GT Walsheim" charset="0"/>
          <a:cs typeface="GT Walsheim" charset="0"/>
        </a:defRPr>
      </a:lvl2pPr>
      <a:lvl3pPr marL="914400" indent="0" algn="l" defTabSz="914400" rtl="0" eaLnBrk="1" latinLnBrk="0" hangingPunct="1">
        <a:lnSpc>
          <a:spcPct val="90000"/>
        </a:lnSpc>
        <a:spcBef>
          <a:spcPts val="500"/>
        </a:spcBef>
        <a:buFont typeface="Arial"/>
        <a:buNone/>
        <a:defRPr sz="1800" kern="1200">
          <a:solidFill>
            <a:schemeClr val="bg1">
              <a:lumMod val="50000"/>
            </a:schemeClr>
          </a:solidFill>
          <a:latin typeface="GT Walsheim" charset="0"/>
          <a:ea typeface="GT Walsheim" charset="0"/>
          <a:cs typeface="GT Walsheim" charset="0"/>
        </a:defRPr>
      </a:lvl3pPr>
      <a:lvl4pPr marL="1371600" indent="0" algn="l" defTabSz="914400" rtl="0" eaLnBrk="1" latinLnBrk="0" hangingPunct="1">
        <a:lnSpc>
          <a:spcPct val="90000"/>
        </a:lnSpc>
        <a:spcBef>
          <a:spcPts val="500"/>
        </a:spcBef>
        <a:buFont typeface="Arial"/>
        <a:buNone/>
        <a:defRPr sz="1600" kern="1200">
          <a:solidFill>
            <a:schemeClr val="bg1">
              <a:lumMod val="50000"/>
            </a:schemeClr>
          </a:solidFill>
          <a:latin typeface="GT Walsheim" charset="0"/>
          <a:ea typeface="GT Walsheim" charset="0"/>
          <a:cs typeface="GT Walsheim" charset="0"/>
        </a:defRPr>
      </a:lvl4pPr>
      <a:lvl5pPr marL="1828800" indent="0" algn="l" defTabSz="914400" rtl="0" eaLnBrk="1" latinLnBrk="0" hangingPunct="1">
        <a:lnSpc>
          <a:spcPct val="90000"/>
        </a:lnSpc>
        <a:spcBef>
          <a:spcPts val="500"/>
        </a:spcBef>
        <a:buFont typeface="Arial"/>
        <a:buNone/>
        <a:defRPr sz="1600" kern="1200">
          <a:solidFill>
            <a:schemeClr val="bg1">
              <a:lumMod val="50000"/>
            </a:schemeClr>
          </a:solidFill>
          <a:latin typeface="GT Walsheim" charset="0"/>
          <a:ea typeface="GT Walsheim" charset="0"/>
          <a:cs typeface="GT Walsheim" charset="0"/>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5" userDrawn="1">
          <p15:clr>
            <a:srgbClr val="F26B43"/>
          </p15:clr>
        </p15:guide>
        <p15:guide id="2" userDrawn="1">
          <p15:clr>
            <a:srgbClr val="F26B43"/>
          </p15:clr>
        </p15:guide>
        <p15:guide id="3" pos="5768" userDrawn="1">
          <p15:clr>
            <a:srgbClr val="F26B43"/>
          </p15:clr>
        </p15:guide>
        <p15:guide id="4" pos="1912" userDrawn="1">
          <p15:clr>
            <a:srgbClr val="F26B43"/>
          </p15:clr>
        </p15:guide>
        <p15:guide id="5" pos="3840" userDrawn="1">
          <p15:clr>
            <a:srgbClr val="F26B43"/>
          </p15:clr>
        </p15:guide>
        <p15:guide id="6" pos="7680" userDrawn="1">
          <p15:clr>
            <a:srgbClr val="F26B43"/>
          </p15:clr>
        </p15:guide>
        <p15:guide id="7" orient="horz" pos="1434" userDrawn="1">
          <p15:clr>
            <a:srgbClr val="F26B43"/>
          </p15:clr>
        </p15:guide>
        <p15:guide id="8" orient="horz" pos="2886" userDrawn="1">
          <p15:clr>
            <a:srgbClr val="F26B43"/>
          </p15:clr>
        </p15:guide>
        <p15:guide id="9" orient="horz" pos="4315" userDrawn="1">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2"/>
      </p:bgRef>
    </p:bg>
    <p:spTree>
      <p:nvGrpSpPr>
        <p:cNvPr id="1" name=""/>
        <p:cNvGrpSpPr/>
        <p:nvPr/>
      </p:nvGrpSpPr>
      <p:grpSpPr>
        <a:xfrm>
          <a:off x="0" y="0"/>
          <a:ext cx="0" cy="0"/>
          <a:chOff x="0" y="0"/>
          <a:chExt cx="0" cy="0"/>
        </a:xfrm>
      </p:grpSpPr>
      <p:pic>
        <p:nvPicPr>
          <p:cNvPr id="5" name="Picture 4"/>
          <p:cNvPicPr>
            <a:picLocks noChangeAspect="1"/>
          </p:cNvPicPr>
          <p:nvPr userDrawn="1"/>
        </p:nvPicPr>
        <p:blipFill>
          <a:blip r:embed="rId25"/>
          <a:stretch>
            <a:fillRect/>
          </a:stretch>
        </p:blipFill>
        <p:spPr>
          <a:xfrm>
            <a:off x="10163004" y="518720"/>
            <a:ext cx="1104900" cy="495300"/>
          </a:xfrm>
          <a:prstGeom prst="rect">
            <a:avLst/>
          </a:prstGeom>
        </p:spPr>
      </p:pic>
      <p:sp>
        <p:nvSpPr>
          <p:cNvPr id="2" name="Title Placeholder 1"/>
          <p:cNvSpPr>
            <a:spLocks noGrp="1"/>
          </p:cNvSpPr>
          <p:nvPr>
            <p:ph type="title"/>
          </p:nvPr>
        </p:nvSpPr>
        <p:spPr>
          <a:xfrm>
            <a:off x="838200" y="715787"/>
            <a:ext cx="8929255" cy="1325563"/>
          </a:xfrm>
          <a:prstGeom prst="rect">
            <a:avLst/>
          </a:prstGeom>
        </p:spPr>
        <p:txBody>
          <a:bodyPr vert="horz" lIns="91440" tIns="45720" rIns="91440" bIns="45720" rtlCol="0" anchor="t">
            <a:normAutofit/>
          </a:bodyPr>
          <a:lstStyle/>
          <a:p>
            <a:r>
              <a:rPr lang="en-US" dirty="0"/>
              <a:t>CLICK TO EDIT MASTER TITLE STYLE</a:t>
            </a:r>
          </a:p>
        </p:txBody>
      </p:sp>
      <p:sp>
        <p:nvSpPr>
          <p:cNvPr id="3" name="Text Placeholder 2"/>
          <p:cNvSpPr>
            <a:spLocks noGrp="1"/>
          </p:cNvSpPr>
          <p:nvPr>
            <p:ph type="body" idx="1"/>
          </p:nvPr>
        </p:nvSpPr>
        <p:spPr>
          <a:xfrm>
            <a:off x="838200" y="2276475"/>
            <a:ext cx="8929255" cy="3148965"/>
          </a:xfrm>
          <a:prstGeom prst="rect">
            <a:avLst/>
          </a:prstGeom>
        </p:spPr>
        <p:txBody>
          <a:bodyPr vert="horz" lIns="91440" tIns="45720" rIns="91440" bIns="45720" rtlCol="0">
            <a:normAutofit/>
          </a:bodyPr>
          <a:lstStyle/>
          <a:p>
            <a:pPr lvl="0"/>
            <a:r>
              <a:rPr lang="en-US" dirty="0"/>
              <a:t>Click to edit Master text styles</a:t>
            </a:r>
          </a:p>
        </p:txBody>
      </p:sp>
      <p:sp>
        <p:nvSpPr>
          <p:cNvPr id="8" name="Footer Placeholder 4"/>
          <p:cNvSpPr txBox="1">
            <a:spLocks/>
          </p:cNvSpPr>
          <p:nvPr userDrawn="1"/>
        </p:nvSpPr>
        <p:spPr>
          <a:xfrm>
            <a:off x="6770747" y="6356350"/>
            <a:ext cx="3714374" cy="365125"/>
          </a:xfrm>
          <a:prstGeom prst="rect">
            <a:avLst/>
          </a:prstGeom>
        </p:spPr>
        <p:txBody>
          <a:bodyPr vert="horz" lIns="91440" tIns="45720" rIns="91440" bIns="45720" rtlCol="0" anchor="ctr"/>
          <a:lstStyle>
            <a:defPPr>
              <a:defRPr lang="lt-LT"/>
            </a:defPPr>
            <a:lvl1pPr marL="0" algn="ctr" defTabSz="914400" rtl="0" eaLnBrk="1" latinLnBrk="0" hangingPunct="1">
              <a:defRPr sz="1200" kern="1200">
                <a:solidFill>
                  <a:schemeClr val="bg1">
                    <a:lumMod val="50000"/>
                  </a:schemeClr>
                </a:solidFill>
                <a:latin typeface="GT Walsheim" charset="0"/>
                <a:ea typeface="GT Walsheim" charset="0"/>
                <a:cs typeface="GT Walsheim"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Tree>
    <p:extLst>
      <p:ext uri="{BB962C8B-B14F-4D97-AF65-F5344CB8AC3E}">
        <p14:creationId xmlns:p14="http://schemas.microsoft.com/office/powerpoint/2010/main" val="735781907"/>
      </p:ext>
    </p:extLst>
  </p:cSld>
  <p:clrMap bg1="dk1" tx1="lt1" bg2="dk2" tx2="lt2" accent1="accent1" accent2="accent2" accent3="accent3" accent4="accent4" accent5="accent5" accent6="accent6" hlink="hlink" folHlink="folHlink"/>
  <p:sldLayoutIdLst>
    <p:sldLayoutId id="2147483711" r:id="rId1"/>
    <p:sldLayoutId id="2147483712" r:id="rId2"/>
    <p:sldLayoutId id="2147483713" r:id="rId3"/>
    <p:sldLayoutId id="2147483714" r:id="rId4"/>
    <p:sldLayoutId id="2147483715" r:id="rId5"/>
    <p:sldLayoutId id="2147483716" r:id="rId6"/>
    <p:sldLayoutId id="2147483717" r:id="rId7"/>
    <p:sldLayoutId id="2147483718" r:id="rId8"/>
    <p:sldLayoutId id="2147483719" r:id="rId9"/>
    <p:sldLayoutId id="2147483720" r:id="rId10"/>
    <p:sldLayoutId id="2147483721" r:id="rId11"/>
    <p:sldLayoutId id="2147483722" r:id="rId12"/>
    <p:sldLayoutId id="2147483723" r:id="rId13"/>
    <p:sldLayoutId id="2147483724" r:id="rId14"/>
    <p:sldLayoutId id="2147483725" r:id="rId15"/>
    <p:sldLayoutId id="2147483730" r:id="rId16"/>
    <p:sldLayoutId id="2147483731" r:id="rId17"/>
    <p:sldLayoutId id="2147483736" r:id="rId18"/>
    <p:sldLayoutId id="2147483737" r:id="rId19"/>
    <p:sldLayoutId id="2147483726" r:id="rId20"/>
    <p:sldLayoutId id="2147483727" r:id="rId21"/>
    <p:sldLayoutId id="2147483728" r:id="rId22"/>
    <p:sldLayoutId id="2147483729" r:id="rId23"/>
  </p:sldLayoutIdLst>
  <p:txStyles>
    <p:titleStyle>
      <a:lvl1pPr algn="l" defTabSz="914400" rtl="0" eaLnBrk="1" latinLnBrk="0" hangingPunct="1">
        <a:lnSpc>
          <a:spcPct val="90000"/>
        </a:lnSpc>
        <a:spcBef>
          <a:spcPct val="0"/>
        </a:spcBef>
        <a:buNone/>
        <a:defRPr sz="4400" b="1" kern="1200">
          <a:solidFill>
            <a:schemeClr val="tx1"/>
          </a:solidFill>
          <a:latin typeface="Arial" charset="0"/>
          <a:ea typeface="Arial" charset="0"/>
          <a:cs typeface="Arial" charset="0"/>
        </a:defRPr>
      </a:lvl1pPr>
    </p:titleStyle>
    <p:bodyStyle>
      <a:lvl1pPr marL="0" indent="0" algn="l" defTabSz="914400" rtl="0" eaLnBrk="1" latinLnBrk="0" hangingPunct="1">
        <a:lnSpc>
          <a:spcPct val="90000"/>
        </a:lnSpc>
        <a:spcBef>
          <a:spcPts val="1000"/>
        </a:spcBef>
        <a:buFont typeface="Arial"/>
        <a:buNone/>
        <a:defRPr sz="2000" kern="1200">
          <a:solidFill>
            <a:schemeClr val="tx1"/>
          </a:solidFill>
          <a:latin typeface="Arial" charset="0"/>
          <a:ea typeface="Arial" charset="0"/>
          <a:cs typeface="Arial" charset="0"/>
        </a:defRPr>
      </a:lvl1pPr>
      <a:lvl2pPr marL="457200" indent="0" algn="l" defTabSz="914400" rtl="0" eaLnBrk="1" latinLnBrk="0" hangingPunct="1">
        <a:lnSpc>
          <a:spcPct val="90000"/>
        </a:lnSpc>
        <a:spcBef>
          <a:spcPts val="500"/>
        </a:spcBef>
        <a:buFont typeface="Arial"/>
        <a:buNone/>
        <a:defRPr sz="2000" kern="1200">
          <a:solidFill>
            <a:schemeClr val="bg1">
              <a:lumMod val="50000"/>
            </a:schemeClr>
          </a:solidFill>
          <a:latin typeface="GT Walsheim" charset="0"/>
          <a:ea typeface="GT Walsheim" charset="0"/>
          <a:cs typeface="GT Walsheim" charset="0"/>
        </a:defRPr>
      </a:lvl2pPr>
      <a:lvl3pPr marL="914400" indent="0" algn="l" defTabSz="914400" rtl="0" eaLnBrk="1" latinLnBrk="0" hangingPunct="1">
        <a:lnSpc>
          <a:spcPct val="90000"/>
        </a:lnSpc>
        <a:spcBef>
          <a:spcPts val="500"/>
        </a:spcBef>
        <a:buFont typeface="Arial"/>
        <a:buNone/>
        <a:defRPr sz="1800" kern="1200">
          <a:solidFill>
            <a:schemeClr val="bg1">
              <a:lumMod val="50000"/>
            </a:schemeClr>
          </a:solidFill>
          <a:latin typeface="GT Walsheim" charset="0"/>
          <a:ea typeface="GT Walsheim" charset="0"/>
          <a:cs typeface="GT Walsheim" charset="0"/>
        </a:defRPr>
      </a:lvl3pPr>
      <a:lvl4pPr marL="1371600" indent="0" algn="l" defTabSz="914400" rtl="0" eaLnBrk="1" latinLnBrk="0" hangingPunct="1">
        <a:lnSpc>
          <a:spcPct val="90000"/>
        </a:lnSpc>
        <a:spcBef>
          <a:spcPts val="500"/>
        </a:spcBef>
        <a:buFont typeface="Arial"/>
        <a:buNone/>
        <a:defRPr sz="1600" kern="1200">
          <a:solidFill>
            <a:schemeClr val="bg1">
              <a:lumMod val="50000"/>
            </a:schemeClr>
          </a:solidFill>
          <a:latin typeface="GT Walsheim" charset="0"/>
          <a:ea typeface="GT Walsheim" charset="0"/>
          <a:cs typeface="GT Walsheim" charset="0"/>
        </a:defRPr>
      </a:lvl4pPr>
      <a:lvl5pPr marL="1828800" indent="0" algn="l" defTabSz="914400" rtl="0" eaLnBrk="1" latinLnBrk="0" hangingPunct="1">
        <a:lnSpc>
          <a:spcPct val="90000"/>
        </a:lnSpc>
        <a:spcBef>
          <a:spcPts val="500"/>
        </a:spcBef>
        <a:buFont typeface="Arial"/>
        <a:buNone/>
        <a:defRPr sz="1600" kern="1200">
          <a:solidFill>
            <a:schemeClr val="bg1">
              <a:lumMod val="50000"/>
            </a:schemeClr>
          </a:solidFill>
          <a:latin typeface="GT Walsheim" charset="0"/>
          <a:ea typeface="GT Walsheim" charset="0"/>
          <a:cs typeface="GT Walsheim" charset="0"/>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5">
          <p15:clr>
            <a:srgbClr val="F26B43"/>
          </p15:clr>
        </p15:guide>
        <p15:guide id="2">
          <p15:clr>
            <a:srgbClr val="F26B43"/>
          </p15:clr>
        </p15:guide>
        <p15:guide id="3" pos="5768">
          <p15:clr>
            <a:srgbClr val="F26B43"/>
          </p15:clr>
        </p15:guide>
        <p15:guide id="4" pos="1912">
          <p15:clr>
            <a:srgbClr val="F26B43"/>
          </p15:clr>
        </p15:guide>
        <p15:guide id="5" pos="3840">
          <p15:clr>
            <a:srgbClr val="F26B43"/>
          </p15:clr>
        </p15:guide>
        <p15:guide id="6" pos="7680">
          <p15:clr>
            <a:srgbClr val="F26B43"/>
          </p15:clr>
        </p15:guide>
        <p15:guide id="7" orient="horz" pos="1434">
          <p15:clr>
            <a:srgbClr val="F26B43"/>
          </p15:clr>
        </p15:guide>
        <p15:guide id="8" orient="horz" pos="2886">
          <p15:clr>
            <a:srgbClr val="F26B43"/>
          </p15:clr>
        </p15:guide>
        <p15:guide id="9" orient="horz" pos="4315">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4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12.xml.rels><?xml version="1.0" encoding="UTF-8" standalone="yes"?>
<Relationships xmlns="http://schemas.openxmlformats.org/package/2006/relationships"><Relationship Id="rId3" Type="http://schemas.openxmlformats.org/officeDocument/2006/relationships/hyperlink" Target="https://github.com/vaidasj/alg-mod-rev" TargetMode="External"/><Relationship Id="rId7" Type="http://schemas.openxmlformats.org/officeDocument/2006/relationships/chart" Target="../charts/chart1.xml"/><Relationship Id="rId2" Type="http://schemas.openxmlformats.org/officeDocument/2006/relationships/notesSlide" Target="../notesSlides/notesSlide9.xml"/><Relationship Id="rId1" Type="http://schemas.openxmlformats.org/officeDocument/2006/relationships/slideLayout" Target="../slideLayouts/slideLayout29.xml"/><Relationship Id="rId6" Type="http://schemas.openxmlformats.org/officeDocument/2006/relationships/hyperlink" Target="https://www.gams.com/latest/gamslib_ml/libhtml/gamslib_prodmix.html" TargetMode="External"/><Relationship Id="rId5" Type="http://schemas.openxmlformats.org/officeDocument/2006/relationships/hyperlink" Target="https://www.gams.com/latest/gamslib_ml/libhtml/gamslib_blend.html" TargetMode="External"/><Relationship Id="rId4" Type="http://schemas.openxmlformats.org/officeDocument/2006/relationships/hyperlink" Target="https://www.gams.com/latest/gamslib_ml/libhtml/gamslib_trnsport.html" TargetMode="External"/></Relationships>
</file>

<file path=ppt/slides/_rels/slide13.xml.rels><?xml version="1.0" encoding="UTF-8" standalone="yes"?>
<Relationships xmlns="http://schemas.openxmlformats.org/package/2006/relationships"><Relationship Id="rId3" Type="http://schemas.openxmlformats.org/officeDocument/2006/relationships/hyperlink" Target="https://github.com/vaidasj/alg-mod-rev" TargetMode="External"/><Relationship Id="rId2" Type="http://schemas.openxmlformats.org/officeDocument/2006/relationships/notesSlide" Target="../notesSlides/notesSlide10.xml"/><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11.xml"/><Relationship Id="rId1" Type="http://schemas.openxmlformats.org/officeDocument/2006/relationships/slideLayout" Target="../slideLayouts/slideLayout40.xml"/></Relationships>
</file>

<file path=ppt/slides/_rels/slide15.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12.xml"/><Relationship Id="rId1" Type="http://schemas.openxmlformats.org/officeDocument/2006/relationships/slideLayout" Target="../slideLayouts/slideLayout16.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9.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9.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4.xml"/></Relationships>
</file>

<file path=ppt/slides/_rels/slide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3" Type="http://schemas.openxmlformats.org/officeDocument/2006/relationships/hyperlink" Target="mailto:Remigijus.paulavicius@mii.vu.lt" TargetMode="External"/><Relationship Id="rId2" Type="http://schemas.openxmlformats.org/officeDocument/2006/relationships/hyperlink" Target="mailto:vaidas.jusevicius@mif.vu.lt" TargetMode="External"/><Relationship Id="rId1" Type="http://schemas.openxmlformats.org/officeDocument/2006/relationships/slideLayout" Target="../slideLayouts/slideLayout4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9.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7.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5.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6.xml"/><Relationship Id="rId1" Type="http://schemas.openxmlformats.org/officeDocument/2006/relationships/slideLayout" Target="../slideLayouts/slideLayout34.xml"/></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7.xml"/><Relationship Id="rId1" Type="http://schemas.openxmlformats.org/officeDocument/2006/relationships/slideLayout" Target="../slideLayouts/slideLayout14.xml"/><Relationship Id="rId5" Type="http://schemas.openxmlformats.org/officeDocument/2006/relationships/image" Target="../media/image9.png"/><Relationship Id="rId4" Type="http://schemas.openxmlformats.org/officeDocument/2006/relationships/image" Target="../media/image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Autofit/>
          </a:bodyPr>
          <a:lstStyle/>
          <a:p>
            <a:r>
              <a:rPr lang="lt-LT" sz="4400" b="0" dirty="0" err="1"/>
              <a:t>Experimental</a:t>
            </a:r>
            <a:r>
              <a:rPr lang="lt-LT" sz="4400" b="0" dirty="0"/>
              <a:t> </a:t>
            </a:r>
            <a:r>
              <a:rPr lang="lt-LT" sz="4400" b="0" dirty="0" err="1"/>
              <a:t>Analysis</a:t>
            </a:r>
            <a:r>
              <a:rPr lang="lt-LT" sz="4400" b="0" dirty="0"/>
              <a:t> </a:t>
            </a:r>
            <a:r>
              <a:rPr lang="lt-LT" sz="4400" b="0" dirty="0" err="1"/>
              <a:t>Of</a:t>
            </a:r>
            <a:r>
              <a:rPr lang="lt-LT" sz="4400" b="0" dirty="0"/>
              <a:t> </a:t>
            </a:r>
            <a:r>
              <a:rPr lang="lt-LT" sz="4400" b="0" dirty="0" err="1"/>
              <a:t>Algebraic</a:t>
            </a:r>
            <a:r>
              <a:rPr lang="lt-LT" sz="4400" b="0" dirty="0"/>
              <a:t> </a:t>
            </a:r>
            <a:r>
              <a:rPr lang="lt-LT" sz="4400" b="0" dirty="0" err="1"/>
              <a:t>Modeling</a:t>
            </a:r>
            <a:r>
              <a:rPr lang="lt-LT" sz="4400" b="0" dirty="0"/>
              <a:t> </a:t>
            </a:r>
            <a:r>
              <a:rPr lang="lt-LT" sz="4400" b="0" dirty="0" err="1"/>
              <a:t>Languages</a:t>
            </a:r>
            <a:r>
              <a:rPr lang="lt-LT" sz="4400" b="0" dirty="0"/>
              <a:t> </a:t>
            </a:r>
            <a:r>
              <a:rPr lang="lt-LT" sz="4400" b="0" dirty="0" err="1"/>
              <a:t>For</a:t>
            </a:r>
            <a:r>
              <a:rPr lang="lt-LT" sz="4400" b="0" dirty="0"/>
              <a:t> </a:t>
            </a:r>
            <a:r>
              <a:rPr lang="lt-LT" sz="4400" b="0" dirty="0" err="1"/>
              <a:t>Social</a:t>
            </a:r>
            <a:r>
              <a:rPr lang="lt-LT" sz="4400" b="0" dirty="0"/>
              <a:t> </a:t>
            </a:r>
            <a:r>
              <a:rPr lang="lt-LT" sz="4400" b="0" dirty="0" err="1"/>
              <a:t>Behavior</a:t>
            </a:r>
            <a:r>
              <a:rPr lang="lt-LT" sz="4400" b="0" dirty="0"/>
              <a:t> </a:t>
            </a:r>
            <a:r>
              <a:rPr lang="lt-LT" sz="4400" b="0" dirty="0" err="1"/>
              <a:t>Modeling</a:t>
            </a:r>
            <a:endParaRPr lang="en-US" sz="4400" dirty="0"/>
          </a:p>
        </p:txBody>
      </p:sp>
      <p:sp>
        <p:nvSpPr>
          <p:cNvPr id="3" name="TextBox 2">
            <a:extLst>
              <a:ext uri="{FF2B5EF4-FFF2-40B4-BE49-F238E27FC236}">
                <a16:creationId xmlns:a16="http://schemas.microsoft.com/office/drawing/2014/main" id="{603F7150-9108-7B44-8138-CD9E9115B28A}"/>
              </a:ext>
            </a:extLst>
          </p:cNvPr>
          <p:cNvSpPr txBox="1"/>
          <p:nvPr/>
        </p:nvSpPr>
        <p:spPr>
          <a:xfrm>
            <a:off x="2471738" y="2636495"/>
            <a:ext cx="3183885" cy="830997"/>
          </a:xfrm>
          <a:prstGeom prst="rect">
            <a:avLst/>
          </a:prstGeom>
          <a:noFill/>
        </p:spPr>
        <p:txBody>
          <a:bodyPr wrap="none" rtlCol="0">
            <a:spAutoFit/>
          </a:bodyPr>
          <a:lstStyle/>
          <a:p>
            <a:r>
              <a:rPr lang="en-US" sz="2400" dirty="0"/>
              <a:t>Vaidas </a:t>
            </a:r>
            <a:r>
              <a:rPr lang="en-US" sz="2400" dirty="0" err="1"/>
              <a:t>Jusevičius</a:t>
            </a:r>
            <a:endParaRPr lang="en-US" sz="2400" dirty="0"/>
          </a:p>
          <a:p>
            <a:r>
              <a:rPr lang="en-US" sz="2400" dirty="0" err="1"/>
              <a:t>Remigijus</a:t>
            </a:r>
            <a:r>
              <a:rPr lang="en-US" sz="2400" dirty="0"/>
              <a:t> </a:t>
            </a:r>
            <a:r>
              <a:rPr lang="en-US" sz="2400" dirty="0" err="1"/>
              <a:t>Paulavičius</a:t>
            </a:r>
            <a:endParaRPr lang="en-US" sz="2400" dirty="0"/>
          </a:p>
        </p:txBody>
      </p:sp>
      <p:sp>
        <p:nvSpPr>
          <p:cNvPr id="4" name="TextBox 3">
            <a:extLst>
              <a:ext uri="{FF2B5EF4-FFF2-40B4-BE49-F238E27FC236}">
                <a16:creationId xmlns:a16="http://schemas.microsoft.com/office/drawing/2014/main" id="{6D19C858-EA4A-8142-B2AE-EEA20971E67E}"/>
              </a:ext>
            </a:extLst>
          </p:cNvPr>
          <p:cNvSpPr txBox="1"/>
          <p:nvPr/>
        </p:nvSpPr>
        <p:spPr>
          <a:xfrm>
            <a:off x="6724186" y="657225"/>
            <a:ext cx="5096108" cy="1200329"/>
          </a:xfrm>
          <a:prstGeom prst="rect">
            <a:avLst/>
          </a:prstGeom>
          <a:noFill/>
        </p:spPr>
        <p:txBody>
          <a:bodyPr wrap="square" rtlCol="0">
            <a:spAutoFit/>
          </a:bodyPr>
          <a:lstStyle/>
          <a:p>
            <a:r>
              <a:rPr lang="en-US" dirty="0"/>
              <a:t>International EURO Mini Conference, 2019</a:t>
            </a:r>
          </a:p>
          <a:p>
            <a:endParaRPr lang="en-US" dirty="0"/>
          </a:p>
          <a:p>
            <a:r>
              <a:rPr lang="en-US" dirty="0"/>
              <a:t>Modelling and Simulation of Social-</a:t>
            </a:r>
            <a:r>
              <a:rPr lang="en-US" dirty="0" err="1"/>
              <a:t>Behavioural</a:t>
            </a:r>
            <a:r>
              <a:rPr lang="en-US" dirty="0"/>
              <a:t> Phenomena in Creative Societies</a:t>
            </a:r>
            <a:endParaRPr lang="en-US" b="1" dirty="0"/>
          </a:p>
        </p:txBody>
      </p:sp>
    </p:spTree>
    <p:extLst>
      <p:ext uri="{BB962C8B-B14F-4D97-AF65-F5344CB8AC3E}">
        <p14:creationId xmlns:p14="http://schemas.microsoft.com/office/powerpoint/2010/main" val="183764993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Characteristics</a:t>
            </a:r>
          </a:p>
        </p:txBody>
      </p:sp>
      <p:graphicFrame>
        <p:nvGraphicFramePr>
          <p:cNvPr id="4" name="Table 3" descr="afas">
            <a:extLst>
              <a:ext uri="{FF2B5EF4-FFF2-40B4-BE49-F238E27FC236}">
                <a16:creationId xmlns:a16="http://schemas.microsoft.com/office/drawing/2014/main" id="{F415AFB8-3A41-C641-B389-756BEC6FA668}"/>
              </a:ext>
            </a:extLst>
          </p:cNvPr>
          <p:cNvGraphicFramePr>
            <a:graphicFrameLocks noGrp="1"/>
          </p:cNvGraphicFramePr>
          <p:nvPr>
            <p:extLst>
              <p:ext uri="{D42A27DB-BD31-4B8C-83A1-F6EECF244321}">
                <p14:modId xmlns:p14="http://schemas.microsoft.com/office/powerpoint/2010/main" val="553555128"/>
              </p:ext>
            </p:extLst>
          </p:nvPr>
        </p:nvGraphicFramePr>
        <p:xfrm>
          <a:off x="933182" y="2352571"/>
          <a:ext cx="8577581" cy="1483360"/>
        </p:xfrm>
        <a:graphic>
          <a:graphicData uri="http://schemas.openxmlformats.org/drawingml/2006/table">
            <a:tbl>
              <a:tblPr firstRow="1" bandRow="1">
                <a:tableStyleId>{93296810-A885-4BE3-A3E7-6D5BEEA58F35}</a:tableStyleId>
              </a:tblPr>
              <a:tblGrid>
                <a:gridCol w="2044194">
                  <a:extLst>
                    <a:ext uri="{9D8B030D-6E8A-4147-A177-3AD203B41FA5}">
                      <a16:colId xmlns:a16="http://schemas.microsoft.com/office/drawing/2014/main" val="4078858115"/>
                    </a:ext>
                  </a:extLst>
                </a:gridCol>
                <a:gridCol w="1333211">
                  <a:extLst>
                    <a:ext uri="{9D8B030D-6E8A-4147-A177-3AD203B41FA5}">
                      <a16:colId xmlns:a16="http://schemas.microsoft.com/office/drawing/2014/main" val="3379500661"/>
                    </a:ext>
                  </a:extLst>
                </a:gridCol>
                <a:gridCol w="1733392">
                  <a:extLst>
                    <a:ext uri="{9D8B030D-6E8A-4147-A177-3AD203B41FA5}">
                      <a16:colId xmlns:a16="http://schemas.microsoft.com/office/drawing/2014/main" val="2833230221"/>
                    </a:ext>
                  </a:extLst>
                </a:gridCol>
                <a:gridCol w="1733392">
                  <a:extLst>
                    <a:ext uri="{9D8B030D-6E8A-4147-A177-3AD203B41FA5}">
                      <a16:colId xmlns:a16="http://schemas.microsoft.com/office/drawing/2014/main" val="3801145368"/>
                    </a:ext>
                  </a:extLst>
                </a:gridCol>
                <a:gridCol w="1733392">
                  <a:extLst>
                    <a:ext uri="{9D8B030D-6E8A-4147-A177-3AD203B41FA5}">
                      <a16:colId xmlns:a16="http://schemas.microsoft.com/office/drawing/2014/main" val="3748100579"/>
                    </a:ext>
                  </a:extLst>
                </a:gridCol>
              </a:tblGrid>
              <a:tr h="370840">
                <a:tc>
                  <a:txBody>
                    <a:bodyPr/>
                    <a:lstStyle/>
                    <a:p>
                      <a:endParaRPr lang="en-US" dirty="0"/>
                    </a:p>
                  </a:txBody>
                  <a:tcPr/>
                </a:tc>
                <a:tc>
                  <a:txBody>
                    <a:bodyPr/>
                    <a:lstStyle/>
                    <a:p>
                      <a:r>
                        <a:rPr lang="en-US" dirty="0"/>
                        <a:t>AIMMS</a:t>
                      </a:r>
                    </a:p>
                  </a:txBody>
                  <a:tcPr/>
                </a:tc>
                <a:tc>
                  <a:txBody>
                    <a:bodyPr/>
                    <a:lstStyle/>
                    <a:p>
                      <a:r>
                        <a:rPr lang="en-US" dirty="0"/>
                        <a:t>AMPL</a:t>
                      </a:r>
                    </a:p>
                  </a:txBody>
                  <a:tcPr/>
                </a:tc>
                <a:tc>
                  <a:txBody>
                    <a:bodyPr/>
                    <a:lstStyle/>
                    <a:p>
                      <a:r>
                        <a:rPr lang="en-US" dirty="0"/>
                        <a:t>GAMS</a:t>
                      </a:r>
                    </a:p>
                  </a:txBody>
                  <a:tcPr/>
                </a:tc>
                <a:tc>
                  <a:txBody>
                    <a:bodyPr/>
                    <a:lstStyle/>
                    <a:p>
                      <a:r>
                        <a:rPr lang="en-US" dirty="0" err="1"/>
                        <a:t>Pyomo</a:t>
                      </a:r>
                      <a:endParaRPr lang="en-US" dirty="0"/>
                    </a:p>
                  </a:txBody>
                  <a:tcPr/>
                </a:tc>
                <a:extLst>
                  <a:ext uri="{0D108BD9-81ED-4DB2-BD59-A6C34878D82A}">
                    <a16:rowId xmlns:a16="http://schemas.microsoft.com/office/drawing/2014/main" val="3206316498"/>
                  </a:ext>
                </a:extLst>
              </a:tr>
              <a:tr h="370840">
                <a:tc>
                  <a:txBody>
                    <a:bodyPr/>
                    <a:lstStyle/>
                    <a:p>
                      <a:r>
                        <a:rPr lang="en-US" sz="1800" u="none" strike="noStrike" kern="1200" dirty="0">
                          <a:solidFill>
                            <a:schemeClr val="accent3"/>
                          </a:solidFill>
                          <a:effectLst/>
                        </a:rPr>
                        <a:t>Size in bytes</a:t>
                      </a:r>
                      <a:endParaRPr lang="en-US" dirty="0">
                        <a:solidFill>
                          <a:schemeClr val="accent3"/>
                        </a:solidFill>
                      </a:endParaRPr>
                    </a:p>
                  </a:txBody>
                  <a:tcPr/>
                </a:tc>
                <a:tc>
                  <a:txBody>
                    <a:bodyPr/>
                    <a:lstStyle/>
                    <a:p>
                      <a:r>
                        <a:rPr lang="en-US" dirty="0">
                          <a:solidFill>
                            <a:schemeClr val="accent3"/>
                          </a:solidFill>
                        </a:rPr>
                        <a:t>2229</a:t>
                      </a:r>
                    </a:p>
                  </a:txBody>
                  <a:tcPr/>
                </a:tc>
                <a:tc>
                  <a:txBody>
                    <a:bodyPr/>
                    <a:lstStyle/>
                    <a:p>
                      <a:r>
                        <a:rPr lang="en-US" dirty="0">
                          <a:solidFill>
                            <a:schemeClr val="accent3"/>
                          </a:solidFill>
                        </a:rPr>
                        <a:t>683 </a:t>
                      </a:r>
                    </a:p>
                  </a:txBody>
                  <a:tcPr/>
                </a:tc>
                <a:tc>
                  <a:txBody>
                    <a:bodyPr/>
                    <a:lstStyle/>
                    <a:p>
                      <a:r>
                        <a:rPr lang="en-US" dirty="0">
                          <a:solidFill>
                            <a:schemeClr val="accent3"/>
                          </a:solidFill>
                        </a:rPr>
                        <a:t>652</a:t>
                      </a:r>
                    </a:p>
                  </a:txBody>
                  <a:tcPr/>
                </a:tc>
                <a:tc>
                  <a:txBody>
                    <a:bodyPr/>
                    <a:lstStyle/>
                    <a:p>
                      <a:r>
                        <a:rPr lang="en-US" dirty="0">
                          <a:solidFill>
                            <a:schemeClr val="accent3"/>
                          </a:solidFill>
                        </a:rPr>
                        <a:t>1207</a:t>
                      </a:r>
                    </a:p>
                  </a:txBody>
                  <a:tcPr/>
                </a:tc>
                <a:extLst>
                  <a:ext uri="{0D108BD9-81ED-4DB2-BD59-A6C34878D82A}">
                    <a16:rowId xmlns:a16="http://schemas.microsoft.com/office/drawing/2014/main" val="3533087081"/>
                  </a:ext>
                </a:extLst>
              </a:tr>
              <a:tr h="370840">
                <a:tc>
                  <a:txBody>
                    <a:bodyPr/>
                    <a:lstStyle/>
                    <a:p>
                      <a:r>
                        <a:rPr lang="lt-LT" dirty="0" err="1">
                          <a:solidFill>
                            <a:schemeClr val="accent3"/>
                          </a:solidFill>
                        </a:rPr>
                        <a:t>Lines</a:t>
                      </a:r>
                      <a:r>
                        <a:rPr lang="lt-LT" dirty="0">
                          <a:solidFill>
                            <a:schemeClr val="accent3"/>
                          </a:solidFill>
                        </a:rPr>
                        <a:t> </a:t>
                      </a:r>
                      <a:r>
                        <a:rPr lang="lt-LT" dirty="0" err="1">
                          <a:solidFill>
                            <a:schemeClr val="accent3"/>
                          </a:solidFill>
                        </a:rPr>
                        <a:t>of</a:t>
                      </a:r>
                      <a:r>
                        <a:rPr lang="lt-LT" dirty="0">
                          <a:solidFill>
                            <a:schemeClr val="accent3"/>
                          </a:solidFill>
                        </a:rPr>
                        <a:t> </a:t>
                      </a:r>
                      <a:r>
                        <a:rPr lang="lt-LT" dirty="0" err="1">
                          <a:solidFill>
                            <a:schemeClr val="accent3"/>
                          </a:solidFill>
                        </a:rPr>
                        <a:t>code</a:t>
                      </a:r>
                      <a:endParaRPr lang="en-US" dirty="0">
                        <a:solidFill>
                          <a:schemeClr val="accent3"/>
                        </a:solidFill>
                      </a:endParaRPr>
                    </a:p>
                  </a:txBody>
                  <a:tcPr/>
                </a:tc>
                <a:tc>
                  <a:txBody>
                    <a:bodyPr/>
                    <a:lstStyle/>
                    <a:p>
                      <a:r>
                        <a:rPr lang="en-US" dirty="0">
                          <a:solidFill>
                            <a:schemeClr val="accent3"/>
                          </a:solidFill>
                        </a:rPr>
                        <a:t>68</a:t>
                      </a:r>
                    </a:p>
                  </a:txBody>
                  <a:tcPr/>
                </a:tc>
                <a:tc>
                  <a:txBody>
                    <a:bodyPr/>
                    <a:lstStyle/>
                    <a:p>
                      <a:r>
                        <a:rPr lang="en-US" dirty="0">
                          <a:solidFill>
                            <a:schemeClr val="accent3"/>
                          </a:solidFill>
                        </a:rPr>
                        <a:t>24  </a:t>
                      </a:r>
                    </a:p>
                  </a:txBody>
                  <a:tcPr/>
                </a:tc>
                <a:tc>
                  <a:txBody>
                    <a:bodyPr/>
                    <a:lstStyle/>
                    <a:p>
                      <a:r>
                        <a:rPr lang="en-US" dirty="0">
                          <a:solidFill>
                            <a:schemeClr val="accent3"/>
                          </a:solidFill>
                        </a:rPr>
                        <a:t>31</a:t>
                      </a:r>
                    </a:p>
                  </a:txBody>
                  <a:tcPr/>
                </a:tc>
                <a:tc>
                  <a:txBody>
                    <a:bodyPr/>
                    <a:lstStyle/>
                    <a:p>
                      <a:r>
                        <a:rPr lang="en-US" dirty="0">
                          <a:solidFill>
                            <a:schemeClr val="accent3"/>
                          </a:solidFill>
                        </a:rPr>
                        <a:t>28</a:t>
                      </a:r>
                    </a:p>
                  </a:txBody>
                  <a:tcPr/>
                </a:tc>
                <a:extLst>
                  <a:ext uri="{0D108BD9-81ED-4DB2-BD59-A6C34878D82A}">
                    <a16:rowId xmlns:a16="http://schemas.microsoft.com/office/drawing/2014/main" val="946970988"/>
                  </a:ext>
                </a:extLst>
              </a:tr>
              <a:tr h="370840">
                <a:tc>
                  <a:txBody>
                    <a:bodyPr/>
                    <a:lstStyle/>
                    <a:p>
                      <a:r>
                        <a:rPr lang="en-US" dirty="0">
                          <a:solidFill>
                            <a:schemeClr val="accent3"/>
                          </a:solidFill>
                        </a:rPr>
                        <a:t>Primitives used </a:t>
                      </a:r>
                    </a:p>
                  </a:txBody>
                  <a:tcPr/>
                </a:tc>
                <a:tc>
                  <a:txBody>
                    <a:bodyPr/>
                    <a:lstStyle/>
                    <a:p>
                      <a:r>
                        <a:rPr lang="en-US" dirty="0">
                          <a:solidFill>
                            <a:schemeClr val="accent3"/>
                          </a:solidFill>
                        </a:rPr>
                        <a:t>9</a:t>
                      </a:r>
                    </a:p>
                  </a:txBody>
                  <a:tcPr/>
                </a:tc>
                <a:tc>
                  <a:txBody>
                    <a:bodyPr/>
                    <a:lstStyle/>
                    <a:p>
                      <a:r>
                        <a:rPr lang="en-US" dirty="0">
                          <a:solidFill>
                            <a:schemeClr val="accent3"/>
                          </a:solidFill>
                        </a:rPr>
                        <a:t>5</a:t>
                      </a:r>
                    </a:p>
                  </a:txBody>
                  <a:tcPr/>
                </a:tc>
                <a:tc>
                  <a:txBody>
                    <a:bodyPr/>
                    <a:lstStyle/>
                    <a:p>
                      <a:r>
                        <a:rPr lang="en-US" dirty="0">
                          <a:solidFill>
                            <a:schemeClr val="accent3"/>
                          </a:solidFill>
                        </a:rPr>
                        <a:t>8</a:t>
                      </a:r>
                    </a:p>
                  </a:txBody>
                  <a:tcPr/>
                </a:tc>
                <a:tc>
                  <a:txBody>
                    <a:bodyPr/>
                    <a:lstStyle/>
                    <a:p>
                      <a:r>
                        <a:rPr lang="en-US" dirty="0">
                          <a:solidFill>
                            <a:schemeClr val="accent3"/>
                          </a:solidFill>
                        </a:rPr>
                        <a:t>6</a:t>
                      </a:r>
                    </a:p>
                  </a:txBody>
                  <a:tcPr/>
                </a:tc>
                <a:extLst>
                  <a:ext uri="{0D108BD9-81ED-4DB2-BD59-A6C34878D82A}">
                    <a16:rowId xmlns:a16="http://schemas.microsoft.com/office/drawing/2014/main" val="2917653580"/>
                  </a:ext>
                </a:extLst>
              </a:tr>
            </a:tbl>
          </a:graphicData>
        </a:graphic>
      </p:graphicFrame>
      <p:sp>
        <p:nvSpPr>
          <p:cNvPr id="8" name="TextBox 7">
            <a:extLst>
              <a:ext uri="{FF2B5EF4-FFF2-40B4-BE49-F238E27FC236}">
                <a16:creationId xmlns:a16="http://schemas.microsoft.com/office/drawing/2014/main" id="{95E9B298-8402-AD43-BF36-31D428CCB7AA}"/>
              </a:ext>
            </a:extLst>
          </p:cNvPr>
          <p:cNvSpPr txBox="1"/>
          <p:nvPr/>
        </p:nvSpPr>
        <p:spPr>
          <a:xfrm>
            <a:off x="838199" y="1944378"/>
            <a:ext cx="3839513" cy="369332"/>
          </a:xfrm>
          <a:prstGeom prst="rect">
            <a:avLst/>
          </a:prstGeom>
          <a:noFill/>
        </p:spPr>
        <p:txBody>
          <a:bodyPr wrap="none" rtlCol="0">
            <a:spAutoFit/>
          </a:bodyPr>
          <a:lstStyle/>
          <a:p>
            <a:r>
              <a:rPr lang="lt-LT" b="1" dirty="0" err="1"/>
              <a:t>Characteristics</a:t>
            </a:r>
            <a:r>
              <a:rPr lang="lt-LT" b="1" dirty="0"/>
              <a:t> </a:t>
            </a:r>
            <a:r>
              <a:rPr lang="lt-LT" b="1" dirty="0" err="1"/>
              <a:t>of</a:t>
            </a:r>
            <a:r>
              <a:rPr lang="lt-LT" b="1" dirty="0"/>
              <a:t> </a:t>
            </a:r>
            <a:r>
              <a:rPr lang="lt-LT" b="1" dirty="0" err="1"/>
              <a:t>model</a:t>
            </a:r>
            <a:r>
              <a:rPr lang="lt-LT" b="1" dirty="0"/>
              <a:t> </a:t>
            </a:r>
            <a:r>
              <a:rPr lang="lt-LT" b="1" dirty="0" err="1"/>
              <a:t>features</a:t>
            </a:r>
            <a:endParaRPr lang="en-US" b="1" dirty="0"/>
          </a:p>
        </p:txBody>
      </p:sp>
      <p:graphicFrame>
        <p:nvGraphicFramePr>
          <p:cNvPr id="9" name="Table 8" descr="afas">
            <a:extLst>
              <a:ext uri="{FF2B5EF4-FFF2-40B4-BE49-F238E27FC236}">
                <a16:creationId xmlns:a16="http://schemas.microsoft.com/office/drawing/2014/main" id="{2E883CE5-1399-BC4A-9243-484F949BC6F7}"/>
              </a:ext>
            </a:extLst>
          </p:cNvPr>
          <p:cNvGraphicFramePr>
            <a:graphicFrameLocks noGrp="1"/>
          </p:cNvGraphicFramePr>
          <p:nvPr>
            <p:extLst>
              <p:ext uri="{D42A27DB-BD31-4B8C-83A1-F6EECF244321}">
                <p14:modId xmlns:p14="http://schemas.microsoft.com/office/powerpoint/2010/main" val="1243963437"/>
              </p:ext>
            </p:extLst>
          </p:nvPr>
        </p:nvGraphicFramePr>
        <p:xfrm>
          <a:off x="933182" y="4311469"/>
          <a:ext cx="7040880" cy="1483360"/>
        </p:xfrm>
        <a:graphic>
          <a:graphicData uri="http://schemas.openxmlformats.org/drawingml/2006/table">
            <a:tbl>
              <a:tblPr firstRow="1" bandRow="1">
                <a:tableStyleId>{93296810-A885-4BE3-A3E7-6D5BEEA58F35}</a:tableStyleId>
              </a:tblPr>
              <a:tblGrid>
                <a:gridCol w="2164080">
                  <a:extLst>
                    <a:ext uri="{9D8B030D-6E8A-4147-A177-3AD203B41FA5}">
                      <a16:colId xmlns:a16="http://schemas.microsoft.com/office/drawing/2014/main" val="4078858115"/>
                    </a:ext>
                  </a:extLst>
                </a:gridCol>
                <a:gridCol w="1625600">
                  <a:extLst>
                    <a:ext uri="{9D8B030D-6E8A-4147-A177-3AD203B41FA5}">
                      <a16:colId xmlns:a16="http://schemas.microsoft.com/office/drawing/2014/main" val="2833230221"/>
                    </a:ext>
                  </a:extLst>
                </a:gridCol>
                <a:gridCol w="1625600">
                  <a:extLst>
                    <a:ext uri="{9D8B030D-6E8A-4147-A177-3AD203B41FA5}">
                      <a16:colId xmlns:a16="http://schemas.microsoft.com/office/drawing/2014/main" val="3801145368"/>
                    </a:ext>
                  </a:extLst>
                </a:gridCol>
                <a:gridCol w="1625600">
                  <a:extLst>
                    <a:ext uri="{9D8B030D-6E8A-4147-A177-3AD203B41FA5}">
                      <a16:colId xmlns:a16="http://schemas.microsoft.com/office/drawing/2014/main" val="3748100579"/>
                    </a:ext>
                  </a:extLst>
                </a:gridCol>
              </a:tblGrid>
              <a:tr h="370840">
                <a:tc>
                  <a:txBody>
                    <a:bodyPr/>
                    <a:lstStyle/>
                    <a:p>
                      <a:endParaRPr lang="en-US" dirty="0"/>
                    </a:p>
                  </a:txBody>
                  <a:tcPr/>
                </a:tc>
                <a:tc>
                  <a:txBody>
                    <a:bodyPr/>
                    <a:lstStyle/>
                    <a:p>
                      <a:r>
                        <a:rPr lang="en-US" dirty="0"/>
                        <a:t>AMPL</a:t>
                      </a:r>
                    </a:p>
                  </a:txBody>
                  <a:tcPr/>
                </a:tc>
                <a:tc>
                  <a:txBody>
                    <a:bodyPr/>
                    <a:lstStyle/>
                    <a:p>
                      <a:r>
                        <a:rPr lang="en-US" dirty="0"/>
                        <a:t>GAMS</a:t>
                      </a:r>
                    </a:p>
                  </a:txBody>
                  <a:tcPr/>
                </a:tc>
                <a:tc>
                  <a:txBody>
                    <a:bodyPr/>
                    <a:lstStyle/>
                    <a:p>
                      <a:r>
                        <a:rPr lang="en-US" dirty="0" err="1"/>
                        <a:t>Pyomo</a:t>
                      </a:r>
                      <a:endParaRPr lang="en-US" dirty="0"/>
                    </a:p>
                  </a:txBody>
                  <a:tcPr/>
                </a:tc>
                <a:extLst>
                  <a:ext uri="{0D108BD9-81ED-4DB2-BD59-A6C34878D82A}">
                    <a16:rowId xmlns:a16="http://schemas.microsoft.com/office/drawing/2014/main" val="3206316498"/>
                  </a:ext>
                </a:extLst>
              </a:tr>
              <a:tr h="370840">
                <a:tc>
                  <a:txBody>
                    <a:bodyPr/>
                    <a:lstStyle/>
                    <a:p>
                      <a:r>
                        <a:rPr lang="en-US" sz="1800" u="none" strike="noStrike" kern="1200" dirty="0">
                          <a:solidFill>
                            <a:schemeClr val="accent3"/>
                          </a:solidFill>
                          <a:effectLst/>
                        </a:rPr>
                        <a:t>Constraints</a:t>
                      </a:r>
                      <a:endParaRPr lang="en-US" dirty="0">
                        <a:solidFill>
                          <a:schemeClr val="accent3"/>
                        </a:solidFill>
                      </a:endParaRPr>
                    </a:p>
                  </a:txBody>
                  <a:tcPr/>
                </a:tc>
                <a:tc>
                  <a:txBody>
                    <a:bodyPr/>
                    <a:lstStyle/>
                    <a:p>
                      <a:r>
                        <a:rPr lang="en-US" dirty="0">
                          <a:solidFill>
                            <a:schemeClr val="accent3"/>
                          </a:solidFill>
                        </a:rPr>
                        <a:t>6 </a:t>
                      </a:r>
                    </a:p>
                  </a:txBody>
                  <a:tcPr/>
                </a:tc>
                <a:tc>
                  <a:txBody>
                    <a:bodyPr/>
                    <a:lstStyle/>
                    <a:p>
                      <a:r>
                        <a:rPr lang="en-US" dirty="0">
                          <a:solidFill>
                            <a:schemeClr val="accent3"/>
                          </a:solidFill>
                        </a:rPr>
                        <a:t>6</a:t>
                      </a:r>
                    </a:p>
                  </a:txBody>
                  <a:tcPr/>
                </a:tc>
                <a:tc>
                  <a:txBody>
                    <a:bodyPr/>
                    <a:lstStyle/>
                    <a:p>
                      <a:r>
                        <a:rPr lang="en-US" dirty="0">
                          <a:solidFill>
                            <a:schemeClr val="accent3"/>
                          </a:solidFill>
                        </a:rPr>
                        <a:t>6</a:t>
                      </a:r>
                    </a:p>
                  </a:txBody>
                  <a:tcPr/>
                </a:tc>
                <a:extLst>
                  <a:ext uri="{0D108BD9-81ED-4DB2-BD59-A6C34878D82A}">
                    <a16:rowId xmlns:a16="http://schemas.microsoft.com/office/drawing/2014/main" val="3533087081"/>
                  </a:ext>
                </a:extLst>
              </a:tr>
              <a:tr h="370840">
                <a:tc>
                  <a:txBody>
                    <a:bodyPr/>
                    <a:lstStyle/>
                    <a:p>
                      <a:r>
                        <a:rPr lang="en-US" sz="1800" u="none" strike="noStrike" kern="1200" dirty="0">
                          <a:solidFill>
                            <a:schemeClr val="accent3"/>
                          </a:solidFill>
                          <a:effectLst/>
                        </a:rPr>
                        <a:t>Non zero elements</a:t>
                      </a:r>
                      <a:endParaRPr lang="en-US" dirty="0">
                        <a:solidFill>
                          <a:schemeClr val="accent3"/>
                        </a:solidFill>
                      </a:endParaRPr>
                    </a:p>
                  </a:txBody>
                  <a:tcPr/>
                </a:tc>
                <a:tc>
                  <a:txBody>
                    <a:bodyPr/>
                    <a:lstStyle/>
                    <a:p>
                      <a:r>
                        <a:rPr lang="en-US" dirty="0">
                          <a:solidFill>
                            <a:schemeClr val="accent3"/>
                          </a:solidFill>
                        </a:rPr>
                        <a:t>13  </a:t>
                      </a:r>
                    </a:p>
                  </a:txBody>
                  <a:tcPr/>
                </a:tc>
                <a:tc>
                  <a:txBody>
                    <a:bodyPr/>
                    <a:lstStyle/>
                    <a:p>
                      <a:r>
                        <a:rPr lang="en-US" dirty="0">
                          <a:solidFill>
                            <a:schemeClr val="accent3"/>
                          </a:solidFill>
                        </a:rPr>
                        <a:t>19</a:t>
                      </a:r>
                    </a:p>
                  </a:txBody>
                  <a:tcPr/>
                </a:tc>
                <a:tc>
                  <a:txBody>
                    <a:bodyPr/>
                    <a:lstStyle/>
                    <a:p>
                      <a:r>
                        <a:rPr lang="en-US" dirty="0">
                          <a:solidFill>
                            <a:schemeClr val="accent3"/>
                          </a:solidFill>
                        </a:rPr>
                        <a:t>13</a:t>
                      </a:r>
                    </a:p>
                  </a:txBody>
                  <a:tcPr/>
                </a:tc>
                <a:extLst>
                  <a:ext uri="{0D108BD9-81ED-4DB2-BD59-A6C34878D82A}">
                    <a16:rowId xmlns:a16="http://schemas.microsoft.com/office/drawing/2014/main" val="946970988"/>
                  </a:ext>
                </a:extLst>
              </a:tr>
              <a:tr h="370840">
                <a:tc>
                  <a:txBody>
                    <a:bodyPr/>
                    <a:lstStyle/>
                    <a:p>
                      <a:r>
                        <a:rPr lang="en-US" sz="1800" u="none" strike="noStrike" kern="1200" dirty="0">
                          <a:solidFill>
                            <a:schemeClr val="accent3"/>
                          </a:solidFill>
                          <a:effectLst/>
                        </a:rPr>
                        <a:t>Variables</a:t>
                      </a:r>
                      <a:r>
                        <a:rPr lang="en-US" dirty="0">
                          <a:solidFill>
                            <a:schemeClr val="accent3"/>
                          </a:solidFill>
                        </a:rPr>
                        <a:t> </a:t>
                      </a:r>
                    </a:p>
                  </a:txBody>
                  <a:tcPr/>
                </a:tc>
                <a:tc>
                  <a:txBody>
                    <a:bodyPr/>
                    <a:lstStyle/>
                    <a:p>
                      <a:r>
                        <a:rPr lang="en-US" dirty="0">
                          <a:solidFill>
                            <a:schemeClr val="accent3"/>
                          </a:solidFill>
                        </a:rPr>
                        <a:t>7</a:t>
                      </a:r>
                    </a:p>
                  </a:txBody>
                  <a:tcPr/>
                </a:tc>
                <a:tc>
                  <a:txBody>
                    <a:bodyPr/>
                    <a:lstStyle/>
                    <a:p>
                      <a:r>
                        <a:rPr lang="en-US" dirty="0">
                          <a:solidFill>
                            <a:schemeClr val="accent3"/>
                          </a:solidFill>
                        </a:rPr>
                        <a:t>7</a:t>
                      </a:r>
                    </a:p>
                  </a:txBody>
                  <a:tcPr/>
                </a:tc>
                <a:tc>
                  <a:txBody>
                    <a:bodyPr/>
                    <a:lstStyle/>
                    <a:p>
                      <a:r>
                        <a:rPr lang="en-US" dirty="0">
                          <a:solidFill>
                            <a:schemeClr val="accent3"/>
                          </a:solidFill>
                        </a:rPr>
                        <a:t>7</a:t>
                      </a:r>
                    </a:p>
                  </a:txBody>
                  <a:tcPr/>
                </a:tc>
                <a:extLst>
                  <a:ext uri="{0D108BD9-81ED-4DB2-BD59-A6C34878D82A}">
                    <a16:rowId xmlns:a16="http://schemas.microsoft.com/office/drawing/2014/main" val="2917653580"/>
                  </a:ext>
                </a:extLst>
              </a:tr>
            </a:tbl>
          </a:graphicData>
        </a:graphic>
      </p:graphicFrame>
      <p:sp>
        <p:nvSpPr>
          <p:cNvPr id="10" name="TextBox 9">
            <a:extLst>
              <a:ext uri="{FF2B5EF4-FFF2-40B4-BE49-F238E27FC236}">
                <a16:creationId xmlns:a16="http://schemas.microsoft.com/office/drawing/2014/main" id="{227E9799-56D3-4044-BFB1-B796E71D0606}"/>
              </a:ext>
            </a:extLst>
          </p:cNvPr>
          <p:cNvSpPr txBox="1"/>
          <p:nvPr/>
        </p:nvSpPr>
        <p:spPr>
          <a:xfrm>
            <a:off x="838199" y="3942137"/>
            <a:ext cx="4006225" cy="369332"/>
          </a:xfrm>
          <a:prstGeom prst="rect">
            <a:avLst/>
          </a:prstGeom>
          <a:noFill/>
        </p:spPr>
        <p:txBody>
          <a:bodyPr wrap="none" rtlCol="0">
            <a:spAutoFit/>
          </a:bodyPr>
          <a:lstStyle/>
          <a:p>
            <a:r>
              <a:rPr lang="lt-LT" b="1" dirty="0" err="1"/>
              <a:t>Characteristics</a:t>
            </a:r>
            <a:r>
              <a:rPr lang="lt-LT" b="1" dirty="0"/>
              <a:t> </a:t>
            </a:r>
            <a:r>
              <a:rPr lang="lt-LT" b="1" dirty="0" err="1"/>
              <a:t>of</a:t>
            </a:r>
            <a:r>
              <a:rPr lang="lt-LT" b="1" dirty="0"/>
              <a:t> </a:t>
            </a:r>
            <a:r>
              <a:rPr lang="lt-LT" b="1" dirty="0" err="1"/>
              <a:t>model</a:t>
            </a:r>
            <a:r>
              <a:rPr lang="lt-LT" b="1" dirty="0"/>
              <a:t> </a:t>
            </a:r>
            <a:r>
              <a:rPr lang="lt-LT" b="1" dirty="0" err="1"/>
              <a:t>instances</a:t>
            </a:r>
            <a:endParaRPr lang="en-US" b="1" dirty="0"/>
          </a:p>
        </p:txBody>
      </p:sp>
    </p:spTree>
    <p:extLst>
      <p:ext uri="{BB962C8B-B14F-4D97-AF65-F5344CB8AC3E}">
        <p14:creationId xmlns:p14="http://schemas.microsoft.com/office/powerpoint/2010/main" val="166134688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Model instance creation time</a:t>
            </a:r>
          </a:p>
        </p:txBody>
      </p:sp>
      <p:graphicFrame>
        <p:nvGraphicFramePr>
          <p:cNvPr id="9" name="Table 8" descr="afas">
            <a:extLst>
              <a:ext uri="{FF2B5EF4-FFF2-40B4-BE49-F238E27FC236}">
                <a16:creationId xmlns:a16="http://schemas.microsoft.com/office/drawing/2014/main" id="{2E883CE5-1399-BC4A-9243-484F949BC6F7}"/>
              </a:ext>
            </a:extLst>
          </p:cNvPr>
          <p:cNvGraphicFramePr>
            <a:graphicFrameLocks noGrp="1"/>
          </p:cNvGraphicFramePr>
          <p:nvPr>
            <p:extLst>
              <p:ext uri="{D42A27DB-BD31-4B8C-83A1-F6EECF244321}">
                <p14:modId xmlns:p14="http://schemas.microsoft.com/office/powerpoint/2010/main" val="499566171"/>
              </p:ext>
            </p:extLst>
          </p:nvPr>
        </p:nvGraphicFramePr>
        <p:xfrm>
          <a:off x="933183" y="2761449"/>
          <a:ext cx="5527638" cy="1483360"/>
        </p:xfrm>
        <a:graphic>
          <a:graphicData uri="http://schemas.openxmlformats.org/drawingml/2006/table">
            <a:tbl>
              <a:tblPr firstRow="1" bandRow="1">
                <a:tableStyleId>{073A0DAA-6AF3-43AB-8588-CEC1D06C72B9}</a:tableStyleId>
              </a:tblPr>
              <a:tblGrid>
                <a:gridCol w="1198880">
                  <a:extLst>
                    <a:ext uri="{9D8B030D-6E8A-4147-A177-3AD203B41FA5}">
                      <a16:colId xmlns:a16="http://schemas.microsoft.com/office/drawing/2014/main" val="4078858115"/>
                    </a:ext>
                  </a:extLst>
                </a:gridCol>
                <a:gridCol w="1293717">
                  <a:extLst>
                    <a:ext uri="{9D8B030D-6E8A-4147-A177-3AD203B41FA5}">
                      <a16:colId xmlns:a16="http://schemas.microsoft.com/office/drawing/2014/main" val="2833230221"/>
                    </a:ext>
                  </a:extLst>
                </a:gridCol>
                <a:gridCol w="1519707">
                  <a:extLst>
                    <a:ext uri="{9D8B030D-6E8A-4147-A177-3AD203B41FA5}">
                      <a16:colId xmlns:a16="http://schemas.microsoft.com/office/drawing/2014/main" val="3801145368"/>
                    </a:ext>
                  </a:extLst>
                </a:gridCol>
                <a:gridCol w="1515334">
                  <a:extLst>
                    <a:ext uri="{9D8B030D-6E8A-4147-A177-3AD203B41FA5}">
                      <a16:colId xmlns:a16="http://schemas.microsoft.com/office/drawing/2014/main" val="3748100579"/>
                    </a:ext>
                  </a:extLst>
                </a:gridCol>
              </a:tblGrid>
              <a:tr h="370840">
                <a:tc>
                  <a:txBody>
                    <a:bodyPr/>
                    <a:lstStyle/>
                    <a:p>
                      <a:endParaRPr lang="en-US" dirty="0"/>
                    </a:p>
                  </a:txBody>
                  <a:tcPr/>
                </a:tc>
                <a:tc>
                  <a:txBody>
                    <a:bodyPr/>
                    <a:lstStyle/>
                    <a:p>
                      <a:r>
                        <a:rPr lang="en-US" dirty="0"/>
                        <a:t>AMPL</a:t>
                      </a:r>
                    </a:p>
                  </a:txBody>
                  <a:tcPr/>
                </a:tc>
                <a:tc>
                  <a:txBody>
                    <a:bodyPr/>
                    <a:lstStyle/>
                    <a:p>
                      <a:r>
                        <a:rPr lang="en-US" dirty="0"/>
                        <a:t>GAMS</a:t>
                      </a:r>
                    </a:p>
                  </a:txBody>
                  <a:tcPr/>
                </a:tc>
                <a:tc>
                  <a:txBody>
                    <a:bodyPr/>
                    <a:lstStyle/>
                    <a:p>
                      <a:r>
                        <a:rPr lang="en-US" dirty="0" err="1"/>
                        <a:t>Pyomo</a:t>
                      </a:r>
                      <a:endParaRPr lang="en-US" dirty="0"/>
                    </a:p>
                  </a:txBody>
                  <a:tcPr/>
                </a:tc>
                <a:extLst>
                  <a:ext uri="{0D108BD9-81ED-4DB2-BD59-A6C34878D82A}">
                    <a16:rowId xmlns:a16="http://schemas.microsoft.com/office/drawing/2014/main" val="3206316498"/>
                  </a:ext>
                </a:extLst>
              </a:tr>
              <a:tr h="370840">
                <a:tc>
                  <a:txBody>
                    <a:bodyPr/>
                    <a:lstStyle/>
                    <a:p>
                      <a:r>
                        <a:rPr lang="en-US" dirty="0">
                          <a:solidFill>
                            <a:schemeClr val="accent3"/>
                          </a:solidFill>
                        </a:rPr>
                        <a:t>1 run</a:t>
                      </a:r>
                    </a:p>
                  </a:txBody>
                  <a:tcPr/>
                </a:tc>
                <a:tc>
                  <a:txBody>
                    <a:bodyPr/>
                    <a:lstStyle/>
                    <a:p>
                      <a:r>
                        <a:rPr lang="en-US" dirty="0">
                          <a:solidFill>
                            <a:schemeClr val="accent3"/>
                          </a:solidFill>
                        </a:rPr>
                        <a:t>30 </a:t>
                      </a:r>
                      <a:r>
                        <a:rPr lang="en-US" dirty="0" err="1">
                          <a:solidFill>
                            <a:schemeClr val="accent3"/>
                          </a:solidFill>
                        </a:rPr>
                        <a:t>ms</a:t>
                      </a:r>
                      <a:endParaRPr lang="en-US" dirty="0">
                        <a:solidFill>
                          <a:schemeClr val="accent3"/>
                        </a:solidFill>
                      </a:endParaRPr>
                    </a:p>
                  </a:txBody>
                  <a:tcPr/>
                </a:tc>
                <a:tc>
                  <a:txBody>
                    <a:bodyPr/>
                    <a:lstStyle/>
                    <a:p>
                      <a:r>
                        <a:rPr lang="en-US" dirty="0">
                          <a:solidFill>
                            <a:schemeClr val="accent3"/>
                          </a:solidFill>
                        </a:rPr>
                        <a:t>170 </a:t>
                      </a:r>
                      <a:r>
                        <a:rPr lang="en-US" dirty="0" err="1">
                          <a:solidFill>
                            <a:schemeClr val="accent3"/>
                          </a:solidFill>
                        </a:rPr>
                        <a:t>ms</a:t>
                      </a:r>
                      <a:endParaRPr lang="en-US" dirty="0">
                        <a:solidFill>
                          <a:schemeClr val="accent3"/>
                        </a:solidFill>
                      </a:endParaRPr>
                    </a:p>
                  </a:txBody>
                  <a:tcPr/>
                </a:tc>
                <a:tc>
                  <a:txBody>
                    <a:bodyPr/>
                    <a:lstStyle/>
                    <a:p>
                      <a:r>
                        <a:rPr lang="en-US" dirty="0">
                          <a:solidFill>
                            <a:schemeClr val="accent3"/>
                          </a:solidFill>
                        </a:rPr>
                        <a:t>720 </a:t>
                      </a:r>
                      <a:r>
                        <a:rPr lang="en-US" dirty="0" err="1">
                          <a:solidFill>
                            <a:schemeClr val="accent3"/>
                          </a:solidFill>
                        </a:rPr>
                        <a:t>ms</a:t>
                      </a:r>
                      <a:endParaRPr lang="en-US" dirty="0">
                        <a:solidFill>
                          <a:schemeClr val="accent3"/>
                        </a:solidFill>
                      </a:endParaRPr>
                    </a:p>
                  </a:txBody>
                  <a:tcPr/>
                </a:tc>
                <a:extLst>
                  <a:ext uri="{0D108BD9-81ED-4DB2-BD59-A6C34878D82A}">
                    <a16:rowId xmlns:a16="http://schemas.microsoft.com/office/drawing/2014/main" val="3533087081"/>
                  </a:ext>
                </a:extLst>
              </a:tr>
              <a:tr h="370840">
                <a:tc>
                  <a:txBody>
                    <a:bodyPr/>
                    <a:lstStyle/>
                    <a:p>
                      <a:r>
                        <a:rPr lang="lt-LT" dirty="0">
                          <a:solidFill>
                            <a:schemeClr val="accent3"/>
                          </a:solidFill>
                        </a:rPr>
                        <a:t>10 </a:t>
                      </a:r>
                      <a:r>
                        <a:rPr lang="lt-LT" dirty="0" err="1">
                          <a:solidFill>
                            <a:schemeClr val="accent3"/>
                          </a:solidFill>
                        </a:rPr>
                        <a:t>runs</a:t>
                      </a:r>
                      <a:endParaRPr lang="en-US" dirty="0">
                        <a:solidFill>
                          <a:schemeClr val="accent3"/>
                        </a:solidFill>
                      </a:endParaRPr>
                    </a:p>
                  </a:txBody>
                  <a:tcPr/>
                </a:tc>
                <a:tc>
                  <a:txBody>
                    <a:bodyPr/>
                    <a:lstStyle/>
                    <a:p>
                      <a:r>
                        <a:rPr lang="en-US" dirty="0">
                          <a:solidFill>
                            <a:schemeClr val="accent3"/>
                          </a:solidFill>
                        </a:rPr>
                        <a:t>220 </a:t>
                      </a:r>
                      <a:r>
                        <a:rPr lang="en-US" dirty="0" err="1">
                          <a:solidFill>
                            <a:schemeClr val="accent3"/>
                          </a:solidFill>
                        </a:rPr>
                        <a:t>ms</a:t>
                      </a:r>
                      <a:endParaRPr lang="en-US" dirty="0">
                        <a:solidFill>
                          <a:schemeClr val="accent3"/>
                        </a:solidFill>
                      </a:endParaRPr>
                    </a:p>
                  </a:txBody>
                  <a:tcPr/>
                </a:tc>
                <a:tc>
                  <a:txBody>
                    <a:bodyPr/>
                    <a:lstStyle/>
                    <a:p>
                      <a:r>
                        <a:rPr lang="en-US" dirty="0">
                          <a:solidFill>
                            <a:schemeClr val="accent3"/>
                          </a:solidFill>
                        </a:rPr>
                        <a:t>1730 </a:t>
                      </a:r>
                      <a:r>
                        <a:rPr lang="en-US" dirty="0" err="1">
                          <a:solidFill>
                            <a:schemeClr val="accent3"/>
                          </a:solidFill>
                        </a:rPr>
                        <a:t>ms</a:t>
                      </a:r>
                      <a:endParaRPr lang="en-US" dirty="0">
                        <a:solidFill>
                          <a:schemeClr val="accent3"/>
                        </a:solidFill>
                      </a:endParaRPr>
                    </a:p>
                  </a:txBody>
                  <a:tcPr/>
                </a:tc>
                <a:tc>
                  <a:txBody>
                    <a:bodyPr/>
                    <a:lstStyle/>
                    <a:p>
                      <a:r>
                        <a:rPr lang="en-US" dirty="0">
                          <a:solidFill>
                            <a:schemeClr val="accent3"/>
                          </a:solidFill>
                        </a:rPr>
                        <a:t>7280 </a:t>
                      </a:r>
                      <a:r>
                        <a:rPr lang="en-US" dirty="0" err="1">
                          <a:solidFill>
                            <a:schemeClr val="accent3"/>
                          </a:solidFill>
                        </a:rPr>
                        <a:t>ms</a:t>
                      </a:r>
                      <a:endParaRPr lang="en-US" dirty="0">
                        <a:solidFill>
                          <a:schemeClr val="accent3"/>
                        </a:solidFill>
                      </a:endParaRPr>
                    </a:p>
                  </a:txBody>
                  <a:tcPr/>
                </a:tc>
                <a:extLst>
                  <a:ext uri="{0D108BD9-81ED-4DB2-BD59-A6C34878D82A}">
                    <a16:rowId xmlns:a16="http://schemas.microsoft.com/office/drawing/2014/main" val="946970988"/>
                  </a:ext>
                </a:extLst>
              </a:tr>
              <a:tr h="370840">
                <a:tc>
                  <a:txBody>
                    <a:bodyPr/>
                    <a:lstStyle/>
                    <a:p>
                      <a:r>
                        <a:rPr lang="en-US" dirty="0">
                          <a:solidFill>
                            <a:schemeClr val="accent3"/>
                          </a:solidFill>
                        </a:rPr>
                        <a:t>100 runs </a:t>
                      </a:r>
                    </a:p>
                  </a:txBody>
                  <a:tcPr/>
                </a:tc>
                <a:tc>
                  <a:txBody>
                    <a:bodyPr/>
                    <a:lstStyle/>
                    <a:p>
                      <a:r>
                        <a:rPr lang="en-US" dirty="0">
                          <a:solidFill>
                            <a:schemeClr val="accent3"/>
                          </a:solidFill>
                        </a:rPr>
                        <a:t>2130 </a:t>
                      </a:r>
                      <a:r>
                        <a:rPr lang="en-US" dirty="0" err="1">
                          <a:solidFill>
                            <a:schemeClr val="accent3"/>
                          </a:solidFill>
                        </a:rPr>
                        <a:t>ms</a:t>
                      </a:r>
                      <a:endParaRPr lang="en-US" dirty="0">
                        <a:solidFill>
                          <a:schemeClr val="accent3"/>
                        </a:solidFill>
                      </a:endParaRPr>
                    </a:p>
                  </a:txBody>
                  <a:tcPr/>
                </a:tc>
                <a:tc>
                  <a:txBody>
                    <a:bodyPr/>
                    <a:lstStyle/>
                    <a:p>
                      <a:r>
                        <a:rPr lang="en-US" dirty="0">
                          <a:solidFill>
                            <a:schemeClr val="accent3"/>
                          </a:solidFill>
                        </a:rPr>
                        <a:t>16490 </a:t>
                      </a:r>
                      <a:r>
                        <a:rPr lang="en-US" dirty="0" err="1">
                          <a:solidFill>
                            <a:schemeClr val="accent3"/>
                          </a:solidFill>
                        </a:rPr>
                        <a:t>ms</a:t>
                      </a:r>
                      <a:endParaRPr lang="en-US" dirty="0">
                        <a:solidFill>
                          <a:schemeClr val="accent3"/>
                        </a:solidFill>
                      </a:endParaRPr>
                    </a:p>
                  </a:txBody>
                  <a:tcPr/>
                </a:tc>
                <a:tc>
                  <a:txBody>
                    <a:bodyPr/>
                    <a:lstStyle/>
                    <a:p>
                      <a:r>
                        <a:rPr lang="en-US" dirty="0">
                          <a:solidFill>
                            <a:schemeClr val="accent3"/>
                          </a:solidFill>
                        </a:rPr>
                        <a:t>79600 </a:t>
                      </a:r>
                      <a:r>
                        <a:rPr lang="en-US" dirty="0" err="1">
                          <a:solidFill>
                            <a:schemeClr val="accent3"/>
                          </a:solidFill>
                        </a:rPr>
                        <a:t>ms</a:t>
                      </a:r>
                      <a:endParaRPr lang="en-US" dirty="0">
                        <a:solidFill>
                          <a:schemeClr val="accent3"/>
                        </a:solidFill>
                      </a:endParaRPr>
                    </a:p>
                  </a:txBody>
                  <a:tcPr/>
                </a:tc>
                <a:extLst>
                  <a:ext uri="{0D108BD9-81ED-4DB2-BD59-A6C34878D82A}">
                    <a16:rowId xmlns:a16="http://schemas.microsoft.com/office/drawing/2014/main" val="2917653580"/>
                  </a:ext>
                </a:extLst>
              </a:tr>
            </a:tbl>
          </a:graphicData>
        </a:graphic>
      </p:graphicFrame>
      <p:sp>
        <p:nvSpPr>
          <p:cNvPr id="5" name="Text Placeholder 2">
            <a:extLst>
              <a:ext uri="{FF2B5EF4-FFF2-40B4-BE49-F238E27FC236}">
                <a16:creationId xmlns:a16="http://schemas.microsoft.com/office/drawing/2014/main" id="{4011228A-C049-B543-8AB2-A8686751DF9C}"/>
              </a:ext>
            </a:extLst>
          </p:cNvPr>
          <p:cNvSpPr txBox="1">
            <a:spLocks/>
          </p:cNvSpPr>
          <p:nvPr/>
        </p:nvSpPr>
        <p:spPr>
          <a:xfrm>
            <a:off x="6903076" y="2407888"/>
            <a:ext cx="5137785" cy="3493538"/>
          </a:xfrm>
          <a:prstGeom prst="rect">
            <a:avLst/>
          </a:prstGeom>
        </p:spPr>
        <p:txBody>
          <a:bodyPr>
            <a:normAutofit/>
          </a:bodyPr>
          <a:lstStyle>
            <a:lvl1pPr marL="0" indent="0" algn="l" defTabSz="914400" rtl="0" eaLnBrk="1" latinLnBrk="0" hangingPunct="1">
              <a:lnSpc>
                <a:spcPct val="90000"/>
              </a:lnSpc>
              <a:spcBef>
                <a:spcPts val="1000"/>
              </a:spcBef>
              <a:buFont typeface="Arial"/>
              <a:buNone/>
              <a:defRPr sz="2000" kern="1200">
                <a:solidFill>
                  <a:schemeClr val="bg1">
                    <a:lumMod val="50000"/>
                  </a:schemeClr>
                </a:solidFill>
                <a:latin typeface="Arial" charset="0"/>
                <a:ea typeface="Arial" charset="0"/>
                <a:cs typeface="Arial" charset="0"/>
              </a:defRPr>
            </a:lvl1pPr>
            <a:lvl2pPr marL="457200" indent="0" algn="l" defTabSz="914400" rtl="0" eaLnBrk="1" latinLnBrk="0" hangingPunct="1">
              <a:lnSpc>
                <a:spcPct val="90000"/>
              </a:lnSpc>
              <a:spcBef>
                <a:spcPts val="500"/>
              </a:spcBef>
              <a:buFont typeface="Arial"/>
              <a:buNone/>
              <a:defRPr sz="2000" kern="1200">
                <a:solidFill>
                  <a:schemeClr val="bg1">
                    <a:lumMod val="50000"/>
                  </a:schemeClr>
                </a:solidFill>
                <a:latin typeface="GT Walsheim" charset="0"/>
                <a:ea typeface="GT Walsheim" charset="0"/>
                <a:cs typeface="GT Walsheim" charset="0"/>
              </a:defRPr>
            </a:lvl2pPr>
            <a:lvl3pPr marL="914400" indent="0" algn="l" defTabSz="914400" rtl="0" eaLnBrk="1" latinLnBrk="0" hangingPunct="1">
              <a:lnSpc>
                <a:spcPct val="90000"/>
              </a:lnSpc>
              <a:spcBef>
                <a:spcPts val="500"/>
              </a:spcBef>
              <a:buFont typeface="Arial"/>
              <a:buNone/>
              <a:defRPr sz="1800" kern="1200">
                <a:solidFill>
                  <a:schemeClr val="bg1">
                    <a:lumMod val="50000"/>
                  </a:schemeClr>
                </a:solidFill>
                <a:latin typeface="GT Walsheim" charset="0"/>
                <a:ea typeface="GT Walsheim" charset="0"/>
                <a:cs typeface="GT Walsheim" charset="0"/>
              </a:defRPr>
            </a:lvl3pPr>
            <a:lvl4pPr marL="1371600" indent="0" algn="l" defTabSz="914400" rtl="0" eaLnBrk="1" latinLnBrk="0" hangingPunct="1">
              <a:lnSpc>
                <a:spcPct val="90000"/>
              </a:lnSpc>
              <a:spcBef>
                <a:spcPts val="500"/>
              </a:spcBef>
              <a:buFont typeface="Arial"/>
              <a:buNone/>
              <a:defRPr sz="1600" kern="1200">
                <a:solidFill>
                  <a:schemeClr val="bg1">
                    <a:lumMod val="50000"/>
                  </a:schemeClr>
                </a:solidFill>
                <a:latin typeface="GT Walsheim" charset="0"/>
                <a:ea typeface="GT Walsheim" charset="0"/>
                <a:cs typeface="GT Walsheim" charset="0"/>
              </a:defRPr>
            </a:lvl4pPr>
            <a:lvl5pPr marL="1828800" indent="0" algn="l" defTabSz="914400" rtl="0" eaLnBrk="1" latinLnBrk="0" hangingPunct="1">
              <a:lnSpc>
                <a:spcPct val="90000"/>
              </a:lnSpc>
              <a:spcBef>
                <a:spcPts val="500"/>
              </a:spcBef>
              <a:buFont typeface="Arial"/>
              <a:buNone/>
              <a:defRPr sz="1600" kern="1200">
                <a:solidFill>
                  <a:schemeClr val="bg1">
                    <a:lumMod val="50000"/>
                  </a:schemeClr>
                </a:solidFill>
                <a:latin typeface="GT Walsheim" charset="0"/>
                <a:ea typeface="GT Walsheim" charset="0"/>
                <a:cs typeface="GT Walsheim" charset="0"/>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457200" indent="-457200">
              <a:buFont typeface="+mj-lt"/>
              <a:buAutoNum type="arabicPeriod"/>
            </a:pPr>
            <a:endParaRPr lang="en-US" sz="2400" dirty="0">
              <a:solidFill>
                <a:schemeClr val="accent3"/>
              </a:solidFill>
            </a:endParaRPr>
          </a:p>
          <a:p>
            <a:pPr marL="457200" indent="-457200">
              <a:buFont typeface="+mj-lt"/>
              <a:buAutoNum type="arabicPeriod"/>
            </a:pPr>
            <a:r>
              <a:rPr lang="en-US" sz="2400" dirty="0">
                <a:solidFill>
                  <a:schemeClr val="accent3"/>
                </a:solidFill>
              </a:rPr>
              <a:t>Load model instance from a problem definition written in the native AML</a:t>
            </a:r>
          </a:p>
          <a:p>
            <a:pPr marL="457200" indent="-457200">
              <a:buFont typeface="+mj-lt"/>
              <a:buAutoNum type="arabicPeriod"/>
            </a:pPr>
            <a:r>
              <a:rPr lang="en-US" sz="2400" dirty="0">
                <a:solidFill>
                  <a:schemeClr val="accent3"/>
                </a:solidFill>
              </a:rPr>
              <a:t>Export model instance to MPS format</a:t>
            </a:r>
          </a:p>
          <a:p>
            <a:pPr marL="457200" indent="-457200">
              <a:buFont typeface="+mj-lt"/>
              <a:buAutoNum type="arabicPeriod"/>
            </a:pPr>
            <a:r>
              <a:rPr lang="en-US" sz="2400" dirty="0">
                <a:solidFill>
                  <a:schemeClr val="accent3"/>
                </a:solidFill>
              </a:rPr>
              <a:t>Measure total execution time</a:t>
            </a:r>
          </a:p>
        </p:txBody>
      </p:sp>
    </p:spTree>
    <p:extLst>
      <p:ext uri="{BB962C8B-B14F-4D97-AF65-F5344CB8AC3E}">
        <p14:creationId xmlns:p14="http://schemas.microsoft.com/office/powerpoint/2010/main" val="336700566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199" y="761839"/>
            <a:ext cx="9053945" cy="1126868"/>
          </a:xfrm>
        </p:spPr>
        <p:txBody>
          <a:bodyPr>
            <a:normAutofit/>
          </a:bodyPr>
          <a:lstStyle/>
          <a:p>
            <a:r>
              <a:rPr lang="en-US" dirty="0"/>
              <a:t>AMLs testing library</a:t>
            </a:r>
          </a:p>
        </p:txBody>
      </p:sp>
      <p:sp>
        <p:nvSpPr>
          <p:cNvPr id="3" name="Text Placeholder 2"/>
          <p:cNvSpPr>
            <a:spLocks noGrp="1"/>
          </p:cNvSpPr>
          <p:nvPr>
            <p:ph type="body" sz="quarter" idx="12"/>
          </p:nvPr>
        </p:nvSpPr>
        <p:spPr>
          <a:xfrm>
            <a:off x="838198" y="1944080"/>
            <a:ext cx="9053945" cy="3597450"/>
          </a:xfrm>
        </p:spPr>
        <p:txBody>
          <a:bodyPr>
            <a:normAutofit/>
          </a:bodyPr>
          <a:lstStyle/>
          <a:p>
            <a:pPr marL="342900" indent="-342900">
              <a:buClr>
                <a:schemeClr val="tx1"/>
              </a:buClr>
              <a:buFont typeface="Arial" panose="020B0604020202020204" pitchFamily="34" charset="0"/>
              <a:buChar char="•"/>
            </a:pPr>
            <a:r>
              <a:rPr lang="en-US" sz="2400" dirty="0"/>
              <a:t>Reference - GAMS Model Library</a:t>
            </a:r>
          </a:p>
          <a:p>
            <a:pPr marL="342900" indent="-342900">
              <a:buClr>
                <a:schemeClr val="tx1"/>
              </a:buClr>
              <a:buFont typeface="Arial" panose="020B0604020202020204" pitchFamily="34" charset="0"/>
              <a:buChar char="•"/>
            </a:pPr>
            <a:r>
              <a:rPr lang="en-US" sz="2400" dirty="0"/>
              <a:t>Scripts and instructions available at:</a:t>
            </a:r>
          </a:p>
          <a:p>
            <a:pPr marL="800100" lvl="1" indent="-342900">
              <a:buClr>
                <a:schemeClr val="tx1"/>
              </a:buClr>
              <a:buFont typeface="Arial" panose="020B0604020202020204" pitchFamily="34" charset="0"/>
              <a:buChar char="•"/>
            </a:pPr>
            <a:r>
              <a:rPr lang="en-US" sz="2400" dirty="0">
                <a:solidFill>
                  <a:schemeClr val="tx1"/>
                </a:solidFill>
                <a:hlinkClick r:id="rId3">
                  <a:extLst>
                    <a:ext uri="{A12FA001-AC4F-418D-AE19-62706E023703}">
                      <ahyp:hlinkClr xmlns:ahyp="http://schemas.microsoft.com/office/drawing/2018/hyperlinkcolor" val="tx"/>
                    </a:ext>
                  </a:extLst>
                </a:hlinkClick>
              </a:rPr>
              <a:t>https://github.com/vaidasj/alg-mod-rev</a:t>
            </a:r>
            <a:endParaRPr lang="en-US" sz="2400" dirty="0">
              <a:solidFill>
                <a:schemeClr val="tx1"/>
              </a:solidFill>
            </a:endParaRPr>
          </a:p>
          <a:p>
            <a:pPr marL="342900" indent="-342900">
              <a:buClr>
                <a:schemeClr val="tx1"/>
              </a:buClr>
              <a:buFont typeface="Arial" panose="020B0604020202020204" pitchFamily="34" charset="0"/>
              <a:buChar char="•"/>
            </a:pPr>
            <a:r>
              <a:rPr lang="en-US" sz="2400" dirty="0"/>
              <a:t>AMLs: AMPL, GAMS, </a:t>
            </a:r>
            <a:r>
              <a:rPr lang="en-US" sz="2400" dirty="0" err="1"/>
              <a:t>Pyomo</a:t>
            </a:r>
            <a:r>
              <a:rPr lang="en-US" sz="2400" dirty="0"/>
              <a:t> </a:t>
            </a:r>
          </a:p>
          <a:p>
            <a:pPr marL="342900" indent="-342900">
              <a:buClr>
                <a:schemeClr val="tx1"/>
              </a:buClr>
              <a:buFont typeface="Arial" panose="020B0604020202020204" pitchFamily="34" charset="0"/>
              <a:buChar char="•"/>
            </a:pPr>
            <a:r>
              <a:rPr lang="en-US" sz="2400" dirty="0"/>
              <a:t>Generated using GAMS Convert tool</a:t>
            </a:r>
          </a:p>
        </p:txBody>
      </p:sp>
      <p:graphicFrame>
        <p:nvGraphicFramePr>
          <p:cNvPr id="4" name="Table 3">
            <a:extLst>
              <a:ext uri="{FF2B5EF4-FFF2-40B4-BE49-F238E27FC236}">
                <a16:creationId xmlns:a16="http://schemas.microsoft.com/office/drawing/2014/main" id="{DCB452FA-E622-064A-A389-E56F7063D302}"/>
              </a:ext>
            </a:extLst>
          </p:cNvPr>
          <p:cNvGraphicFramePr>
            <a:graphicFrameLocks noGrp="1"/>
          </p:cNvGraphicFramePr>
          <p:nvPr>
            <p:extLst>
              <p:ext uri="{D42A27DB-BD31-4B8C-83A1-F6EECF244321}">
                <p14:modId xmlns:p14="http://schemas.microsoft.com/office/powerpoint/2010/main" val="563018294"/>
              </p:ext>
            </p:extLst>
          </p:nvPr>
        </p:nvGraphicFramePr>
        <p:xfrm>
          <a:off x="962455" y="4913920"/>
          <a:ext cx="10027277" cy="1503812"/>
        </p:xfrm>
        <a:graphic>
          <a:graphicData uri="http://schemas.openxmlformats.org/drawingml/2006/table">
            <a:tbl>
              <a:tblPr firstRow="1">
                <a:tableStyleId>{00A15C55-8517-42AA-B614-E9B94910E393}</a:tableStyleId>
              </a:tblPr>
              <a:tblGrid>
                <a:gridCol w="295660">
                  <a:extLst>
                    <a:ext uri="{9D8B030D-6E8A-4147-A177-3AD203B41FA5}">
                      <a16:colId xmlns:a16="http://schemas.microsoft.com/office/drawing/2014/main" val="3660685516"/>
                    </a:ext>
                  </a:extLst>
                </a:gridCol>
                <a:gridCol w="1101057">
                  <a:extLst>
                    <a:ext uri="{9D8B030D-6E8A-4147-A177-3AD203B41FA5}">
                      <a16:colId xmlns:a16="http://schemas.microsoft.com/office/drawing/2014/main" val="2353585926"/>
                    </a:ext>
                  </a:extLst>
                </a:gridCol>
                <a:gridCol w="1101057">
                  <a:extLst>
                    <a:ext uri="{9D8B030D-6E8A-4147-A177-3AD203B41FA5}">
                      <a16:colId xmlns:a16="http://schemas.microsoft.com/office/drawing/2014/main" val="2470837000"/>
                    </a:ext>
                  </a:extLst>
                </a:gridCol>
                <a:gridCol w="2259206">
                  <a:extLst>
                    <a:ext uri="{9D8B030D-6E8A-4147-A177-3AD203B41FA5}">
                      <a16:colId xmlns:a16="http://schemas.microsoft.com/office/drawing/2014/main" val="3034543518"/>
                    </a:ext>
                  </a:extLst>
                </a:gridCol>
                <a:gridCol w="1101057">
                  <a:extLst>
                    <a:ext uri="{9D8B030D-6E8A-4147-A177-3AD203B41FA5}">
                      <a16:colId xmlns:a16="http://schemas.microsoft.com/office/drawing/2014/main" val="1298962642"/>
                    </a:ext>
                  </a:extLst>
                </a:gridCol>
                <a:gridCol w="1101057">
                  <a:extLst>
                    <a:ext uri="{9D8B030D-6E8A-4147-A177-3AD203B41FA5}">
                      <a16:colId xmlns:a16="http://schemas.microsoft.com/office/drawing/2014/main" val="4248490411"/>
                    </a:ext>
                  </a:extLst>
                </a:gridCol>
                <a:gridCol w="1101057">
                  <a:extLst>
                    <a:ext uri="{9D8B030D-6E8A-4147-A177-3AD203B41FA5}">
                      <a16:colId xmlns:a16="http://schemas.microsoft.com/office/drawing/2014/main" val="2638907167"/>
                    </a:ext>
                  </a:extLst>
                </a:gridCol>
                <a:gridCol w="866069">
                  <a:extLst>
                    <a:ext uri="{9D8B030D-6E8A-4147-A177-3AD203B41FA5}">
                      <a16:colId xmlns:a16="http://schemas.microsoft.com/office/drawing/2014/main" val="273732949"/>
                    </a:ext>
                  </a:extLst>
                </a:gridCol>
                <a:gridCol w="1101057">
                  <a:extLst>
                    <a:ext uri="{9D8B030D-6E8A-4147-A177-3AD203B41FA5}">
                      <a16:colId xmlns:a16="http://schemas.microsoft.com/office/drawing/2014/main" val="309971414"/>
                    </a:ext>
                  </a:extLst>
                </a:gridCol>
              </a:tblGrid>
              <a:tr h="375953">
                <a:tc>
                  <a:txBody>
                    <a:bodyPr/>
                    <a:lstStyle/>
                    <a:p>
                      <a:pPr rtl="0" fontAlgn="b"/>
                      <a:r>
                        <a:rPr lang="en-US" sz="1400">
                          <a:effectLst/>
                        </a:rPr>
                        <a:t>ID</a:t>
                      </a:r>
                      <a:endParaRPr lang="en-US" sz="1400" b="0">
                        <a:solidFill>
                          <a:schemeClr val="accent3"/>
                        </a:solidFill>
                        <a:effectLst/>
                        <a:latin typeface="Helvetica Neue" panose="02000503000000020004" pitchFamily="2" charset="0"/>
                      </a:endParaRPr>
                    </a:p>
                  </a:txBody>
                  <a:tcPr marL="26789" marR="26789" marT="17859" marB="17859" anchor="b"/>
                </a:tc>
                <a:tc>
                  <a:txBody>
                    <a:bodyPr/>
                    <a:lstStyle/>
                    <a:p>
                      <a:pPr rtl="0" fontAlgn="b"/>
                      <a:r>
                        <a:rPr lang="en-US" sz="1400">
                          <a:effectLst/>
                        </a:rPr>
                        <a:t>Model</a:t>
                      </a:r>
                      <a:endParaRPr lang="en-US" sz="1400" b="0">
                        <a:solidFill>
                          <a:schemeClr val="accent3"/>
                        </a:solidFill>
                        <a:effectLst/>
                        <a:latin typeface="Helvetica Neue" panose="02000503000000020004" pitchFamily="2" charset="0"/>
                      </a:endParaRPr>
                    </a:p>
                  </a:txBody>
                  <a:tcPr marL="26789" marR="26789" marT="17859" marB="17859" anchor="b"/>
                </a:tc>
                <a:tc>
                  <a:txBody>
                    <a:bodyPr/>
                    <a:lstStyle/>
                    <a:p>
                      <a:pPr rtl="0" fontAlgn="b"/>
                      <a:r>
                        <a:rPr lang="en-US" sz="1400">
                          <a:effectLst/>
                        </a:rPr>
                        <a:t>Type</a:t>
                      </a:r>
                      <a:endParaRPr lang="en-US" sz="1400" b="0">
                        <a:solidFill>
                          <a:schemeClr val="accent3"/>
                        </a:solidFill>
                        <a:effectLst/>
                        <a:latin typeface="Helvetica Neue" panose="02000503000000020004" pitchFamily="2" charset="0"/>
                      </a:endParaRPr>
                    </a:p>
                  </a:txBody>
                  <a:tcPr marL="26789" marR="26789" marT="17859" marB="17859" anchor="b"/>
                </a:tc>
                <a:tc>
                  <a:txBody>
                    <a:bodyPr/>
                    <a:lstStyle/>
                    <a:p>
                      <a:pPr rtl="0" fontAlgn="b"/>
                      <a:r>
                        <a:rPr lang="en-US" sz="1400" dirty="0">
                          <a:effectLst/>
                        </a:rPr>
                        <a:t>Description</a:t>
                      </a:r>
                      <a:endParaRPr lang="en-US" sz="1400" b="0" dirty="0">
                        <a:solidFill>
                          <a:schemeClr val="accent3"/>
                        </a:solidFill>
                        <a:effectLst/>
                        <a:latin typeface="Helvetica Neue" panose="02000503000000020004" pitchFamily="2" charset="0"/>
                      </a:endParaRPr>
                    </a:p>
                  </a:txBody>
                  <a:tcPr marL="26789" marR="26789" marT="17859" marB="17859" anchor="b"/>
                </a:tc>
                <a:tc>
                  <a:txBody>
                    <a:bodyPr/>
                    <a:lstStyle/>
                    <a:p>
                      <a:pPr rtl="0" fontAlgn="b"/>
                      <a:r>
                        <a:rPr lang="en-US" sz="1400" dirty="0" err="1">
                          <a:effectLst/>
                        </a:rPr>
                        <a:t>Eq</a:t>
                      </a:r>
                      <a:endParaRPr lang="en-US" sz="1400" b="0" dirty="0">
                        <a:solidFill>
                          <a:schemeClr val="accent3"/>
                        </a:solidFill>
                        <a:effectLst/>
                        <a:latin typeface="Helvetica Neue" panose="02000503000000020004" pitchFamily="2" charset="0"/>
                      </a:endParaRPr>
                    </a:p>
                  </a:txBody>
                  <a:tcPr marL="26789" marR="26789" marT="17859" marB="17859" anchor="b"/>
                </a:tc>
                <a:tc>
                  <a:txBody>
                    <a:bodyPr/>
                    <a:lstStyle/>
                    <a:p>
                      <a:pPr rtl="0" fontAlgn="b"/>
                      <a:r>
                        <a:rPr lang="en-US" sz="1400">
                          <a:effectLst/>
                        </a:rPr>
                        <a:t>Vars</a:t>
                      </a:r>
                      <a:endParaRPr lang="en-US" sz="1400" b="0">
                        <a:solidFill>
                          <a:schemeClr val="accent3"/>
                        </a:solidFill>
                        <a:effectLst/>
                        <a:latin typeface="Helvetica Neue" panose="02000503000000020004" pitchFamily="2" charset="0"/>
                      </a:endParaRPr>
                    </a:p>
                  </a:txBody>
                  <a:tcPr marL="26789" marR="26789" marT="17859" marB="17859" anchor="b"/>
                </a:tc>
                <a:tc>
                  <a:txBody>
                    <a:bodyPr/>
                    <a:lstStyle/>
                    <a:p>
                      <a:pPr rtl="0" fontAlgn="b"/>
                      <a:r>
                        <a:rPr lang="en-US" sz="1400">
                          <a:effectLst/>
                        </a:rPr>
                        <a:t>Vars Disc</a:t>
                      </a:r>
                      <a:endParaRPr lang="en-US" sz="1400" b="0">
                        <a:solidFill>
                          <a:schemeClr val="accent3"/>
                        </a:solidFill>
                        <a:effectLst/>
                        <a:latin typeface="Helvetica Neue" panose="02000503000000020004" pitchFamily="2" charset="0"/>
                      </a:endParaRPr>
                    </a:p>
                  </a:txBody>
                  <a:tcPr marL="26789" marR="26789" marT="17859" marB="17859" anchor="b"/>
                </a:tc>
                <a:tc>
                  <a:txBody>
                    <a:bodyPr/>
                    <a:lstStyle/>
                    <a:p>
                      <a:pPr rtl="0" fontAlgn="b"/>
                      <a:r>
                        <a:rPr lang="en-US" sz="1400">
                          <a:effectLst/>
                        </a:rPr>
                        <a:t>Non zero</a:t>
                      </a:r>
                      <a:endParaRPr lang="en-US" sz="1400" b="0">
                        <a:solidFill>
                          <a:schemeClr val="accent3"/>
                        </a:solidFill>
                        <a:effectLst/>
                        <a:latin typeface="Helvetica Neue" panose="02000503000000020004" pitchFamily="2" charset="0"/>
                      </a:endParaRPr>
                    </a:p>
                  </a:txBody>
                  <a:tcPr marL="26789" marR="26789" marT="17859" marB="17859" anchor="b"/>
                </a:tc>
                <a:tc>
                  <a:txBody>
                    <a:bodyPr/>
                    <a:lstStyle/>
                    <a:p>
                      <a:pPr rtl="0" fontAlgn="b"/>
                      <a:r>
                        <a:rPr lang="en-US" sz="1400" dirty="0">
                          <a:effectLst/>
                        </a:rPr>
                        <a:t>Non zero NL</a:t>
                      </a:r>
                      <a:endParaRPr lang="en-US" sz="1400" b="0" dirty="0">
                        <a:solidFill>
                          <a:schemeClr val="accent3"/>
                        </a:solidFill>
                        <a:effectLst/>
                        <a:latin typeface="Helvetica Neue" panose="02000503000000020004" pitchFamily="2" charset="0"/>
                      </a:endParaRPr>
                    </a:p>
                  </a:txBody>
                  <a:tcPr marL="26789" marR="26789" marT="17859" marB="17859" anchor="b"/>
                </a:tc>
                <a:extLst>
                  <a:ext uri="{0D108BD9-81ED-4DB2-BD59-A6C34878D82A}">
                    <a16:rowId xmlns:a16="http://schemas.microsoft.com/office/drawing/2014/main" val="4281545649"/>
                  </a:ext>
                </a:extLst>
              </a:tr>
              <a:tr h="375953">
                <a:tc>
                  <a:txBody>
                    <a:bodyPr/>
                    <a:lstStyle/>
                    <a:p>
                      <a:pPr algn="r" rtl="0" fontAlgn="b"/>
                      <a:r>
                        <a:rPr lang="en-US" sz="1400">
                          <a:solidFill>
                            <a:schemeClr val="accent3"/>
                          </a:solidFill>
                          <a:effectLst/>
                        </a:rPr>
                        <a:t>1</a:t>
                      </a:r>
                      <a:endParaRPr lang="en-US" sz="1400" b="0">
                        <a:solidFill>
                          <a:schemeClr val="accent3"/>
                        </a:solidFill>
                        <a:effectLst/>
                        <a:latin typeface="Helvetica Neue" panose="02000503000000020004" pitchFamily="2" charset="0"/>
                      </a:endParaRPr>
                    </a:p>
                  </a:txBody>
                  <a:tcPr marL="26789" marR="26789" marT="17859" marB="17859" anchor="b"/>
                </a:tc>
                <a:tc>
                  <a:txBody>
                    <a:bodyPr/>
                    <a:lstStyle/>
                    <a:p>
                      <a:pPr rtl="0" fontAlgn="b"/>
                      <a:r>
                        <a:rPr lang="en-US" sz="1400" u="sng">
                          <a:solidFill>
                            <a:schemeClr val="accent3"/>
                          </a:solidFill>
                          <a:effectLst/>
                          <a:hlinkClick r:id="rId4">
                            <a:extLst>
                              <a:ext uri="{A12FA001-AC4F-418D-AE19-62706E023703}">
                                <ahyp:hlinkClr xmlns:ahyp="http://schemas.microsoft.com/office/drawing/2018/hyperlinkcolor" val="tx"/>
                              </a:ext>
                            </a:extLst>
                          </a:hlinkClick>
                        </a:rPr>
                        <a:t>trnsport</a:t>
                      </a:r>
                      <a:endParaRPr lang="en-US" sz="1400" b="0" u="sng">
                        <a:solidFill>
                          <a:schemeClr val="accent3"/>
                        </a:solidFill>
                        <a:effectLst/>
                        <a:latin typeface="Calibri" panose="020F0502020204030204" pitchFamily="34" charset="0"/>
                      </a:endParaRPr>
                    </a:p>
                  </a:txBody>
                  <a:tcPr marL="26789" marR="26789" marT="17859" marB="17859" anchor="b"/>
                </a:tc>
                <a:tc>
                  <a:txBody>
                    <a:bodyPr/>
                    <a:lstStyle/>
                    <a:p>
                      <a:pPr rtl="0" fontAlgn="b"/>
                      <a:r>
                        <a:rPr lang="en-US" sz="1400">
                          <a:solidFill>
                            <a:schemeClr val="accent3"/>
                          </a:solidFill>
                          <a:effectLst/>
                        </a:rPr>
                        <a:t>LP</a:t>
                      </a:r>
                      <a:endParaRPr lang="en-US" sz="1400" b="0">
                        <a:solidFill>
                          <a:schemeClr val="accent3"/>
                        </a:solidFill>
                        <a:effectLst/>
                        <a:latin typeface="Helvetica Neue" panose="02000503000000020004" pitchFamily="2" charset="0"/>
                      </a:endParaRPr>
                    </a:p>
                  </a:txBody>
                  <a:tcPr marL="26789" marR="26789" marT="17859" marB="17859" anchor="b"/>
                </a:tc>
                <a:tc>
                  <a:txBody>
                    <a:bodyPr/>
                    <a:lstStyle/>
                    <a:p>
                      <a:pPr rtl="0" fontAlgn="b"/>
                      <a:r>
                        <a:rPr lang="en-US" sz="1400">
                          <a:solidFill>
                            <a:schemeClr val="accent3"/>
                          </a:solidFill>
                          <a:effectLst/>
                        </a:rPr>
                        <a:t>A Transportation Problem</a:t>
                      </a:r>
                      <a:endParaRPr lang="en-US" sz="1400" b="0">
                        <a:solidFill>
                          <a:schemeClr val="accent3"/>
                        </a:solidFill>
                        <a:effectLst/>
                        <a:latin typeface="Helvetica Neue" panose="02000503000000020004" pitchFamily="2" charset="0"/>
                      </a:endParaRPr>
                    </a:p>
                  </a:txBody>
                  <a:tcPr marL="26789" marR="26789" marT="17859" marB="17859" anchor="b"/>
                </a:tc>
                <a:tc>
                  <a:txBody>
                    <a:bodyPr/>
                    <a:lstStyle/>
                    <a:p>
                      <a:pPr algn="r" rtl="0" fontAlgn="b"/>
                      <a:r>
                        <a:rPr lang="en-US" sz="1400">
                          <a:solidFill>
                            <a:schemeClr val="accent3"/>
                          </a:solidFill>
                          <a:effectLst/>
                        </a:rPr>
                        <a:t>6</a:t>
                      </a:r>
                      <a:endParaRPr lang="en-US" sz="1400" b="0">
                        <a:solidFill>
                          <a:schemeClr val="accent3"/>
                        </a:solidFill>
                        <a:effectLst/>
                        <a:latin typeface="Helvetica Neue" panose="02000503000000020004" pitchFamily="2" charset="0"/>
                      </a:endParaRPr>
                    </a:p>
                  </a:txBody>
                  <a:tcPr marL="26789" marR="26789" marT="17859" marB="17859" anchor="b"/>
                </a:tc>
                <a:tc>
                  <a:txBody>
                    <a:bodyPr/>
                    <a:lstStyle/>
                    <a:p>
                      <a:pPr algn="r" rtl="0" fontAlgn="b"/>
                      <a:r>
                        <a:rPr lang="en-US" sz="1400">
                          <a:solidFill>
                            <a:schemeClr val="accent3"/>
                          </a:solidFill>
                          <a:effectLst/>
                        </a:rPr>
                        <a:t>7</a:t>
                      </a:r>
                      <a:endParaRPr lang="en-US" sz="1400" b="0">
                        <a:solidFill>
                          <a:schemeClr val="accent3"/>
                        </a:solidFill>
                        <a:effectLst/>
                        <a:latin typeface="Helvetica Neue" panose="02000503000000020004" pitchFamily="2" charset="0"/>
                      </a:endParaRPr>
                    </a:p>
                  </a:txBody>
                  <a:tcPr marL="26789" marR="26789" marT="17859" marB="17859" anchor="b"/>
                </a:tc>
                <a:tc>
                  <a:txBody>
                    <a:bodyPr/>
                    <a:lstStyle/>
                    <a:p>
                      <a:pPr algn="r" rtl="0" fontAlgn="b"/>
                      <a:r>
                        <a:rPr lang="en-US" sz="1400">
                          <a:solidFill>
                            <a:schemeClr val="accent3"/>
                          </a:solidFill>
                          <a:effectLst/>
                        </a:rPr>
                        <a:t>0</a:t>
                      </a:r>
                      <a:endParaRPr lang="en-US" sz="1400" b="0">
                        <a:solidFill>
                          <a:schemeClr val="accent3"/>
                        </a:solidFill>
                        <a:effectLst/>
                        <a:latin typeface="Helvetica Neue" panose="02000503000000020004" pitchFamily="2" charset="0"/>
                      </a:endParaRPr>
                    </a:p>
                  </a:txBody>
                  <a:tcPr marL="26789" marR="26789" marT="17859" marB="17859" anchor="b"/>
                </a:tc>
                <a:tc>
                  <a:txBody>
                    <a:bodyPr/>
                    <a:lstStyle/>
                    <a:p>
                      <a:pPr algn="r" rtl="0" fontAlgn="b"/>
                      <a:r>
                        <a:rPr lang="en-US" sz="1400">
                          <a:solidFill>
                            <a:schemeClr val="accent3"/>
                          </a:solidFill>
                          <a:effectLst/>
                        </a:rPr>
                        <a:t>19</a:t>
                      </a:r>
                      <a:endParaRPr lang="en-US" sz="1400" b="0">
                        <a:solidFill>
                          <a:schemeClr val="accent3"/>
                        </a:solidFill>
                        <a:effectLst/>
                        <a:latin typeface="Helvetica Neue" panose="02000503000000020004" pitchFamily="2" charset="0"/>
                      </a:endParaRPr>
                    </a:p>
                  </a:txBody>
                  <a:tcPr marL="26789" marR="26789" marT="17859" marB="17859" anchor="b"/>
                </a:tc>
                <a:tc>
                  <a:txBody>
                    <a:bodyPr/>
                    <a:lstStyle/>
                    <a:p>
                      <a:pPr algn="r" rtl="0" fontAlgn="b"/>
                      <a:r>
                        <a:rPr lang="en-US" sz="1400">
                          <a:solidFill>
                            <a:schemeClr val="accent3"/>
                          </a:solidFill>
                          <a:effectLst/>
                        </a:rPr>
                        <a:t>0</a:t>
                      </a:r>
                      <a:endParaRPr lang="en-US" sz="1400" b="0">
                        <a:solidFill>
                          <a:schemeClr val="accent3"/>
                        </a:solidFill>
                        <a:effectLst/>
                        <a:latin typeface="Helvetica Neue" panose="02000503000000020004" pitchFamily="2" charset="0"/>
                      </a:endParaRPr>
                    </a:p>
                  </a:txBody>
                  <a:tcPr marL="26789" marR="26789" marT="17859" marB="17859" anchor="b"/>
                </a:tc>
                <a:extLst>
                  <a:ext uri="{0D108BD9-81ED-4DB2-BD59-A6C34878D82A}">
                    <a16:rowId xmlns:a16="http://schemas.microsoft.com/office/drawing/2014/main" val="2103972313"/>
                  </a:ext>
                </a:extLst>
              </a:tr>
              <a:tr h="375953">
                <a:tc>
                  <a:txBody>
                    <a:bodyPr/>
                    <a:lstStyle/>
                    <a:p>
                      <a:pPr algn="r" rtl="0" fontAlgn="b"/>
                      <a:r>
                        <a:rPr lang="en-US" sz="1400">
                          <a:solidFill>
                            <a:schemeClr val="accent3"/>
                          </a:solidFill>
                          <a:effectLst/>
                        </a:rPr>
                        <a:t>2</a:t>
                      </a:r>
                      <a:endParaRPr lang="en-US" sz="1400" b="0">
                        <a:solidFill>
                          <a:schemeClr val="accent3"/>
                        </a:solidFill>
                        <a:effectLst/>
                        <a:latin typeface="Helvetica Neue" panose="02000503000000020004" pitchFamily="2" charset="0"/>
                      </a:endParaRPr>
                    </a:p>
                  </a:txBody>
                  <a:tcPr marL="26789" marR="26789" marT="17859" marB="17859" anchor="b"/>
                </a:tc>
                <a:tc>
                  <a:txBody>
                    <a:bodyPr/>
                    <a:lstStyle/>
                    <a:p>
                      <a:pPr rtl="0" fontAlgn="b"/>
                      <a:r>
                        <a:rPr lang="en-US" sz="1400" u="sng">
                          <a:solidFill>
                            <a:schemeClr val="accent3"/>
                          </a:solidFill>
                          <a:effectLst/>
                          <a:hlinkClick r:id="rId5">
                            <a:extLst>
                              <a:ext uri="{A12FA001-AC4F-418D-AE19-62706E023703}">
                                <ahyp:hlinkClr xmlns:ahyp="http://schemas.microsoft.com/office/drawing/2018/hyperlinkcolor" val="tx"/>
                              </a:ext>
                            </a:extLst>
                          </a:hlinkClick>
                        </a:rPr>
                        <a:t>blend</a:t>
                      </a:r>
                      <a:endParaRPr lang="en-US" sz="1400" b="0" u="sng">
                        <a:solidFill>
                          <a:schemeClr val="accent3"/>
                        </a:solidFill>
                        <a:effectLst/>
                        <a:latin typeface="Calibri" panose="020F0502020204030204" pitchFamily="34" charset="0"/>
                      </a:endParaRPr>
                    </a:p>
                  </a:txBody>
                  <a:tcPr marL="26789" marR="26789" marT="17859" marB="17859" anchor="b"/>
                </a:tc>
                <a:tc>
                  <a:txBody>
                    <a:bodyPr/>
                    <a:lstStyle/>
                    <a:p>
                      <a:pPr rtl="0" fontAlgn="b"/>
                      <a:r>
                        <a:rPr lang="en-US" sz="1400">
                          <a:solidFill>
                            <a:schemeClr val="accent3"/>
                          </a:solidFill>
                          <a:effectLst/>
                        </a:rPr>
                        <a:t>LP</a:t>
                      </a:r>
                      <a:endParaRPr lang="en-US" sz="1400" b="0">
                        <a:solidFill>
                          <a:schemeClr val="accent3"/>
                        </a:solidFill>
                        <a:effectLst/>
                        <a:latin typeface="Helvetica Neue" panose="02000503000000020004" pitchFamily="2" charset="0"/>
                      </a:endParaRPr>
                    </a:p>
                  </a:txBody>
                  <a:tcPr marL="26789" marR="26789" marT="17859" marB="17859" anchor="b"/>
                </a:tc>
                <a:tc>
                  <a:txBody>
                    <a:bodyPr/>
                    <a:lstStyle/>
                    <a:p>
                      <a:pPr rtl="0" fontAlgn="b"/>
                      <a:r>
                        <a:rPr lang="en-US" sz="1400" dirty="0">
                          <a:solidFill>
                            <a:schemeClr val="accent3"/>
                          </a:solidFill>
                          <a:effectLst/>
                        </a:rPr>
                        <a:t>Blending Problem I</a:t>
                      </a:r>
                      <a:endParaRPr lang="en-US" sz="1400" b="0" dirty="0">
                        <a:solidFill>
                          <a:schemeClr val="accent3"/>
                        </a:solidFill>
                        <a:effectLst/>
                        <a:latin typeface="Helvetica Neue" panose="02000503000000020004" pitchFamily="2" charset="0"/>
                      </a:endParaRPr>
                    </a:p>
                  </a:txBody>
                  <a:tcPr marL="26789" marR="26789" marT="17859" marB="17859" anchor="b"/>
                </a:tc>
                <a:tc>
                  <a:txBody>
                    <a:bodyPr/>
                    <a:lstStyle/>
                    <a:p>
                      <a:pPr algn="r" rtl="0" fontAlgn="b"/>
                      <a:r>
                        <a:rPr lang="en-US" sz="1400">
                          <a:solidFill>
                            <a:schemeClr val="accent3"/>
                          </a:solidFill>
                          <a:effectLst/>
                        </a:rPr>
                        <a:t>4</a:t>
                      </a:r>
                      <a:endParaRPr lang="en-US" sz="1400" b="0">
                        <a:solidFill>
                          <a:schemeClr val="accent3"/>
                        </a:solidFill>
                        <a:effectLst/>
                        <a:latin typeface="Helvetica Neue" panose="02000503000000020004" pitchFamily="2" charset="0"/>
                      </a:endParaRPr>
                    </a:p>
                  </a:txBody>
                  <a:tcPr marL="26789" marR="26789" marT="17859" marB="17859" anchor="b"/>
                </a:tc>
                <a:tc>
                  <a:txBody>
                    <a:bodyPr/>
                    <a:lstStyle/>
                    <a:p>
                      <a:pPr algn="r" rtl="0" fontAlgn="b"/>
                      <a:r>
                        <a:rPr lang="en-US" sz="1400">
                          <a:solidFill>
                            <a:schemeClr val="accent3"/>
                          </a:solidFill>
                          <a:effectLst/>
                        </a:rPr>
                        <a:t>10</a:t>
                      </a:r>
                      <a:endParaRPr lang="en-US" sz="1400" b="0">
                        <a:solidFill>
                          <a:schemeClr val="accent3"/>
                        </a:solidFill>
                        <a:effectLst/>
                        <a:latin typeface="Helvetica Neue" panose="02000503000000020004" pitchFamily="2" charset="0"/>
                      </a:endParaRPr>
                    </a:p>
                  </a:txBody>
                  <a:tcPr marL="26789" marR="26789" marT="17859" marB="17859" anchor="b"/>
                </a:tc>
                <a:tc>
                  <a:txBody>
                    <a:bodyPr/>
                    <a:lstStyle/>
                    <a:p>
                      <a:pPr algn="r" rtl="0" fontAlgn="b"/>
                      <a:r>
                        <a:rPr lang="en-US" sz="1400">
                          <a:solidFill>
                            <a:schemeClr val="accent3"/>
                          </a:solidFill>
                          <a:effectLst/>
                        </a:rPr>
                        <a:t>0</a:t>
                      </a:r>
                      <a:endParaRPr lang="en-US" sz="1400" b="0">
                        <a:solidFill>
                          <a:schemeClr val="accent3"/>
                        </a:solidFill>
                        <a:effectLst/>
                        <a:latin typeface="Helvetica Neue" panose="02000503000000020004" pitchFamily="2" charset="0"/>
                      </a:endParaRPr>
                    </a:p>
                  </a:txBody>
                  <a:tcPr marL="26789" marR="26789" marT="17859" marB="17859" anchor="b"/>
                </a:tc>
                <a:tc>
                  <a:txBody>
                    <a:bodyPr/>
                    <a:lstStyle/>
                    <a:p>
                      <a:pPr algn="r" rtl="0" fontAlgn="b"/>
                      <a:r>
                        <a:rPr lang="en-US" sz="1400">
                          <a:solidFill>
                            <a:schemeClr val="accent3"/>
                          </a:solidFill>
                          <a:effectLst/>
                        </a:rPr>
                        <a:t>37</a:t>
                      </a:r>
                      <a:endParaRPr lang="en-US" sz="1400" b="0">
                        <a:solidFill>
                          <a:schemeClr val="accent3"/>
                        </a:solidFill>
                        <a:effectLst/>
                        <a:latin typeface="Helvetica Neue" panose="02000503000000020004" pitchFamily="2" charset="0"/>
                      </a:endParaRPr>
                    </a:p>
                  </a:txBody>
                  <a:tcPr marL="26789" marR="26789" marT="17859" marB="17859" anchor="b"/>
                </a:tc>
                <a:tc>
                  <a:txBody>
                    <a:bodyPr/>
                    <a:lstStyle/>
                    <a:p>
                      <a:pPr algn="r" rtl="0" fontAlgn="b"/>
                      <a:r>
                        <a:rPr lang="en-US" sz="1400">
                          <a:solidFill>
                            <a:schemeClr val="accent3"/>
                          </a:solidFill>
                          <a:effectLst/>
                        </a:rPr>
                        <a:t>0</a:t>
                      </a:r>
                      <a:endParaRPr lang="en-US" sz="1400" b="0">
                        <a:solidFill>
                          <a:schemeClr val="accent3"/>
                        </a:solidFill>
                        <a:effectLst/>
                        <a:latin typeface="Helvetica Neue" panose="02000503000000020004" pitchFamily="2" charset="0"/>
                      </a:endParaRPr>
                    </a:p>
                  </a:txBody>
                  <a:tcPr marL="26789" marR="26789" marT="17859" marB="17859" anchor="b"/>
                </a:tc>
                <a:extLst>
                  <a:ext uri="{0D108BD9-81ED-4DB2-BD59-A6C34878D82A}">
                    <a16:rowId xmlns:a16="http://schemas.microsoft.com/office/drawing/2014/main" val="1524464194"/>
                  </a:ext>
                </a:extLst>
              </a:tr>
              <a:tr h="375953">
                <a:tc>
                  <a:txBody>
                    <a:bodyPr/>
                    <a:lstStyle/>
                    <a:p>
                      <a:pPr algn="r" rtl="0" fontAlgn="b"/>
                      <a:r>
                        <a:rPr lang="en-US" sz="1400">
                          <a:solidFill>
                            <a:schemeClr val="accent3"/>
                          </a:solidFill>
                          <a:effectLst/>
                        </a:rPr>
                        <a:t>3</a:t>
                      </a:r>
                      <a:endParaRPr lang="en-US" sz="1400" b="0">
                        <a:solidFill>
                          <a:schemeClr val="accent3"/>
                        </a:solidFill>
                        <a:effectLst/>
                        <a:latin typeface="Helvetica Neue" panose="02000503000000020004" pitchFamily="2" charset="0"/>
                      </a:endParaRPr>
                    </a:p>
                  </a:txBody>
                  <a:tcPr marL="26789" marR="26789" marT="17859" marB="17859" anchor="b"/>
                </a:tc>
                <a:tc>
                  <a:txBody>
                    <a:bodyPr/>
                    <a:lstStyle/>
                    <a:p>
                      <a:pPr rtl="0" fontAlgn="b"/>
                      <a:r>
                        <a:rPr lang="en-US" sz="1400" u="sng">
                          <a:solidFill>
                            <a:schemeClr val="accent3"/>
                          </a:solidFill>
                          <a:effectLst/>
                          <a:hlinkClick r:id="rId6">
                            <a:extLst>
                              <a:ext uri="{A12FA001-AC4F-418D-AE19-62706E023703}">
                                <ahyp:hlinkClr xmlns:ahyp="http://schemas.microsoft.com/office/drawing/2018/hyperlinkcolor" val="tx"/>
                              </a:ext>
                            </a:extLst>
                          </a:hlinkClick>
                        </a:rPr>
                        <a:t>prodmix</a:t>
                      </a:r>
                      <a:endParaRPr lang="en-US" sz="1400" b="0" u="sng">
                        <a:solidFill>
                          <a:schemeClr val="accent3"/>
                        </a:solidFill>
                        <a:effectLst/>
                        <a:latin typeface="Calibri" panose="020F0502020204030204" pitchFamily="34" charset="0"/>
                      </a:endParaRPr>
                    </a:p>
                  </a:txBody>
                  <a:tcPr marL="26789" marR="26789" marT="17859" marB="17859" anchor="b"/>
                </a:tc>
                <a:tc>
                  <a:txBody>
                    <a:bodyPr/>
                    <a:lstStyle/>
                    <a:p>
                      <a:pPr rtl="0" fontAlgn="b"/>
                      <a:r>
                        <a:rPr lang="en-US" sz="1400">
                          <a:solidFill>
                            <a:schemeClr val="accent3"/>
                          </a:solidFill>
                          <a:effectLst/>
                        </a:rPr>
                        <a:t>LP</a:t>
                      </a:r>
                      <a:endParaRPr lang="en-US" sz="1400" b="0">
                        <a:solidFill>
                          <a:schemeClr val="accent3"/>
                        </a:solidFill>
                        <a:effectLst/>
                        <a:latin typeface="Helvetica Neue" panose="02000503000000020004" pitchFamily="2" charset="0"/>
                      </a:endParaRPr>
                    </a:p>
                  </a:txBody>
                  <a:tcPr marL="26789" marR="26789" marT="17859" marB="17859" anchor="b"/>
                </a:tc>
                <a:tc>
                  <a:txBody>
                    <a:bodyPr/>
                    <a:lstStyle/>
                    <a:p>
                      <a:pPr rtl="0" fontAlgn="b"/>
                      <a:r>
                        <a:rPr lang="en-US" sz="1400">
                          <a:solidFill>
                            <a:schemeClr val="accent3"/>
                          </a:solidFill>
                          <a:effectLst/>
                        </a:rPr>
                        <a:t>A Production Mix Problem</a:t>
                      </a:r>
                      <a:endParaRPr lang="en-US" sz="1400" b="0">
                        <a:solidFill>
                          <a:schemeClr val="accent3"/>
                        </a:solidFill>
                        <a:effectLst/>
                        <a:latin typeface="Helvetica Neue" panose="02000503000000020004" pitchFamily="2" charset="0"/>
                      </a:endParaRPr>
                    </a:p>
                  </a:txBody>
                  <a:tcPr marL="26789" marR="26789" marT="17859" marB="17859" anchor="b"/>
                </a:tc>
                <a:tc>
                  <a:txBody>
                    <a:bodyPr/>
                    <a:lstStyle/>
                    <a:p>
                      <a:pPr algn="r" rtl="0" fontAlgn="b"/>
                      <a:r>
                        <a:rPr lang="en-US" sz="1400" dirty="0">
                          <a:solidFill>
                            <a:schemeClr val="accent3"/>
                          </a:solidFill>
                          <a:effectLst/>
                        </a:rPr>
                        <a:t>3</a:t>
                      </a:r>
                      <a:endParaRPr lang="en-US" sz="1400" b="0" dirty="0">
                        <a:solidFill>
                          <a:schemeClr val="accent3"/>
                        </a:solidFill>
                        <a:effectLst/>
                        <a:latin typeface="Helvetica Neue" panose="02000503000000020004" pitchFamily="2" charset="0"/>
                      </a:endParaRPr>
                    </a:p>
                  </a:txBody>
                  <a:tcPr marL="26789" marR="26789" marT="17859" marB="17859" anchor="b"/>
                </a:tc>
                <a:tc>
                  <a:txBody>
                    <a:bodyPr/>
                    <a:lstStyle/>
                    <a:p>
                      <a:pPr algn="r" rtl="0" fontAlgn="b"/>
                      <a:r>
                        <a:rPr lang="en-US" sz="1400">
                          <a:solidFill>
                            <a:schemeClr val="accent3"/>
                          </a:solidFill>
                          <a:effectLst/>
                        </a:rPr>
                        <a:t>5</a:t>
                      </a:r>
                      <a:endParaRPr lang="en-US" sz="1400" b="0">
                        <a:solidFill>
                          <a:schemeClr val="accent3"/>
                        </a:solidFill>
                        <a:effectLst/>
                        <a:latin typeface="Helvetica Neue" panose="02000503000000020004" pitchFamily="2" charset="0"/>
                      </a:endParaRPr>
                    </a:p>
                  </a:txBody>
                  <a:tcPr marL="26789" marR="26789" marT="17859" marB="17859" anchor="b"/>
                </a:tc>
                <a:tc>
                  <a:txBody>
                    <a:bodyPr/>
                    <a:lstStyle/>
                    <a:p>
                      <a:pPr algn="r" rtl="0" fontAlgn="b"/>
                      <a:r>
                        <a:rPr lang="en-US" sz="1400">
                          <a:solidFill>
                            <a:schemeClr val="accent3"/>
                          </a:solidFill>
                          <a:effectLst/>
                        </a:rPr>
                        <a:t>0</a:t>
                      </a:r>
                      <a:endParaRPr lang="en-US" sz="1400" b="0">
                        <a:solidFill>
                          <a:schemeClr val="accent3"/>
                        </a:solidFill>
                        <a:effectLst/>
                        <a:latin typeface="Helvetica Neue" panose="02000503000000020004" pitchFamily="2" charset="0"/>
                      </a:endParaRPr>
                    </a:p>
                  </a:txBody>
                  <a:tcPr marL="26789" marR="26789" marT="17859" marB="17859" anchor="b"/>
                </a:tc>
                <a:tc>
                  <a:txBody>
                    <a:bodyPr/>
                    <a:lstStyle/>
                    <a:p>
                      <a:pPr algn="r" rtl="0" fontAlgn="b"/>
                      <a:r>
                        <a:rPr lang="en-US" sz="1400">
                          <a:solidFill>
                            <a:schemeClr val="accent3"/>
                          </a:solidFill>
                          <a:effectLst/>
                        </a:rPr>
                        <a:t>13</a:t>
                      </a:r>
                      <a:endParaRPr lang="en-US" sz="1400" b="0">
                        <a:solidFill>
                          <a:schemeClr val="accent3"/>
                        </a:solidFill>
                        <a:effectLst/>
                        <a:latin typeface="Helvetica Neue" panose="02000503000000020004" pitchFamily="2" charset="0"/>
                      </a:endParaRPr>
                    </a:p>
                  </a:txBody>
                  <a:tcPr marL="26789" marR="26789" marT="17859" marB="17859" anchor="b"/>
                </a:tc>
                <a:tc>
                  <a:txBody>
                    <a:bodyPr/>
                    <a:lstStyle/>
                    <a:p>
                      <a:pPr algn="r" rtl="0" fontAlgn="b"/>
                      <a:r>
                        <a:rPr lang="en-US" sz="1400" dirty="0">
                          <a:solidFill>
                            <a:schemeClr val="accent3"/>
                          </a:solidFill>
                          <a:effectLst/>
                        </a:rPr>
                        <a:t>0</a:t>
                      </a:r>
                      <a:endParaRPr lang="en-US" sz="1400" b="0" dirty="0">
                        <a:solidFill>
                          <a:schemeClr val="accent3"/>
                        </a:solidFill>
                        <a:effectLst/>
                        <a:latin typeface="Helvetica Neue" panose="02000503000000020004" pitchFamily="2" charset="0"/>
                      </a:endParaRPr>
                    </a:p>
                  </a:txBody>
                  <a:tcPr marL="26789" marR="26789" marT="17859" marB="17859" anchor="b"/>
                </a:tc>
                <a:extLst>
                  <a:ext uri="{0D108BD9-81ED-4DB2-BD59-A6C34878D82A}">
                    <a16:rowId xmlns:a16="http://schemas.microsoft.com/office/drawing/2014/main" val="3357135644"/>
                  </a:ext>
                </a:extLst>
              </a:tr>
            </a:tbl>
          </a:graphicData>
        </a:graphic>
      </p:graphicFrame>
      <p:graphicFrame>
        <p:nvGraphicFramePr>
          <p:cNvPr id="5" name="Chart Placeholder 5">
            <a:extLst>
              <a:ext uri="{FF2B5EF4-FFF2-40B4-BE49-F238E27FC236}">
                <a16:creationId xmlns:a16="http://schemas.microsoft.com/office/drawing/2014/main" id="{1E542A7D-2FC5-6048-8631-47184268BDA5}"/>
              </a:ext>
            </a:extLst>
          </p:cNvPr>
          <p:cNvGraphicFramePr>
            <a:graphicFrameLocks/>
          </p:cNvGraphicFramePr>
          <p:nvPr>
            <p:extLst>
              <p:ext uri="{D42A27DB-BD31-4B8C-83A1-F6EECF244321}">
                <p14:modId xmlns:p14="http://schemas.microsoft.com/office/powerpoint/2010/main" val="2136626225"/>
              </p:ext>
            </p:extLst>
          </p:nvPr>
        </p:nvGraphicFramePr>
        <p:xfrm>
          <a:off x="7125237" y="961729"/>
          <a:ext cx="4684689" cy="3597450"/>
        </p:xfrm>
        <a:graphic>
          <a:graphicData uri="http://schemas.openxmlformats.org/drawingml/2006/chart">
            <c:chart xmlns:c="http://schemas.openxmlformats.org/drawingml/2006/chart" xmlns:r="http://schemas.openxmlformats.org/officeDocument/2006/relationships" r:id="rId7"/>
          </a:graphicData>
        </a:graphic>
      </p:graphicFrame>
    </p:spTree>
    <p:extLst>
      <p:ext uri="{BB962C8B-B14F-4D97-AF65-F5344CB8AC3E}">
        <p14:creationId xmlns:p14="http://schemas.microsoft.com/office/powerpoint/2010/main" val="101239030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5297E473-4FAD-BD41-B6FF-F06CC9131069}"/>
              </a:ext>
            </a:extLst>
          </p:cNvPr>
          <p:cNvSpPr>
            <a:spLocks noGrp="1"/>
          </p:cNvSpPr>
          <p:nvPr>
            <p:ph type="title"/>
          </p:nvPr>
        </p:nvSpPr>
        <p:spPr/>
        <p:txBody>
          <a:bodyPr>
            <a:normAutofit/>
          </a:bodyPr>
          <a:lstStyle/>
          <a:p>
            <a:r>
              <a:rPr lang="en-US" dirty="0"/>
              <a:t>Performance benchmark</a:t>
            </a:r>
          </a:p>
        </p:txBody>
      </p:sp>
      <p:sp>
        <p:nvSpPr>
          <p:cNvPr id="5" name="Text Placeholder 4">
            <a:extLst>
              <a:ext uri="{FF2B5EF4-FFF2-40B4-BE49-F238E27FC236}">
                <a16:creationId xmlns:a16="http://schemas.microsoft.com/office/drawing/2014/main" id="{51DDDB9B-B522-A14B-875B-D06E2EB1BA4F}"/>
              </a:ext>
            </a:extLst>
          </p:cNvPr>
          <p:cNvSpPr>
            <a:spLocks noGrp="1"/>
          </p:cNvSpPr>
          <p:nvPr>
            <p:ph type="body" sz="quarter" idx="12"/>
          </p:nvPr>
        </p:nvSpPr>
        <p:spPr/>
        <p:txBody>
          <a:bodyPr>
            <a:normAutofit lnSpcReduction="10000"/>
          </a:bodyPr>
          <a:lstStyle/>
          <a:p>
            <a:pPr marL="342900" indent="-342900">
              <a:buFont typeface="Arial" panose="020B0604020202020204" pitchFamily="34" charset="0"/>
              <a:buChar char="•"/>
            </a:pPr>
            <a:r>
              <a:rPr lang="en-US" sz="2800" dirty="0">
                <a:solidFill>
                  <a:schemeClr val="accent3"/>
                </a:solidFill>
              </a:rPr>
              <a:t>Determine time needed to create model instance for each model in testing library</a:t>
            </a:r>
          </a:p>
          <a:p>
            <a:pPr marL="342900" indent="-342900">
              <a:buFont typeface="Arial" panose="020B0604020202020204" pitchFamily="34" charset="0"/>
              <a:buChar char="•"/>
            </a:pPr>
            <a:r>
              <a:rPr lang="en-US" sz="2800" dirty="0">
                <a:solidFill>
                  <a:schemeClr val="accent3"/>
                </a:solidFill>
              </a:rPr>
              <a:t>Scripts and instructions available at:</a:t>
            </a:r>
          </a:p>
          <a:p>
            <a:pPr marL="800100" lvl="1" indent="-342900">
              <a:buFont typeface="Arial" panose="020B0604020202020204" pitchFamily="34" charset="0"/>
              <a:buChar char="•"/>
            </a:pPr>
            <a:r>
              <a:rPr lang="en-US" sz="2800" dirty="0">
                <a:solidFill>
                  <a:schemeClr val="accent3"/>
                </a:solidFill>
                <a:hlinkClick r:id="rId3">
                  <a:extLst>
                    <a:ext uri="{A12FA001-AC4F-418D-AE19-62706E023703}">
                      <ahyp:hlinkClr xmlns:ahyp="http://schemas.microsoft.com/office/drawing/2018/hyperlinkcolor" val="tx"/>
                    </a:ext>
                  </a:extLst>
                </a:hlinkClick>
              </a:rPr>
              <a:t>https://github.com/vaidasj/alg-mod-rev</a:t>
            </a:r>
            <a:endParaRPr lang="en-US" sz="2800" dirty="0">
              <a:solidFill>
                <a:schemeClr val="accent3"/>
              </a:solidFill>
            </a:endParaRPr>
          </a:p>
          <a:p>
            <a:pPr marL="342900" indent="-342900">
              <a:buFont typeface="Arial" panose="020B0604020202020204" pitchFamily="34" charset="0"/>
              <a:buChar char="•"/>
            </a:pPr>
            <a:r>
              <a:rPr lang="en-US" sz="2800" dirty="0">
                <a:solidFill>
                  <a:schemeClr val="accent3"/>
                </a:solidFill>
              </a:rPr>
              <a:t>Methodology:</a:t>
            </a:r>
          </a:p>
          <a:p>
            <a:pPr marL="914400" lvl="1" indent="-457200">
              <a:buFont typeface="+mj-lt"/>
              <a:buAutoNum type="arabicPeriod"/>
            </a:pPr>
            <a:r>
              <a:rPr lang="en-US" sz="2800" dirty="0">
                <a:solidFill>
                  <a:schemeClr val="accent3"/>
                </a:solidFill>
              </a:rPr>
              <a:t>Load model instance</a:t>
            </a:r>
          </a:p>
          <a:p>
            <a:pPr marL="914400" lvl="1" indent="-457200">
              <a:buFont typeface="+mj-lt"/>
              <a:buAutoNum type="arabicPeriod"/>
            </a:pPr>
            <a:r>
              <a:rPr lang="en-US" sz="2800" dirty="0">
                <a:solidFill>
                  <a:schemeClr val="accent3"/>
                </a:solidFill>
              </a:rPr>
              <a:t>Export to format supported by the solver</a:t>
            </a:r>
          </a:p>
          <a:p>
            <a:pPr marL="914400" lvl="1" indent="-457200">
              <a:buFont typeface="+mj-lt"/>
              <a:buAutoNum type="arabicPeriod"/>
            </a:pPr>
            <a:r>
              <a:rPr lang="en-US" sz="2800" dirty="0">
                <a:solidFill>
                  <a:schemeClr val="accent3"/>
                </a:solidFill>
              </a:rPr>
              <a:t>Measure total time</a:t>
            </a:r>
          </a:p>
        </p:txBody>
      </p:sp>
    </p:spTree>
    <p:extLst>
      <p:ext uri="{BB962C8B-B14F-4D97-AF65-F5344CB8AC3E}">
        <p14:creationId xmlns:p14="http://schemas.microsoft.com/office/powerpoint/2010/main" val="277257420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Benchmark (1)</a:t>
            </a:r>
          </a:p>
        </p:txBody>
      </p:sp>
      <p:sp>
        <p:nvSpPr>
          <p:cNvPr id="4" name="Chart Placeholder 3">
            <a:extLst>
              <a:ext uri="{FF2B5EF4-FFF2-40B4-BE49-F238E27FC236}">
                <a16:creationId xmlns:a16="http://schemas.microsoft.com/office/drawing/2014/main" id="{013ECE52-72C0-EA43-9D5C-3B633B348305}"/>
              </a:ext>
            </a:extLst>
          </p:cNvPr>
          <p:cNvSpPr>
            <a:spLocks noGrp="1"/>
          </p:cNvSpPr>
          <p:nvPr>
            <p:ph type="chart" sz="quarter" idx="10"/>
          </p:nvPr>
        </p:nvSpPr>
        <p:spPr/>
      </p:sp>
      <p:graphicFrame>
        <p:nvGraphicFramePr>
          <p:cNvPr id="7" name="Chart 6">
            <a:extLst>
              <a:ext uri="{FF2B5EF4-FFF2-40B4-BE49-F238E27FC236}">
                <a16:creationId xmlns:a16="http://schemas.microsoft.com/office/drawing/2014/main" id="{BE032EE8-A656-3843-A537-7B5D7EA7351B}"/>
              </a:ext>
            </a:extLst>
          </p:cNvPr>
          <p:cNvGraphicFramePr>
            <a:graphicFrameLocks/>
          </p:cNvGraphicFramePr>
          <p:nvPr>
            <p:extLst>
              <p:ext uri="{D42A27DB-BD31-4B8C-83A1-F6EECF244321}">
                <p14:modId xmlns:p14="http://schemas.microsoft.com/office/powerpoint/2010/main" val="3928584410"/>
              </p:ext>
            </p:extLst>
          </p:nvPr>
        </p:nvGraphicFramePr>
        <p:xfrm>
          <a:off x="838199" y="1739273"/>
          <a:ext cx="10095963" cy="4790315"/>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46916102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Benchmark (2)</a:t>
            </a:r>
          </a:p>
        </p:txBody>
      </p:sp>
      <p:graphicFrame>
        <p:nvGraphicFramePr>
          <p:cNvPr id="8" name="Chart 7" descr="Average large model instance creation time">
            <a:extLst>
              <a:ext uri="{FF2B5EF4-FFF2-40B4-BE49-F238E27FC236}">
                <a16:creationId xmlns:a16="http://schemas.microsoft.com/office/drawing/2014/main" id="{879042BD-E63E-1D4B-91E7-EAE261135B86}"/>
              </a:ext>
            </a:extLst>
          </p:cNvPr>
          <p:cNvGraphicFramePr>
            <a:graphicFrameLocks/>
          </p:cNvGraphicFramePr>
          <p:nvPr>
            <p:extLst>
              <p:ext uri="{D42A27DB-BD31-4B8C-83A1-F6EECF244321}">
                <p14:modId xmlns:p14="http://schemas.microsoft.com/office/powerpoint/2010/main" val="1601006853"/>
              </p:ext>
            </p:extLst>
          </p:nvPr>
        </p:nvGraphicFramePr>
        <p:xfrm>
          <a:off x="1809750" y="1662001"/>
          <a:ext cx="8572500" cy="495774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79947877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7A38722E-3174-374F-AFC2-FA3A7FD1ADEB}"/>
              </a:ext>
            </a:extLst>
          </p:cNvPr>
          <p:cNvSpPr>
            <a:spLocks noGrp="1"/>
          </p:cNvSpPr>
          <p:nvPr>
            <p:ph type="title"/>
          </p:nvPr>
        </p:nvSpPr>
        <p:spPr/>
        <p:txBody>
          <a:bodyPr/>
          <a:lstStyle/>
          <a:p>
            <a:r>
              <a:rPr lang="en-US" dirty="0"/>
              <a:t>Pre-solving</a:t>
            </a:r>
          </a:p>
        </p:txBody>
      </p:sp>
      <p:sp>
        <p:nvSpPr>
          <p:cNvPr id="6" name="Text Placeholder 5">
            <a:extLst>
              <a:ext uri="{FF2B5EF4-FFF2-40B4-BE49-F238E27FC236}">
                <a16:creationId xmlns:a16="http://schemas.microsoft.com/office/drawing/2014/main" id="{16932E5F-22B0-4D42-9402-A7A15A2CA277}"/>
              </a:ext>
            </a:extLst>
          </p:cNvPr>
          <p:cNvSpPr>
            <a:spLocks noGrp="1"/>
          </p:cNvSpPr>
          <p:nvPr>
            <p:ph type="body" sz="quarter" idx="12"/>
          </p:nvPr>
        </p:nvSpPr>
        <p:spPr>
          <a:xfrm>
            <a:off x="838200" y="2343074"/>
            <a:ext cx="10134600" cy="3922259"/>
          </a:xfrm>
        </p:spPr>
        <p:txBody>
          <a:bodyPr>
            <a:normAutofit lnSpcReduction="10000"/>
          </a:bodyPr>
          <a:lstStyle/>
          <a:p>
            <a:pPr marL="342900" indent="-342900">
              <a:buFont typeface="Arial" panose="020B0604020202020204" pitchFamily="34" charset="0"/>
              <a:buChar char="•"/>
            </a:pPr>
            <a:r>
              <a:rPr lang="en-US" sz="2800" dirty="0"/>
              <a:t>Reduces the problem size or determines the problem to be unfeasible</a:t>
            </a:r>
          </a:p>
          <a:p>
            <a:pPr marL="342900" indent="-342900">
              <a:buFont typeface="Arial" panose="020B0604020202020204" pitchFamily="34" charset="0"/>
              <a:buChar char="•"/>
            </a:pPr>
            <a:r>
              <a:rPr lang="en-US" sz="2800" dirty="0"/>
              <a:t>Only AIMMS and AMPL support pre-solving</a:t>
            </a:r>
          </a:p>
          <a:p>
            <a:pPr marL="342900" indent="-342900">
              <a:buFont typeface="Arial" panose="020B0604020202020204" pitchFamily="34" charset="0"/>
              <a:buChar char="•"/>
            </a:pPr>
            <a:r>
              <a:rPr lang="en-US" sz="2800" dirty="0"/>
              <a:t>Solvers also might have a pre-solving phase</a:t>
            </a:r>
          </a:p>
          <a:p>
            <a:pPr marL="342900" indent="-342900">
              <a:buFont typeface="Arial" panose="020B0604020202020204" pitchFamily="34" charset="0"/>
              <a:buChar char="•"/>
            </a:pPr>
            <a:r>
              <a:rPr lang="en-US" sz="2800" dirty="0"/>
              <a:t>Evaluation of 286 AMPL models:</a:t>
            </a:r>
          </a:p>
          <a:p>
            <a:pPr marL="800100" lvl="1" indent="-342900">
              <a:buFont typeface="Arial" panose="020B0604020202020204" pitchFamily="34" charset="0"/>
              <a:buChar char="•"/>
            </a:pPr>
            <a:r>
              <a:rPr lang="en-US" sz="2800" dirty="0">
                <a:solidFill>
                  <a:schemeClr val="tx1"/>
                </a:solidFill>
              </a:rPr>
              <a:t>Simplified model in </a:t>
            </a:r>
            <a:r>
              <a:rPr lang="en-US" sz="2800" b="1" dirty="0">
                <a:solidFill>
                  <a:schemeClr val="tx1"/>
                </a:solidFill>
              </a:rPr>
              <a:t>52.8% </a:t>
            </a:r>
            <a:r>
              <a:rPr lang="en-US" sz="2800" dirty="0">
                <a:solidFill>
                  <a:schemeClr val="tx1"/>
                </a:solidFill>
              </a:rPr>
              <a:t>of the cases</a:t>
            </a:r>
          </a:p>
          <a:p>
            <a:pPr marL="800100" lvl="1" indent="-342900">
              <a:buFont typeface="Arial" panose="020B0604020202020204" pitchFamily="34" charset="0"/>
              <a:buChar char="•"/>
            </a:pPr>
            <a:r>
              <a:rPr lang="en-US" sz="2800" b="1" dirty="0">
                <a:solidFill>
                  <a:schemeClr val="tx1"/>
                </a:solidFill>
              </a:rPr>
              <a:t>Five</a:t>
            </a:r>
            <a:r>
              <a:rPr lang="en-US" sz="2800" dirty="0">
                <a:solidFill>
                  <a:schemeClr val="tx1"/>
                </a:solidFill>
              </a:rPr>
              <a:t> times determined model to be not feasible</a:t>
            </a:r>
          </a:p>
          <a:p>
            <a:pPr marL="800100" lvl="1" indent="-342900">
              <a:buFont typeface="Arial" panose="020B0604020202020204" pitchFamily="34" charset="0"/>
              <a:buChar char="•"/>
            </a:pPr>
            <a:r>
              <a:rPr lang="en-US" sz="2800" dirty="0">
                <a:solidFill>
                  <a:schemeClr val="tx1"/>
                </a:solidFill>
              </a:rPr>
              <a:t>On average removed </a:t>
            </a:r>
            <a:r>
              <a:rPr lang="en-US" sz="2800" b="1" dirty="0">
                <a:solidFill>
                  <a:schemeClr val="tx1"/>
                </a:solidFill>
              </a:rPr>
              <a:t>18.42% </a:t>
            </a:r>
            <a:r>
              <a:rPr lang="en-US" sz="2800" dirty="0">
                <a:solidFill>
                  <a:schemeClr val="tx1"/>
                </a:solidFill>
              </a:rPr>
              <a:t>of constraints and </a:t>
            </a:r>
            <a:r>
              <a:rPr lang="en-US" sz="2800" b="1" dirty="0">
                <a:solidFill>
                  <a:schemeClr val="tx1"/>
                </a:solidFill>
              </a:rPr>
              <a:t>10.73% </a:t>
            </a:r>
            <a:r>
              <a:rPr lang="en-US" sz="2800" dirty="0">
                <a:solidFill>
                  <a:schemeClr val="tx1"/>
                </a:solidFill>
              </a:rPr>
              <a:t>of variables</a:t>
            </a:r>
          </a:p>
        </p:txBody>
      </p:sp>
    </p:spTree>
    <p:extLst>
      <p:ext uri="{BB962C8B-B14F-4D97-AF65-F5344CB8AC3E}">
        <p14:creationId xmlns:p14="http://schemas.microsoft.com/office/powerpoint/2010/main" val="336856649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7A38722E-3174-374F-AFC2-FA3A7FD1ADEB}"/>
              </a:ext>
            </a:extLst>
          </p:cNvPr>
          <p:cNvSpPr>
            <a:spLocks noGrp="1"/>
          </p:cNvSpPr>
          <p:nvPr>
            <p:ph type="title"/>
          </p:nvPr>
        </p:nvSpPr>
        <p:spPr/>
        <p:txBody>
          <a:bodyPr/>
          <a:lstStyle/>
          <a:p>
            <a:r>
              <a:rPr lang="en-US" dirty="0"/>
              <a:t>Impact on solving (1)</a:t>
            </a:r>
          </a:p>
        </p:txBody>
      </p:sp>
      <p:sp>
        <p:nvSpPr>
          <p:cNvPr id="6" name="Text Placeholder 5">
            <a:extLst>
              <a:ext uri="{FF2B5EF4-FFF2-40B4-BE49-F238E27FC236}">
                <a16:creationId xmlns:a16="http://schemas.microsoft.com/office/drawing/2014/main" id="{16932E5F-22B0-4D42-9402-A7A15A2CA277}"/>
              </a:ext>
            </a:extLst>
          </p:cNvPr>
          <p:cNvSpPr>
            <a:spLocks noGrp="1"/>
          </p:cNvSpPr>
          <p:nvPr>
            <p:ph type="body" sz="quarter" idx="12"/>
          </p:nvPr>
        </p:nvSpPr>
        <p:spPr/>
        <p:txBody>
          <a:bodyPr>
            <a:normAutofit/>
          </a:bodyPr>
          <a:lstStyle/>
          <a:p>
            <a:pPr marL="342900" indent="-342900">
              <a:buFont typeface="Arial" panose="020B0604020202020204" pitchFamily="34" charset="0"/>
              <a:buChar char="•"/>
            </a:pPr>
            <a:r>
              <a:rPr lang="en-US" sz="2800" dirty="0">
                <a:solidFill>
                  <a:schemeClr val="accent3"/>
                </a:solidFill>
              </a:rPr>
              <a:t>Does pre-solving has a positive impact?</a:t>
            </a:r>
          </a:p>
          <a:p>
            <a:pPr marL="342900" indent="-342900">
              <a:buFont typeface="Arial" panose="020B0604020202020204" pitchFamily="34" charset="0"/>
              <a:buChar char="•"/>
            </a:pPr>
            <a:r>
              <a:rPr lang="en-US" sz="2800" dirty="0">
                <a:solidFill>
                  <a:schemeClr val="accent3"/>
                </a:solidFill>
              </a:rPr>
              <a:t>Attempt to solve a problem with pre-solve on and off</a:t>
            </a:r>
          </a:p>
          <a:p>
            <a:pPr marL="342900" indent="-342900">
              <a:buFont typeface="Arial" panose="020B0604020202020204" pitchFamily="34" charset="0"/>
              <a:buChar char="•"/>
            </a:pPr>
            <a:r>
              <a:rPr lang="en-US" sz="2800" dirty="0">
                <a:solidFill>
                  <a:schemeClr val="accent3"/>
                </a:solidFill>
              </a:rPr>
              <a:t>Capture time and solver iteration count</a:t>
            </a:r>
          </a:p>
          <a:p>
            <a:pPr marL="342900" indent="-342900">
              <a:buFont typeface="Arial" panose="020B0604020202020204" pitchFamily="34" charset="0"/>
              <a:buChar char="•"/>
            </a:pPr>
            <a:endParaRPr lang="en-US" sz="2800" dirty="0">
              <a:solidFill>
                <a:schemeClr val="accent3"/>
              </a:solidFill>
            </a:endParaRPr>
          </a:p>
          <a:p>
            <a:pPr marL="342900" indent="-342900">
              <a:buFont typeface="Arial" panose="020B0604020202020204" pitchFamily="34" charset="0"/>
              <a:buChar char="•"/>
            </a:pPr>
            <a:endParaRPr lang="en-US" sz="2800" dirty="0">
              <a:solidFill>
                <a:schemeClr val="tx1"/>
              </a:solidFill>
            </a:endParaRPr>
          </a:p>
        </p:txBody>
      </p:sp>
      <p:graphicFrame>
        <p:nvGraphicFramePr>
          <p:cNvPr id="2" name="Table 1">
            <a:extLst>
              <a:ext uri="{FF2B5EF4-FFF2-40B4-BE49-F238E27FC236}">
                <a16:creationId xmlns:a16="http://schemas.microsoft.com/office/drawing/2014/main" id="{7B65A3D5-3076-074B-BE7D-3ECDAE05AA6C}"/>
              </a:ext>
            </a:extLst>
          </p:cNvPr>
          <p:cNvGraphicFramePr>
            <a:graphicFrameLocks noGrp="1"/>
          </p:cNvGraphicFramePr>
          <p:nvPr>
            <p:extLst>
              <p:ext uri="{D42A27DB-BD31-4B8C-83A1-F6EECF244321}">
                <p14:modId xmlns:p14="http://schemas.microsoft.com/office/powerpoint/2010/main" val="1382707735"/>
              </p:ext>
            </p:extLst>
          </p:nvPr>
        </p:nvGraphicFramePr>
        <p:xfrm>
          <a:off x="838200" y="4173004"/>
          <a:ext cx="10515600" cy="1791320"/>
        </p:xfrm>
        <a:graphic>
          <a:graphicData uri="http://schemas.openxmlformats.org/drawingml/2006/table">
            <a:tbl>
              <a:tblPr firstRow="1">
                <a:tableStyleId>{073A0DAA-6AF3-43AB-8588-CEC1D06C72B9}</a:tableStyleId>
              </a:tblPr>
              <a:tblGrid>
                <a:gridCol w="2103120">
                  <a:extLst>
                    <a:ext uri="{9D8B030D-6E8A-4147-A177-3AD203B41FA5}">
                      <a16:colId xmlns:a16="http://schemas.microsoft.com/office/drawing/2014/main" val="1944393970"/>
                    </a:ext>
                  </a:extLst>
                </a:gridCol>
                <a:gridCol w="2103120">
                  <a:extLst>
                    <a:ext uri="{9D8B030D-6E8A-4147-A177-3AD203B41FA5}">
                      <a16:colId xmlns:a16="http://schemas.microsoft.com/office/drawing/2014/main" val="726465802"/>
                    </a:ext>
                  </a:extLst>
                </a:gridCol>
                <a:gridCol w="1678093">
                  <a:extLst>
                    <a:ext uri="{9D8B030D-6E8A-4147-A177-3AD203B41FA5}">
                      <a16:colId xmlns:a16="http://schemas.microsoft.com/office/drawing/2014/main" val="3366658451"/>
                    </a:ext>
                  </a:extLst>
                </a:gridCol>
                <a:gridCol w="2692400">
                  <a:extLst>
                    <a:ext uri="{9D8B030D-6E8A-4147-A177-3AD203B41FA5}">
                      <a16:colId xmlns:a16="http://schemas.microsoft.com/office/drawing/2014/main" val="212809130"/>
                    </a:ext>
                  </a:extLst>
                </a:gridCol>
                <a:gridCol w="1938867">
                  <a:extLst>
                    <a:ext uri="{9D8B030D-6E8A-4147-A177-3AD203B41FA5}">
                      <a16:colId xmlns:a16="http://schemas.microsoft.com/office/drawing/2014/main" val="2789597793"/>
                    </a:ext>
                  </a:extLst>
                </a:gridCol>
              </a:tblGrid>
              <a:tr h="466727">
                <a:tc>
                  <a:txBody>
                    <a:bodyPr/>
                    <a:lstStyle/>
                    <a:p>
                      <a:pPr algn="l" fontAlgn="b"/>
                      <a:endParaRPr lang="en-US" sz="2200" b="0" i="0" u="none" strike="noStrike" dirty="0">
                        <a:solidFill>
                          <a:srgbClr val="000000"/>
                        </a:solidFill>
                        <a:effectLst/>
                        <a:latin typeface="Calibri" panose="020F0502020204030204" pitchFamily="34" charset="0"/>
                      </a:endParaRPr>
                    </a:p>
                  </a:txBody>
                  <a:tcPr marL="9525" marR="9525" marT="9525" marB="0" anchor="b"/>
                </a:tc>
                <a:tc>
                  <a:txBody>
                    <a:bodyPr/>
                    <a:lstStyle/>
                    <a:p>
                      <a:pPr algn="l" fontAlgn="b"/>
                      <a:r>
                        <a:rPr lang="en-US" sz="2200" u="none" strike="noStrike" dirty="0">
                          <a:effectLst/>
                        </a:rPr>
                        <a:t>Iterations wise</a:t>
                      </a:r>
                      <a:endParaRPr lang="en-US" sz="2200" b="0" i="0" u="none" strike="noStrike" dirty="0">
                        <a:solidFill>
                          <a:srgbClr val="000000"/>
                        </a:solidFill>
                        <a:effectLst/>
                        <a:latin typeface="Calibri" panose="020F0502020204030204" pitchFamily="34" charset="0"/>
                      </a:endParaRPr>
                    </a:p>
                  </a:txBody>
                  <a:tcPr marL="9525" marR="9525" marT="9525" marB="0" anchor="b"/>
                </a:tc>
                <a:tc>
                  <a:txBody>
                    <a:bodyPr/>
                    <a:lstStyle/>
                    <a:p>
                      <a:pPr algn="l" fontAlgn="b"/>
                      <a:r>
                        <a:rPr lang="en-US" sz="2200" u="none" strike="noStrike" dirty="0">
                          <a:effectLst/>
                        </a:rPr>
                        <a:t>Time wise</a:t>
                      </a:r>
                      <a:endParaRPr lang="en-US" sz="2200" b="0" i="0" u="none" strike="noStrike" dirty="0">
                        <a:solidFill>
                          <a:srgbClr val="000000"/>
                        </a:solidFill>
                        <a:effectLst/>
                        <a:latin typeface="Calibri" panose="020F0502020204030204" pitchFamily="34" charset="0"/>
                      </a:endParaRPr>
                    </a:p>
                  </a:txBody>
                  <a:tcPr marL="9525" marR="9525" marT="9525" marB="0" anchor="b"/>
                </a:tc>
                <a:tc>
                  <a:txBody>
                    <a:bodyPr/>
                    <a:lstStyle/>
                    <a:p>
                      <a:pPr algn="l" fontAlgn="b"/>
                      <a:r>
                        <a:rPr lang="en-US" sz="2200" u="none" strike="noStrike" dirty="0">
                          <a:effectLst/>
                        </a:rPr>
                        <a:t>Iterations wise %</a:t>
                      </a:r>
                      <a:endParaRPr lang="en-US" sz="2200" b="0" i="0" u="none" strike="noStrike" dirty="0">
                        <a:solidFill>
                          <a:srgbClr val="000000"/>
                        </a:solidFill>
                        <a:effectLst/>
                        <a:latin typeface="Calibri" panose="020F0502020204030204" pitchFamily="34" charset="0"/>
                      </a:endParaRPr>
                    </a:p>
                  </a:txBody>
                  <a:tcPr marL="9525" marR="9525" marT="9525" marB="0" anchor="b"/>
                </a:tc>
                <a:tc>
                  <a:txBody>
                    <a:bodyPr/>
                    <a:lstStyle/>
                    <a:p>
                      <a:pPr algn="l" fontAlgn="b"/>
                      <a:r>
                        <a:rPr lang="en-US" sz="2200" u="none" strike="noStrike" dirty="0">
                          <a:effectLst/>
                        </a:rPr>
                        <a:t>Time wise %</a:t>
                      </a:r>
                      <a:endParaRPr lang="en-US" sz="2200" b="0"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2491970968"/>
                  </a:ext>
                </a:extLst>
              </a:tr>
              <a:tr h="441531">
                <a:tc>
                  <a:txBody>
                    <a:bodyPr/>
                    <a:lstStyle/>
                    <a:p>
                      <a:pPr algn="l" fontAlgn="b"/>
                      <a:r>
                        <a:rPr lang="en-US" sz="2200" u="none" strike="noStrike">
                          <a:effectLst/>
                        </a:rPr>
                        <a:t>Positive</a:t>
                      </a:r>
                      <a:endParaRPr lang="en-US" sz="22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US" sz="2200" u="none" strike="noStrike">
                          <a:effectLst/>
                        </a:rPr>
                        <a:t>37</a:t>
                      </a:r>
                      <a:endParaRPr lang="en-US" sz="22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US" sz="2200" u="none" strike="noStrike">
                          <a:effectLst/>
                        </a:rPr>
                        <a:t>67</a:t>
                      </a:r>
                      <a:endParaRPr lang="en-US" sz="22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US" sz="2200" u="none" strike="noStrike">
                          <a:effectLst/>
                        </a:rPr>
                        <a:t>26.43%</a:t>
                      </a:r>
                      <a:endParaRPr lang="en-US" sz="22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US" sz="2200" u="none" strike="noStrike" dirty="0">
                          <a:effectLst/>
                        </a:rPr>
                        <a:t>47.86%</a:t>
                      </a:r>
                      <a:endParaRPr lang="en-US" sz="2200" b="0"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2602895422"/>
                  </a:ext>
                </a:extLst>
              </a:tr>
              <a:tr h="441531">
                <a:tc>
                  <a:txBody>
                    <a:bodyPr/>
                    <a:lstStyle/>
                    <a:p>
                      <a:pPr algn="l" fontAlgn="b"/>
                      <a:r>
                        <a:rPr lang="en-US" sz="2200" u="none" strike="noStrike">
                          <a:effectLst/>
                        </a:rPr>
                        <a:t>Neutral</a:t>
                      </a:r>
                      <a:endParaRPr lang="en-US" sz="22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US" sz="2200" u="none" strike="noStrike">
                          <a:effectLst/>
                        </a:rPr>
                        <a:t>74</a:t>
                      </a:r>
                      <a:endParaRPr lang="en-US" sz="22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US" sz="2200" u="none" strike="noStrike">
                          <a:effectLst/>
                        </a:rPr>
                        <a:t>40</a:t>
                      </a:r>
                      <a:endParaRPr lang="en-US" sz="22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US" sz="2200" u="none" strike="noStrike">
                          <a:effectLst/>
                        </a:rPr>
                        <a:t>52.86%</a:t>
                      </a:r>
                      <a:endParaRPr lang="en-US" sz="22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US" sz="2200" u="none" strike="noStrike" dirty="0">
                          <a:effectLst/>
                        </a:rPr>
                        <a:t>28.57%</a:t>
                      </a:r>
                      <a:endParaRPr lang="en-US" sz="2200" b="0"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374055445"/>
                  </a:ext>
                </a:extLst>
              </a:tr>
              <a:tr h="441531">
                <a:tc>
                  <a:txBody>
                    <a:bodyPr/>
                    <a:lstStyle/>
                    <a:p>
                      <a:pPr algn="l" fontAlgn="b"/>
                      <a:r>
                        <a:rPr lang="en-US" sz="2200" u="none" strike="noStrike">
                          <a:effectLst/>
                        </a:rPr>
                        <a:t>Negative</a:t>
                      </a:r>
                      <a:endParaRPr lang="en-US" sz="22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US" sz="2200" u="none" strike="noStrike">
                          <a:effectLst/>
                        </a:rPr>
                        <a:t>29</a:t>
                      </a:r>
                      <a:endParaRPr lang="en-US" sz="22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US" sz="2200" u="none" strike="noStrike">
                          <a:effectLst/>
                        </a:rPr>
                        <a:t>33</a:t>
                      </a:r>
                      <a:endParaRPr lang="en-US" sz="22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US" sz="2200" u="none" strike="noStrike">
                          <a:effectLst/>
                        </a:rPr>
                        <a:t>20.71%</a:t>
                      </a:r>
                      <a:endParaRPr lang="en-US" sz="22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US" sz="2200" u="none" strike="noStrike" dirty="0">
                          <a:effectLst/>
                        </a:rPr>
                        <a:t>23.57%</a:t>
                      </a:r>
                      <a:endParaRPr lang="en-US" sz="2200" b="0"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3140724763"/>
                  </a:ext>
                </a:extLst>
              </a:tr>
            </a:tbl>
          </a:graphicData>
        </a:graphic>
      </p:graphicFrame>
    </p:spTree>
    <p:extLst>
      <p:ext uri="{BB962C8B-B14F-4D97-AF65-F5344CB8AC3E}">
        <p14:creationId xmlns:p14="http://schemas.microsoft.com/office/powerpoint/2010/main" val="286041254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D0A4E5-85C7-0842-98E2-918FD7525D3B}"/>
              </a:ext>
            </a:extLst>
          </p:cNvPr>
          <p:cNvSpPr>
            <a:spLocks noGrp="1"/>
          </p:cNvSpPr>
          <p:nvPr>
            <p:ph type="title"/>
          </p:nvPr>
        </p:nvSpPr>
        <p:spPr/>
        <p:txBody>
          <a:bodyPr/>
          <a:lstStyle/>
          <a:p>
            <a:r>
              <a:rPr lang="en-US" dirty="0"/>
              <a:t>Impact on solving (2)</a:t>
            </a:r>
          </a:p>
        </p:txBody>
      </p:sp>
      <p:graphicFrame>
        <p:nvGraphicFramePr>
          <p:cNvPr id="5" name="Table 4">
            <a:extLst>
              <a:ext uri="{FF2B5EF4-FFF2-40B4-BE49-F238E27FC236}">
                <a16:creationId xmlns:a16="http://schemas.microsoft.com/office/drawing/2014/main" id="{689A00F6-EDE2-B44A-95AE-A514177E273B}"/>
              </a:ext>
            </a:extLst>
          </p:cNvPr>
          <p:cNvGraphicFramePr>
            <a:graphicFrameLocks noGrp="1"/>
          </p:cNvGraphicFramePr>
          <p:nvPr>
            <p:extLst>
              <p:ext uri="{D42A27DB-BD31-4B8C-83A1-F6EECF244321}">
                <p14:modId xmlns:p14="http://schemas.microsoft.com/office/powerpoint/2010/main" val="1788907390"/>
              </p:ext>
            </p:extLst>
          </p:nvPr>
        </p:nvGraphicFramePr>
        <p:xfrm>
          <a:off x="967315" y="2588149"/>
          <a:ext cx="9260418" cy="1257300"/>
        </p:xfrm>
        <a:graphic>
          <a:graphicData uri="http://schemas.openxmlformats.org/drawingml/2006/table">
            <a:tbl>
              <a:tblPr firstRow="1">
                <a:tableStyleId>{00A15C55-8517-42AA-B614-E9B94910E393}</a:tableStyleId>
              </a:tblPr>
              <a:tblGrid>
                <a:gridCol w="1575459">
                  <a:extLst>
                    <a:ext uri="{9D8B030D-6E8A-4147-A177-3AD203B41FA5}">
                      <a16:colId xmlns:a16="http://schemas.microsoft.com/office/drawing/2014/main" val="554866814"/>
                    </a:ext>
                  </a:extLst>
                </a:gridCol>
                <a:gridCol w="2136770">
                  <a:extLst>
                    <a:ext uri="{9D8B030D-6E8A-4147-A177-3AD203B41FA5}">
                      <a16:colId xmlns:a16="http://schemas.microsoft.com/office/drawing/2014/main" val="2425622526"/>
                    </a:ext>
                  </a:extLst>
                </a:gridCol>
                <a:gridCol w="1492452">
                  <a:extLst>
                    <a:ext uri="{9D8B030D-6E8A-4147-A177-3AD203B41FA5}">
                      <a16:colId xmlns:a16="http://schemas.microsoft.com/office/drawing/2014/main" val="1298039955"/>
                    </a:ext>
                  </a:extLst>
                </a:gridCol>
                <a:gridCol w="2480278">
                  <a:extLst>
                    <a:ext uri="{9D8B030D-6E8A-4147-A177-3AD203B41FA5}">
                      <a16:colId xmlns:a16="http://schemas.microsoft.com/office/drawing/2014/main" val="3701994286"/>
                    </a:ext>
                  </a:extLst>
                </a:gridCol>
                <a:gridCol w="1575459">
                  <a:extLst>
                    <a:ext uri="{9D8B030D-6E8A-4147-A177-3AD203B41FA5}">
                      <a16:colId xmlns:a16="http://schemas.microsoft.com/office/drawing/2014/main" val="470197754"/>
                    </a:ext>
                  </a:extLst>
                </a:gridCol>
              </a:tblGrid>
              <a:tr h="203200">
                <a:tc>
                  <a:txBody>
                    <a:bodyPr/>
                    <a:lstStyle/>
                    <a:p>
                      <a:pPr algn="l" fontAlgn="b"/>
                      <a:endParaRPr lang="en-US" sz="20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r>
                        <a:rPr lang="en-US" sz="2000" u="none" strike="noStrike">
                          <a:effectLst/>
                        </a:rPr>
                        <a:t>Iterations wise</a:t>
                      </a:r>
                      <a:endParaRPr lang="en-US" sz="20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r>
                        <a:rPr lang="en-US" sz="2000" u="none" strike="noStrike">
                          <a:effectLst/>
                        </a:rPr>
                        <a:t>Time wise</a:t>
                      </a:r>
                      <a:endParaRPr lang="en-US" sz="20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r>
                        <a:rPr lang="en-US" sz="2000" u="none" strike="noStrike">
                          <a:effectLst/>
                        </a:rPr>
                        <a:t>Iterations wise %</a:t>
                      </a:r>
                      <a:endParaRPr lang="en-US" sz="20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r>
                        <a:rPr lang="en-US" sz="2000" u="none" strike="noStrike">
                          <a:effectLst/>
                        </a:rPr>
                        <a:t>Time wise %</a:t>
                      </a:r>
                      <a:endParaRPr lang="en-US" sz="2000" b="0"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111764447"/>
                  </a:ext>
                </a:extLst>
              </a:tr>
              <a:tr h="203200">
                <a:tc>
                  <a:txBody>
                    <a:bodyPr/>
                    <a:lstStyle/>
                    <a:p>
                      <a:pPr algn="l" fontAlgn="b"/>
                      <a:r>
                        <a:rPr lang="en-US" sz="2000" u="none" strike="noStrike">
                          <a:solidFill>
                            <a:schemeClr val="accent3"/>
                          </a:solidFill>
                          <a:effectLst/>
                        </a:rPr>
                        <a:t>Positive</a:t>
                      </a:r>
                      <a:endParaRPr lang="en-US" sz="2000" b="0" i="0" u="none" strike="noStrike">
                        <a:solidFill>
                          <a:schemeClr val="accent3"/>
                        </a:solidFill>
                        <a:effectLst/>
                        <a:latin typeface="Calibri" panose="020F0502020204030204" pitchFamily="34" charset="0"/>
                      </a:endParaRPr>
                    </a:p>
                  </a:txBody>
                  <a:tcPr marL="9525" marR="9525" marT="9525" marB="0" anchor="b"/>
                </a:tc>
                <a:tc>
                  <a:txBody>
                    <a:bodyPr/>
                    <a:lstStyle/>
                    <a:p>
                      <a:pPr algn="r" fontAlgn="b"/>
                      <a:r>
                        <a:rPr lang="en-US" sz="2000" u="none" strike="noStrike">
                          <a:solidFill>
                            <a:schemeClr val="accent3"/>
                          </a:solidFill>
                          <a:effectLst/>
                        </a:rPr>
                        <a:t>18</a:t>
                      </a:r>
                      <a:endParaRPr lang="en-US" sz="2000" b="0" i="0" u="none" strike="noStrike">
                        <a:solidFill>
                          <a:schemeClr val="accent3"/>
                        </a:solidFill>
                        <a:effectLst/>
                        <a:latin typeface="Calibri" panose="020F0502020204030204" pitchFamily="34" charset="0"/>
                      </a:endParaRPr>
                    </a:p>
                  </a:txBody>
                  <a:tcPr marL="9525" marR="9525" marT="9525" marB="0" anchor="b"/>
                </a:tc>
                <a:tc>
                  <a:txBody>
                    <a:bodyPr/>
                    <a:lstStyle/>
                    <a:p>
                      <a:pPr algn="r" fontAlgn="b"/>
                      <a:r>
                        <a:rPr lang="en-US" sz="2000" u="none" strike="noStrike">
                          <a:solidFill>
                            <a:schemeClr val="accent3"/>
                          </a:solidFill>
                          <a:effectLst/>
                        </a:rPr>
                        <a:t>39</a:t>
                      </a:r>
                      <a:endParaRPr lang="en-US" sz="2000" b="0" i="0" u="none" strike="noStrike">
                        <a:solidFill>
                          <a:schemeClr val="accent3"/>
                        </a:solidFill>
                        <a:effectLst/>
                        <a:latin typeface="Calibri" panose="020F0502020204030204" pitchFamily="34" charset="0"/>
                      </a:endParaRPr>
                    </a:p>
                  </a:txBody>
                  <a:tcPr marL="9525" marR="9525" marT="9525" marB="0" anchor="b"/>
                </a:tc>
                <a:tc>
                  <a:txBody>
                    <a:bodyPr/>
                    <a:lstStyle/>
                    <a:p>
                      <a:pPr algn="r" fontAlgn="b"/>
                      <a:r>
                        <a:rPr lang="en-US" sz="2000" u="none" strike="noStrike">
                          <a:solidFill>
                            <a:schemeClr val="accent3"/>
                          </a:solidFill>
                          <a:effectLst/>
                        </a:rPr>
                        <a:t>28.57%</a:t>
                      </a:r>
                      <a:endParaRPr lang="en-US" sz="2000" b="0" i="0" u="none" strike="noStrike">
                        <a:solidFill>
                          <a:schemeClr val="accent3"/>
                        </a:solidFill>
                        <a:effectLst/>
                        <a:latin typeface="Calibri" panose="020F0502020204030204" pitchFamily="34" charset="0"/>
                      </a:endParaRPr>
                    </a:p>
                  </a:txBody>
                  <a:tcPr marL="9525" marR="9525" marT="9525" marB="0" anchor="b"/>
                </a:tc>
                <a:tc>
                  <a:txBody>
                    <a:bodyPr/>
                    <a:lstStyle/>
                    <a:p>
                      <a:pPr algn="r" fontAlgn="b"/>
                      <a:r>
                        <a:rPr lang="en-US" sz="2000" u="none" strike="noStrike">
                          <a:solidFill>
                            <a:schemeClr val="accent3"/>
                          </a:solidFill>
                          <a:effectLst/>
                        </a:rPr>
                        <a:t>61.90%</a:t>
                      </a:r>
                      <a:endParaRPr lang="en-US" sz="2000" b="0" i="0" u="none" strike="noStrike">
                        <a:solidFill>
                          <a:schemeClr val="accent3"/>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2019040151"/>
                  </a:ext>
                </a:extLst>
              </a:tr>
              <a:tr h="203200">
                <a:tc>
                  <a:txBody>
                    <a:bodyPr/>
                    <a:lstStyle/>
                    <a:p>
                      <a:pPr algn="l" fontAlgn="b"/>
                      <a:r>
                        <a:rPr lang="en-US" sz="2000" u="none" strike="noStrike">
                          <a:solidFill>
                            <a:schemeClr val="accent3"/>
                          </a:solidFill>
                          <a:effectLst/>
                        </a:rPr>
                        <a:t>Neutral</a:t>
                      </a:r>
                      <a:endParaRPr lang="en-US" sz="2000" b="0" i="0" u="none" strike="noStrike">
                        <a:solidFill>
                          <a:schemeClr val="accent3"/>
                        </a:solidFill>
                        <a:effectLst/>
                        <a:latin typeface="Calibri" panose="020F0502020204030204" pitchFamily="34" charset="0"/>
                      </a:endParaRPr>
                    </a:p>
                  </a:txBody>
                  <a:tcPr marL="9525" marR="9525" marT="9525" marB="0" anchor="b"/>
                </a:tc>
                <a:tc>
                  <a:txBody>
                    <a:bodyPr/>
                    <a:lstStyle/>
                    <a:p>
                      <a:pPr algn="r" fontAlgn="b"/>
                      <a:r>
                        <a:rPr lang="en-US" sz="2000" u="none" strike="noStrike">
                          <a:solidFill>
                            <a:schemeClr val="accent3"/>
                          </a:solidFill>
                          <a:effectLst/>
                        </a:rPr>
                        <a:t>34</a:t>
                      </a:r>
                      <a:endParaRPr lang="en-US" sz="2000" b="0" i="0" u="none" strike="noStrike">
                        <a:solidFill>
                          <a:schemeClr val="accent3"/>
                        </a:solidFill>
                        <a:effectLst/>
                        <a:latin typeface="Calibri" panose="020F0502020204030204" pitchFamily="34" charset="0"/>
                      </a:endParaRPr>
                    </a:p>
                  </a:txBody>
                  <a:tcPr marL="9525" marR="9525" marT="9525" marB="0" anchor="b"/>
                </a:tc>
                <a:tc>
                  <a:txBody>
                    <a:bodyPr/>
                    <a:lstStyle/>
                    <a:p>
                      <a:pPr algn="r" fontAlgn="b"/>
                      <a:r>
                        <a:rPr lang="en-US" sz="2000" u="none" strike="noStrike" dirty="0">
                          <a:solidFill>
                            <a:schemeClr val="accent3"/>
                          </a:solidFill>
                          <a:effectLst/>
                        </a:rPr>
                        <a:t>0</a:t>
                      </a:r>
                      <a:endParaRPr lang="en-US" sz="2000" b="0" i="0" u="none" strike="noStrike" dirty="0">
                        <a:solidFill>
                          <a:schemeClr val="accent3"/>
                        </a:solidFill>
                        <a:effectLst/>
                        <a:latin typeface="Calibri" panose="020F0502020204030204" pitchFamily="34" charset="0"/>
                      </a:endParaRPr>
                    </a:p>
                  </a:txBody>
                  <a:tcPr marL="9525" marR="9525" marT="9525" marB="0" anchor="b"/>
                </a:tc>
                <a:tc>
                  <a:txBody>
                    <a:bodyPr/>
                    <a:lstStyle/>
                    <a:p>
                      <a:pPr algn="r" fontAlgn="b"/>
                      <a:r>
                        <a:rPr lang="en-US" sz="2000" u="none" strike="noStrike">
                          <a:solidFill>
                            <a:schemeClr val="accent3"/>
                          </a:solidFill>
                          <a:effectLst/>
                        </a:rPr>
                        <a:t>53.97%</a:t>
                      </a:r>
                      <a:endParaRPr lang="en-US" sz="2000" b="0" i="0" u="none" strike="noStrike">
                        <a:solidFill>
                          <a:schemeClr val="accent3"/>
                        </a:solidFill>
                        <a:effectLst/>
                        <a:latin typeface="Calibri" panose="020F0502020204030204" pitchFamily="34" charset="0"/>
                      </a:endParaRPr>
                    </a:p>
                  </a:txBody>
                  <a:tcPr marL="9525" marR="9525" marT="9525" marB="0" anchor="b"/>
                </a:tc>
                <a:tc>
                  <a:txBody>
                    <a:bodyPr/>
                    <a:lstStyle/>
                    <a:p>
                      <a:pPr algn="r" fontAlgn="b"/>
                      <a:r>
                        <a:rPr lang="en-US" sz="2000" u="none" strike="noStrike" dirty="0">
                          <a:solidFill>
                            <a:schemeClr val="accent3"/>
                          </a:solidFill>
                          <a:effectLst/>
                        </a:rPr>
                        <a:t>0.00%</a:t>
                      </a:r>
                      <a:endParaRPr lang="en-US" sz="2000" b="0" i="0" u="none" strike="noStrike" dirty="0">
                        <a:solidFill>
                          <a:schemeClr val="accent3"/>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562674870"/>
                  </a:ext>
                </a:extLst>
              </a:tr>
              <a:tr h="203200">
                <a:tc>
                  <a:txBody>
                    <a:bodyPr/>
                    <a:lstStyle/>
                    <a:p>
                      <a:pPr algn="l" fontAlgn="b"/>
                      <a:r>
                        <a:rPr lang="en-US" sz="2000" u="none" strike="noStrike">
                          <a:solidFill>
                            <a:schemeClr val="accent3"/>
                          </a:solidFill>
                          <a:effectLst/>
                        </a:rPr>
                        <a:t>Negative</a:t>
                      </a:r>
                      <a:endParaRPr lang="en-US" sz="2000" b="0" i="0" u="none" strike="noStrike">
                        <a:solidFill>
                          <a:schemeClr val="accent3"/>
                        </a:solidFill>
                        <a:effectLst/>
                        <a:latin typeface="Calibri" panose="020F0502020204030204" pitchFamily="34" charset="0"/>
                      </a:endParaRPr>
                    </a:p>
                  </a:txBody>
                  <a:tcPr marL="9525" marR="9525" marT="9525" marB="0" anchor="b"/>
                </a:tc>
                <a:tc>
                  <a:txBody>
                    <a:bodyPr/>
                    <a:lstStyle/>
                    <a:p>
                      <a:pPr algn="r" fontAlgn="b"/>
                      <a:r>
                        <a:rPr lang="en-US" sz="2000" u="none" strike="noStrike">
                          <a:solidFill>
                            <a:schemeClr val="accent3"/>
                          </a:solidFill>
                          <a:effectLst/>
                        </a:rPr>
                        <a:t>11</a:t>
                      </a:r>
                      <a:endParaRPr lang="en-US" sz="2000" b="0" i="0" u="none" strike="noStrike">
                        <a:solidFill>
                          <a:schemeClr val="accent3"/>
                        </a:solidFill>
                        <a:effectLst/>
                        <a:latin typeface="Calibri" panose="020F0502020204030204" pitchFamily="34" charset="0"/>
                      </a:endParaRPr>
                    </a:p>
                  </a:txBody>
                  <a:tcPr marL="9525" marR="9525" marT="9525" marB="0" anchor="b"/>
                </a:tc>
                <a:tc>
                  <a:txBody>
                    <a:bodyPr/>
                    <a:lstStyle/>
                    <a:p>
                      <a:pPr algn="r" fontAlgn="b"/>
                      <a:r>
                        <a:rPr lang="en-US" sz="2000" u="none" strike="noStrike" dirty="0">
                          <a:solidFill>
                            <a:schemeClr val="accent3"/>
                          </a:solidFill>
                          <a:effectLst/>
                        </a:rPr>
                        <a:t>24</a:t>
                      </a:r>
                      <a:endParaRPr lang="en-US" sz="2000" b="0" i="0" u="none" strike="noStrike" dirty="0">
                        <a:solidFill>
                          <a:schemeClr val="accent3"/>
                        </a:solidFill>
                        <a:effectLst/>
                        <a:latin typeface="Calibri" panose="020F0502020204030204" pitchFamily="34" charset="0"/>
                      </a:endParaRPr>
                    </a:p>
                  </a:txBody>
                  <a:tcPr marL="9525" marR="9525" marT="9525" marB="0" anchor="b"/>
                </a:tc>
                <a:tc>
                  <a:txBody>
                    <a:bodyPr/>
                    <a:lstStyle/>
                    <a:p>
                      <a:pPr algn="r" fontAlgn="b"/>
                      <a:r>
                        <a:rPr lang="en-US" sz="2000" u="none" strike="noStrike">
                          <a:solidFill>
                            <a:schemeClr val="accent3"/>
                          </a:solidFill>
                          <a:effectLst/>
                        </a:rPr>
                        <a:t>17.46%</a:t>
                      </a:r>
                      <a:endParaRPr lang="en-US" sz="2000" b="0" i="0" u="none" strike="noStrike">
                        <a:solidFill>
                          <a:schemeClr val="accent3"/>
                        </a:solidFill>
                        <a:effectLst/>
                        <a:latin typeface="Calibri" panose="020F0502020204030204" pitchFamily="34" charset="0"/>
                      </a:endParaRPr>
                    </a:p>
                  </a:txBody>
                  <a:tcPr marL="9525" marR="9525" marT="9525" marB="0" anchor="b"/>
                </a:tc>
                <a:tc>
                  <a:txBody>
                    <a:bodyPr/>
                    <a:lstStyle/>
                    <a:p>
                      <a:pPr algn="r" fontAlgn="b"/>
                      <a:r>
                        <a:rPr lang="en-US" sz="2000" u="none" strike="noStrike" dirty="0">
                          <a:solidFill>
                            <a:schemeClr val="accent3"/>
                          </a:solidFill>
                          <a:effectLst/>
                        </a:rPr>
                        <a:t>38.10%</a:t>
                      </a:r>
                      <a:endParaRPr lang="en-US" sz="2000" b="0" i="0" u="none" strike="noStrike" dirty="0">
                        <a:solidFill>
                          <a:schemeClr val="accent3"/>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1738423957"/>
                  </a:ext>
                </a:extLst>
              </a:tr>
            </a:tbl>
          </a:graphicData>
        </a:graphic>
      </p:graphicFrame>
      <p:graphicFrame>
        <p:nvGraphicFramePr>
          <p:cNvPr id="8" name="Table 7">
            <a:extLst>
              <a:ext uri="{FF2B5EF4-FFF2-40B4-BE49-F238E27FC236}">
                <a16:creationId xmlns:a16="http://schemas.microsoft.com/office/drawing/2014/main" id="{A0D76582-3A0B-1146-9E02-FF5F3AE24B07}"/>
              </a:ext>
            </a:extLst>
          </p:cNvPr>
          <p:cNvGraphicFramePr>
            <a:graphicFrameLocks noGrp="1"/>
          </p:cNvGraphicFramePr>
          <p:nvPr>
            <p:extLst>
              <p:ext uri="{D42A27DB-BD31-4B8C-83A1-F6EECF244321}">
                <p14:modId xmlns:p14="http://schemas.microsoft.com/office/powerpoint/2010/main" val="1331756128"/>
              </p:ext>
            </p:extLst>
          </p:nvPr>
        </p:nvGraphicFramePr>
        <p:xfrm>
          <a:off x="967313" y="4480864"/>
          <a:ext cx="9260417" cy="1257300"/>
        </p:xfrm>
        <a:graphic>
          <a:graphicData uri="http://schemas.openxmlformats.org/drawingml/2006/table">
            <a:tbl>
              <a:tblPr firstRow="1">
                <a:tableStyleId>{00A15C55-8517-42AA-B614-E9B94910E393}</a:tableStyleId>
              </a:tblPr>
              <a:tblGrid>
                <a:gridCol w="1638782">
                  <a:extLst>
                    <a:ext uri="{9D8B030D-6E8A-4147-A177-3AD203B41FA5}">
                      <a16:colId xmlns:a16="http://schemas.microsoft.com/office/drawing/2014/main" val="2762660667"/>
                    </a:ext>
                  </a:extLst>
                </a:gridCol>
                <a:gridCol w="2071922">
                  <a:extLst>
                    <a:ext uri="{9D8B030D-6E8A-4147-A177-3AD203B41FA5}">
                      <a16:colId xmlns:a16="http://schemas.microsoft.com/office/drawing/2014/main" val="1806156272"/>
                    </a:ext>
                  </a:extLst>
                </a:gridCol>
                <a:gridCol w="1497496">
                  <a:extLst>
                    <a:ext uri="{9D8B030D-6E8A-4147-A177-3AD203B41FA5}">
                      <a16:colId xmlns:a16="http://schemas.microsoft.com/office/drawing/2014/main" val="3316525728"/>
                    </a:ext>
                  </a:extLst>
                </a:gridCol>
                <a:gridCol w="2443554">
                  <a:extLst>
                    <a:ext uri="{9D8B030D-6E8A-4147-A177-3AD203B41FA5}">
                      <a16:colId xmlns:a16="http://schemas.microsoft.com/office/drawing/2014/main" val="432693469"/>
                    </a:ext>
                  </a:extLst>
                </a:gridCol>
                <a:gridCol w="1608663">
                  <a:extLst>
                    <a:ext uri="{9D8B030D-6E8A-4147-A177-3AD203B41FA5}">
                      <a16:colId xmlns:a16="http://schemas.microsoft.com/office/drawing/2014/main" val="2324036064"/>
                    </a:ext>
                  </a:extLst>
                </a:gridCol>
              </a:tblGrid>
              <a:tr h="203200">
                <a:tc>
                  <a:txBody>
                    <a:bodyPr/>
                    <a:lstStyle/>
                    <a:p>
                      <a:pPr algn="l" fontAlgn="b"/>
                      <a:endParaRPr lang="en-US" sz="20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r>
                        <a:rPr lang="en-US" sz="2000" u="none" strike="noStrike">
                          <a:effectLst/>
                        </a:rPr>
                        <a:t>Iterations wise</a:t>
                      </a:r>
                      <a:endParaRPr lang="en-US" sz="20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r>
                        <a:rPr lang="en-US" sz="2000" u="none" strike="noStrike" dirty="0">
                          <a:effectLst/>
                        </a:rPr>
                        <a:t>Time wise</a:t>
                      </a:r>
                      <a:endParaRPr lang="en-US" sz="2000" b="0" i="0" u="none" strike="noStrike" dirty="0">
                        <a:solidFill>
                          <a:srgbClr val="000000"/>
                        </a:solidFill>
                        <a:effectLst/>
                        <a:latin typeface="Calibri" panose="020F0502020204030204" pitchFamily="34" charset="0"/>
                      </a:endParaRPr>
                    </a:p>
                  </a:txBody>
                  <a:tcPr marL="9525" marR="9525" marT="9525" marB="0" anchor="b"/>
                </a:tc>
                <a:tc>
                  <a:txBody>
                    <a:bodyPr/>
                    <a:lstStyle/>
                    <a:p>
                      <a:pPr algn="l" fontAlgn="b"/>
                      <a:r>
                        <a:rPr lang="en-US" sz="2000" u="none" strike="noStrike">
                          <a:effectLst/>
                        </a:rPr>
                        <a:t>Iterations wise %</a:t>
                      </a:r>
                      <a:endParaRPr lang="en-US" sz="20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r>
                        <a:rPr lang="en-US" sz="2000" u="none" strike="noStrike" dirty="0">
                          <a:effectLst/>
                        </a:rPr>
                        <a:t>Time wise %</a:t>
                      </a:r>
                      <a:endParaRPr lang="en-US" sz="2000" b="0"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843780092"/>
                  </a:ext>
                </a:extLst>
              </a:tr>
              <a:tr h="203200">
                <a:tc>
                  <a:txBody>
                    <a:bodyPr/>
                    <a:lstStyle/>
                    <a:p>
                      <a:pPr algn="l" fontAlgn="b"/>
                      <a:r>
                        <a:rPr lang="en-US" sz="2000" u="none" strike="noStrike">
                          <a:solidFill>
                            <a:schemeClr val="accent3"/>
                          </a:solidFill>
                          <a:effectLst/>
                        </a:rPr>
                        <a:t>Positive</a:t>
                      </a:r>
                      <a:endParaRPr lang="en-US" sz="2000" b="0" i="0" u="none" strike="noStrike">
                        <a:solidFill>
                          <a:schemeClr val="accent3"/>
                        </a:solidFill>
                        <a:effectLst/>
                        <a:latin typeface="Calibri" panose="020F0502020204030204" pitchFamily="34" charset="0"/>
                      </a:endParaRPr>
                    </a:p>
                  </a:txBody>
                  <a:tcPr marL="9525" marR="9525" marT="9525" marB="0" anchor="b"/>
                </a:tc>
                <a:tc>
                  <a:txBody>
                    <a:bodyPr/>
                    <a:lstStyle/>
                    <a:p>
                      <a:pPr algn="r" fontAlgn="b"/>
                      <a:r>
                        <a:rPr lang="en-US" sz="2000" u="none" strike="noStrike">
                          <a:solidFill>
                            <a:schemeClr val="accent3"/>
                          </a:solidFill>
                          <a:effectLst/>
                        </a:rPr>
                        <a:t>33</a:t>
                      </a:r>
                      <a:endParaRPr lang="en-US" sz="2000" b="0" i="0" u="none" strike="noStrike">
                        <a:solidFill>
                          <a:schemeClr val="accent3"/>
                        </a:solidFill>
                        <a:effectLst/>
                        <a:latin typeface="Calibri" panose="020F0502020204030204" pitchFamily="34" charset="0"/>
                      </a:endParaRPr>
                    </a:p>
                  </a:txBody>
                  <a:tcPr marL="9525" marR="9525" marT="9525" marB="0" anchor="b"/>
                </a:tc>
                <a:tc>
                  <a:txBody>
                    <a:bodyPr/>
                    <a:lstStyle/>
                    <a:p>
                      <a:pPr algn="r" fontAlgn="b"/>
                      <a:r>
                        <a:rPr lang="en-US" sz="2000" u="none" strike="noStrike">
                          <a:solidFill>
                            <a:schemeClr val="accent3"/>
                          </a:solidFill>
                          <a:effectLst/>
                        </a:rPr>
                        <a:t>44</a:t>
                      </a:r>
                      <a:endParaRPr lang="en-US" sz="2000" b="0" i="0" u="none" strike="noStrike">
                        <a:solidFill>
                          <a:schemeClr val="accent3"/>
                        </a:solidFill>
                        <a:effectLst/>
                        <a:latin typeface="Calibri" panose="020F0502020204030204" pitchFamily="34" charset="0"/>
                      </a:endParaRPr>
                    </a:p>
                  </a:txBody>
                  <a:tcPr marL="9525" marR="9525" marT="9525" marB="0" anchor="b"/>
                </a:tc>
                <a:tc>
                  <a:txBody>
                    <a:bodyPr/>
                    <a:lstStyle/>
                    <a:p>
                      <a:pPr algn="r" fontAlgn="b"/>
                      <a:r>
                        <a:rPr lang="en-US" sz="2000" u="none" strike="noStrike">
                          <a:solidFill>
                            <a:schemeClr val="accent3"/>
                          </a:solidFill>
                          <a:effectLst/>
                        </a:rPr>
                        <a:t>54.10%</a:t>
                      </a:r>
                      <a:endParaRPr lang="en-US" sz="2000" b="0" i="0" u="none" strike="noStrike">
                        <a:solidFill>
                          <a:schemeClr val="accent3"/>
                        </a:solidFill>
                        <a:effectLst/>
                        <a:latin typeface="Calibri" panose="020F0502020204030204" pitchFamily="34" charset="0"/>
                      </a:endParaRPr>
                    </a:p>
                  </a:txBody>
                  <a:tcPr marL="9525" marR="9525" marT="9525" marB="0" anchor="b"/>
                </a:tc>
                <a:tc>
                  <a:txBody>
                    <a:bodyPr/>
                    <a:lstStyle/>
                    <a:p>
                      <a:pPr algn="r" fontAlgn="b"/>
                      <a:r>
                        <a:rPr lang="en-US" sz="2000" u="none" strike="noStrike" dirty="0">
                          <a:solidFill>
                            <a:schemeClr val="accent3"/>
                          </a:solidFill>
                          <a:effectLst/>
                        </a:rPr>
                        <a:t>72.13%</a:t>
                      </a:r>
                      <a:endParaRPr lang="en-US" sz="2000" b="0" i="0" u="none" strike="noStrike" dirty="0">
                        <a:solidFill>
                          <a:schemeClr val="accent3"/>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2852162435"/>
                  </a:ext>
                </a:extLst>
              </a:tr>
              <a:tr h="203200">
                <a:tc>
                  <a:txBody>
                    <a:bodyPr/>
                    <a:lstStyle/>
                    <a:p>
                      <a:pPr algn="l" fontAlgn="b"/>
                      <a:r>
                        <a:rPr lang="en-US" sz="2000" u="none" strike="noStrike">
                          <a:solidFill>
                            <a:schemeClr val="accent3"/>
                          </a:solidFill>
                          <a:effectLst/>
                        </a:rPr>
                        <a:t>Neutral</a:t>
                      </a:r>
                      <a:endParaRPr lang="en-US" sz="2000" b="0" i="0" u="none" strike="noStrike">
                        <a:solidFill>
                          <a:schemeClr val="accent3"/>
                        </a:solidFill>
                        <a:effectLst/>
                        <a:latin typeface="Calibri" panose="020F0502020204030204" pitchFamily="34" charset="0"/>
                      </a:endParaRPr>
                    </a:p>
                  </a:txBody>
                  <a:tcPr marL="9525" marR="9525" marT="9525" marB="0" anchor="b"/>
                </a:tc>
                <a:tc>
                  <a:txBody>
                    <a:bodyPr/>
                    <a:lstStyle/>
                    <a:p>
                      <a:pPr algn="r" fontAlgn="b"/>
                      <a:r>
                        <a:rPr lang="en-US" sz="2000" u="none" strike="noStrike">
                          <a:solidFill>
                            <a:schemeClr val="accent3"/>
                          </a:solidFill>
                          <a:effectLst/>
                        </a:rPr>
                        <a:t>10</a:t>
                      </a:r>
                      <a:endParaRPr lang="en-US" sz="2000" b="0" i="0" u="none" strike="noStrike">
                        <a:solidFill>
                          <a:schemeClr val="accent3"/>
                        </a:solidFill>
                        <a:effectLst/>
                        <a:latin typeface="Calibri" panose="020F0502020204030204" pitchFamily="34" charset="0"/>
                      </a:endParaRPr>
                    </a:p>
                  </a:txBody>
                  <a:tcPr marL="9525" marR="9525" marT="9525" marB="0" anchor="b"/>
                </a:tc>
                <a:tc>
                  <a:txBody>
                    <a:bodyPr/>
                    <a:lstStyle/>
                    <a:p>
                      <a:pPr algn="r" fontAlgn="b"/>
                      <a:r>
                        <a:rPr lang="en-US" sz="2000" u="none" strike="noStrike">
                          <a:solidFill>
                            <a:schemeClr val="accent3"/>
                          </a:solidFill>
                          <a:effectLst/>
                        </a:rPr>
                        <a:t>0</a:t>
                      </a:r>
                      <a:endParaRPr lang="en-US" sz="2000" b="0" i="0" u="none" strike="noStrike">
                        <a:solidFill>
                          <a:schemeClr val="accent3"/>
                        </a:solidFill>
                        <a:effectLst/>
                        <a:latin typeface="Calibri" panose="020F0502020204030204" pitchFamily="34" charset="0"/>
                      </a:endParaRPr>
                    </a:p>
                  </a:txBody>
                  <a:tcPr marL="9525" marR="9525" marT="9525" marB="0" anchor="b"/>
                </a:tc>
                <a:tc>
                  <a:txBody>
                    <a:bodyPr/>
                    <a:lstStyle/>
                    <a:p>
                      <a:pPr algn="r" fontAlgn="b"/>
                      <a:r>
                        <a:rPr lang="en-US" sz="2000" u="none" strike="noStrike" dirty="0">
                          <a:solidFill>
                            <a:schemeClr val="accent3"/>
                          </a:solidFill>
                          <a:effectLst/>
                        </a:rPr>
                        <a:t>16.39%</a:t>
                      </a:r>
                      <a:endParaRPr lang="en-US" sz="2000" b="0" i="0" u="none" strike="noStrike" dirty="0">
                        <a:solidFill>
                          <a:schemeClr val="accent3"/>
                        </a:solidFill>
                        <a:effectLst/>
                        <a:latin typeface="Calibri" panose="020F0502020204030204" pitchFamily="34" charset="0"/>
                      </a:endParaRPr>
                    </a:p>
                  </a:txBody>
                  <a:tcPr marL="9525" marR="9525" marT="9525" marB="0" anchor="b"/>
                </a:tc>
                <a:tc>
                  <a:txBody>
                    <a:bodyPr/>
                    <a:lstStyle/>
                    <a:p>
                      <a:pPr algn="r" fontAlgn="b"/>
                      <a:r>
                        <a:rPr lang="en-US" sz="2000" u="none" strike="noStrike" dirty="0">
                          <a:solidFill>
                            <a:schemeClr val="accent3"/>
                          </a:solidFill>
                          <a:effectLst/>
                        </a:rPr>
                        <a:t>0.00%</a:t>
                      </a:r>
                      <a:endParaRPr lang="en-US" sz="2000" b="0" i="0" u="none" strike="noStrike" dirty="0">
                        <a:solidFill>
                          <a:schemeClr val="accent3"/>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284874135"/>
                  </a:ext>
                </a:extLst>
              </a:tr>
              <a:tr h="203200">
                <a:tc>
                  <a:txBody>
                    <a:bodyPr/>
                    <a:lstStyle/>
                    <a:p>
                      <a:pPr algn="l" fontAlgn="b"/>
                      <a:r>
                        <a:rPr lang="en-US" sz="2000" u="none" strike="noStrike">
                          <a:solidFill>
                            <a:schemeClr val="accent3"/>
                          </a:solidFill>
                          <a:effectLst/>
                        </a:rPr>
                        <a:t>Negative</a:t>
                      </a:r>
                      <a:endParaRPr lang="en-US" sz="2000" b="0" i="0" u="none" strike="noStrike">
                        <a:solidFill>
                          <a:schemeClr val="accent3"/>
                        </a:solidFill>
                        <a:effectLst/>
                        <a:latin typeface="Calibri" panose="020F0502020204030204" pitchFamily="34" charset="0"/>
                      </a:endParaRPr>
                    </a:p>
                  </a:txBody>
                  <a:tcPr marL="9525" marR="9525" marT="9525" marB="0" anchor="b"/>
                </a:tc>
                <a:tc>
                  <a:txBody>
                    <a:bodyPr/>
                    <a:lstStyle/>
                    <a:p>
                      <a:pPr algn="r" fontAlgn="b"/>
                      <a:r>
                        <a:rPr lang="en-US" sz="2000" u="none" strike="noStrike">
                          <a:solidFill>
                            <a:schemeClr val="accent3"/>
                          </a:solidFill>
                          <a:effectLst/>
                        </a:rPr>
                        <a:t>18</a:t>
                      </a:r>
                      <a:endParaRPr lang="en-US" sz="2000" b="0" i="0" u="none" strike="noStrike">
                        <a:solidFill>
                          <a:schemeClr val="accent3"/>
                        </a:solidFill>
                        <a:effectLst/>
                        <a:latin typeface="Calibri" panose="020F0502020204030204" pitchFamily="34" charset="0"/>
                      </a:endParaRPr>
                    </a:p>
                  </a:txBody>
                  <a:tcPr marL="9525" marR="9525" marT="9525" marB="0" anchor="b"/>
                </a:tc>
                <a:tc>
                  <a:txBody>
                    <a:bodyPr/>
                    <a:lstStyle/>
                    <a:p>
                      <a:pPr algn="r" fontAlgn="b"/>
                      <a:r>
                        <a:rPr lang="en-US" sz="2000" u="none" strike="noStrike">
                          <a:solidFill>
                            <a:schemeClr val="accent3"/>
                          </a:solidFill>
                          <a:effectLst/>
                        </a:rPr>
                        <a:t>17</a:t>
                      </a:r>
                      <a:endParaRPr lang="en-US" sz="2000" b="0" i="0" u="none" strike="noStrike">
                        <a:solidFill>
                          <a:schemeClr val="accent3"/>
                        </a:solidFill>
                        <a:effectLst/>
                        <a:latin typeface="Calibri" panose="020F0502020204030204" pitchFamily="34" charset="0"/>
                      </a:endParaRPr>
                    </a:p>
                  </a:txBody>
                  <a:tcPr marL="9525" marR="9525" marT="9525" marB="0" anchor="b"/>
                </a:tc>
                <a:tc>
                  <a:txBody>
                    <a:bodyPr/>
                    <a:lstStyle/>
                    <a:p>
                      <a:pPr algn="r" fontAlgn="b"/>
                      <a:r>
                        <a:rPr lang="en-US" sz="2000" u="none" strike="noStrike">
                          <a:solidFill>
                            <a:schemeClr val="accent3"/>
                          </a:solidFill>
                          <a:effectLst/>
                        </a:rPr>
                        <a:t>29.51%</a:t>
                      </a:r>
                      <a:endParaRPr lang="en-US" sz="2000" b="0" i="0" u="none" strike="noStrike">
                        <a:solidFill>
                          <a:schemeClr val="accent3"/>
                        </a:solidFill>
                        <a:effectLst/>
                        <a:latin typeface="Calibri" panose="020F0502020204030204" pitchFamily="34" charset="0"/>
                      </a:endParaRPr>
                    </a:p>
                  </a:txBody>
                  <a:tcPr marL="9525" marR="9525" marT="9525" marB="0" anchor="b"/>
                </a:tc>
                <a:tc>
                  <a:txBody>
                    <a:bodyPr/>
                    <a:lstStyle/>
                    <a:p>
                      <a:pPr algn="r" fontAlgn="b"/>
                      <a:r>
                        <a:rPr lang="en-US" sz="2000" u="none" strike="noStrike" dirty="0">
                          <a:solidFill>
                            <a:schemeClr val="accent3"/>
                          </a:solidFill>
                          <a:effectLst/>
                        </a:rPr>
                        <a:t>27.87%</a:t>
                      </a:r>
                      <a:endParaRPr lang="en-US" sz="2000" b="0" i="0" u="none" strike="noStrike" dirty="0">
                        <a:solidFill>
                          <a:schemeClr val="accent3"/>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321656630"/>
                  </a:ext>
                </a:extLst>
              </a:tr>
            </a:tbl>
          </a:graphicData>
        </a:graphic>
      </p:graphicFrame>
      <p:sp>
        <p:nvSpPr>
          <p:cNvPr id="9" name="TextBox 8">
            <a:extLst>
              <a:ext uri="{FF2B5EF4-FFF2-40B4-BE49-F238E27FC236}">
                <a16:creationId xmlns:a16="http://schemas.microsoft.com/office/drawing/2014/main" id="{AE92E3B2-D2AD-0C48-A1A6-86033A86E978}"/>
              </a:ext>
            </a:extLst>
          </p:cNvPr>
          <p:cNvSpPr txBox="1"/>
          <p:nvPr/>
        </p:nvSpPr>
        <p:spPr>
          <a:xfrm>
            <a:off x="967313" y="2196169"/>
            <a:ext cx="3604513" cy="369332"/>
          </a:xfrm>
          <a:prstGeom prst="rect">
            <a:avLst/>
          </a:prstGeom>
          <a:noFill/>
        </p:spPr>
        <p:txBody>
          <a:bodyPr wrap="none" rtlCol="0">
            <a:spAutoFit/>
          </a:bodyPr>
          <a:lstStyle/>
          <a:p>
            <a:r>
              <a:rPr lang="lt-LT" b="1" dirty="0"/>
              <a:t>AMPL </a:t>
            </a:r>
            <a:r>
              <a:rPr lang="lt-LT" b="1" dirty="0" err="1"/>
              <a:t>with</a:t>
            </a:r>
            <a:r>
              <a:rPr lang="lt-LT" b="1" dirty="0"/>
              <a:t> </a:t>
            </a:r>
            <a:r>
              <a:rPr lang="lt-LT" b="1" dirty="0" err="1"/>
              <a:t>Gurobi</a:t>
            </a:r>
            <a:r>
              <a:rPr lang="lt-LT" b="1" dirty="0"/>
              <a:t> </a:t>
            </a:r>
            <a:r>
              <a:rPr lang="lt-LT" b="1" dirty="0" err="1"/>
              <a:t>presolve</a:t>
            </a:r>
            <a:r>
              <a:rPr lang="lt-LT" b="1" dirty="0"/>
              <a:t> ON</a:t>
            </a:r>
            <a:endParaRPr lang="en-US" b="1" dirty="0"/>
          </a:p>
        </p:txBody>
      </p:sp>
      <p:sp>
        <p:nvSpPr>
          <p:cNvPr id="10" name="TextBox 9">
            <a:extLst>
              <a:ext uri="{FF2B5EF4-FFF2-40B4-BE49-F238E27FC236}">
                <a16:creationId xmlns:a16="http://schemas.microsoft.com/office/drawing/2014/main" id="{63AEB800-19DA-B14E-BBD8-EBAF8B1AEF65}"/>
              </a:ext>
            </a:extLst>
          </p:cNvPr>
          <p:cNvSpPr txBox="1"/>
          <p:nvPr/>
        </p:nvSpPr>
        <p:spPr>
          <a:xfrm>
            <a:off x="967313" y="4106112"/>
            <a:ext cx="3719929" cy="369332"/>
          </a:xfrm>
          <a:prstGeom prst="rect">
            <a:avLst/>
          </a:prstGeom>
          <a:noFill/>
        </p:spPr>
        <p:txBody>
          <a:bodyPr wrap="none" rtlCol="0">
            <a:spAutoFit/>
          </a:bodyPr>
          <a:lstStyle/>
          <a:p>
            <a:r>
              <a:rPr lang="lt-LT" b="1" dirty="0"/>
              <a:t>AMPL </a:t>
            </a:r>
            <a:r>
              <a:rPr lang="lt-LT" b="1" dirty="0" err="1"/>
              <a:t>with</a:t>
            </a:r>
            <a:r>
              <a:rPr lang="lt-LT" b="1" dirty="0"/>
              <a:t> </a:t>
            </a:r>
            <a:r>
              <a:rPr lang="lt-LT" b="1" dirty="0" err="1"/>
              <a:t>Gurobi</a:t>
            </a:r>
            <a:r>
              <a:rPr lang="lt-LT" b="1" dirty="0"/>
              <a:t> </a:t>
            </a:r>
            <a:r>
              <a:rPr lang="lt-LT" b="1" dirty="0" err="1"/>
              <a:t>presolve</a:t>
            </a:r>
            <a:r>
              <a:rPr lang="lt-LT" b="1" dirty="0"/>
              <a:t> OFF</a:t>
            </a:r>
            <a:endParaRPr lang="en-US" b="1" dirty="0"/>
          </a:p>
        </p:txBody>
      </p:sp>
    </p:spTree>
    <p:extLst>
      <p:ext uri="{BB962C8B-B14F-4D97-AF65-F5344CB8AC3E}">
        <p14:creationId xmlns:p14="http://schemas.microsoft.com/office/powerpoint/2010/main" val="409717212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Findings</a:t>
            </a:r>
          </a:p>
        </p:txBody>
      </p:sp>
      <p:sp>
        <p:nvSpPr>
          <p:cNvPr id="6" name="Text Placeholder 2">
            <a:extLst>
              <a:ext uri="{FF2B5EF4-FFF2-40B4-BE49-F238E27FC236}">
                <a16:creationId xmlns:a16="http://schemas.microsoft.com/office/drawing/2014/main" id="{9B9DAB48-E74F-234F-9FD5-826AC7D5072E}"/>
              </a:ext>
            </a:extLst>
          </p:cNvPr>
          <p:cNvSpPr>
            <a:spLocks noGrp="1"/>
          </p:cNvSpPr>
          <p:nvPr>
            <p:ph type="body" sz="quarter" idx="12"/>
          </p:nvPr>
        </p:nvSpPr>
        <p:spPr>
          <a:xfrm>
            <a:off x="838200" y="2512405"/>
            <a:ext cx="10200861" cy="3597450"/>
          </a:xfrm>
        </p:spPr>
        <p:txBody>
          <a:bodyPr>
            <a:normAutofit/>
          </a:bodyPr>
          <a:lstStyle/>
          <a:p>
            <a:pPr marL="342900" indent="-342900">
              <a:buClr>
                <a:schemeClr val="tx1"/>
              </a:buClr>
              <a:buFont typeface="Arial" panose="020B0604020202020204" pitchFamily="34" charset="0"/>
              <a:buChar char="•"/>
            </a:pPr>
            <a:r>
              <a:rPr lang="en-US" sz="2400" dirty="0">
                <a:solidFill>
                  <a:schemeClr val="accent3"/>
                </a:solidFill>
              </a:rPr>
              <a:t>AMPL allows to formulate an optimization problem in the shortest and potentially easiest way </a:t>
            </a:r>
          </a:p>
          <a:p>
            <a:pPr marL="342900" indent="-342900">
              <a:buClr>
                <a:schemeClr val="tx1"/>
              </a:buClr>
              <a:buFont typeface="Arial" panose="020B0604020202020204" pitchFamily="34" charset="0"/>
              <a:buChar char="•"/>
            </a:pPr>
            <a:r>
              <a:rPr lang="en-US" sz="2400" dirty="0">
                <a:solidFill>
                  <a:schemeClr val="accent3"/>
                </a:solidFill>
              </a:rPr>
              <a:t>AMPL provides the best performance in model instance creation times</a:t>
            </a:r>
          </a:p>
          <a:p>
            <a:pPr marL="342900" indent="-342900">
              <a:buClr>
                <a:schemeClr val="tx1"/>
              </a:buClr>
              <a:buFont typeface="Arial" panose="020B0604020202020204" pitchFamily="34" charset="0"/>
              <a:buChar char="•"/>
            </a:pPr>
            <a:r>
              <a:rPr lang="en-US" sz="2400" dirty="0">
                <a:solidFill>
                  <a:schemeClr val="accent3"/>
                </a:solidFill>
              </a:rPr>
              <a:t>AMPL pre-solve mechanism improves solution finding process</a:t>
            </a:r>
          </a:p>
          <a:p>
            <a:pPr marL="342900" indent="-342900">
              <a:buClr>
                <a:schemeClr val="tx1"/>
              </a:buClr>
              <a:buFont typeface="Arial" panose="020B0604020202020204" pitchFamily="34" charset="0"/>
              <a:buChar char="•"/>
            </a:pPr>
            <a:r>
              <a:rPr lang="en-US" sz="2400" dirty="0" err="1">
                <a:solidFill>
                  <a:schemeClr val="accent3"/>
                </a:solidFill>
              </a:rPr>
              <a:t>Pyomo</a:t>
            </a:r>
            <a:r>
              <a:rPr lang="en-US" sz="2400" dirty="0">
                <a:solidFill>
                  <a:schemeClr val="accent3"/>
                </a:solidFill>
              </a:rPr>
              <a:t> is at par with commercial competitors in problem definition process, however </a:t>
            </a:r>
            <a:r>
              <a:rPr lang="en-US" sz="2400" dirty="0" err="1">
                <a:solidFill>
                  <a:schemeClr val="accent3"/>
                </a:solidFill>
              </a:rPr>
              <a:t>Pyomo's</a:t>
            </a:r>
            <a:r>
              <a:rPr lang="en-US" sz="2400" dirty="0">
                <a:solidFill>
                  <a:schemeClr val="accent3"/>
                </a:solidFill>
              </a:rPr>
              <a:t> performance of model instance creation is a bit behind once compared to the competitors </a:t>
            </a:r>
          </a:p>
          <a:p>
            <a:pPr marL="342900" indent="-342900">
              <a:buClr>
                <a:schemeClr val="tx1"/>
              </a:buClr>
              <a:buFont typeface="Arial" panose="020B0604020202020204" pitchFamily="34" charset="0"/>
              <a:buChar char="•"/>
            </a:pPr>
            <a:r>
              <a:rPr lang="en-US" sz="2400" dirty="0">
                <a:solidFill>
                  <a:schemeClr val="accent3"/>
                </a:solidFill>
              </a:rPr>
              <a:t>GAMS Convert tool has some flaws </a:t>
            </a:r>
          </a:p>
        </p:txBody>
      </p:sp>
    </p:spTree>
    <p:extLst>
      <p:ext uri="{BB962C8B-B14F-4D97-AF65-F5344CB8AC3E}">
        <p14:creationId xmlns:p14="http://schemas.microsoft.com/office/powerpoint/2010/main" val="321429408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Placeholder 5"/>
          <p:cNvPicPr>
            <a:picLocks noGrp="1" noChangeAspect="1"/>
          </p:cNvPicPr>
          <p:nvPr>
            <p:ph type="pic" sz="quarter" idx="13"/>
          </p:nvPr>
        </p:nvPicPr>
        <p:blipFill>
          <a:blip r:embed="rId3" cstate="screen">
            <a:extLst>
              <a:ext uri="{28A0092B-C50C-407E-A947-70E740481C1C}">
                <a14:useLocalDpi xmlns:a14="http://schemas.microsoft.com/office/drawing/2010/main"/>
              </a:ext>
            </a:extLst>
          </a:blip>
          <a:srcRect/>
          <a:stretch>
            <a:fillRect/>
          </a:stretch>
        </p:blipFill>
        <p:spPr/>
      </p:pic>
      <p:sp>
        <p:nvSpPr>
          <p:cNvPr id="2" name="Title 1"/>
          <p:cNvSpPr>
            <a:spLocks noGrp="1"/>
          </p:cNvSpPr>
          <p:nvPr>
            <p:ph type="title"/>
          </p:nvPr>
        </p:nvSpPr>
        <p:spPr/>
        <p:txBody>
          <a:bodyPr/>
          <a:lstStyle/>
          <a:p>
            <a:r>
              <a:rPr lang="en-US" dirty="0"/>
              <a:t>CONTENT</a:t>
            </a:r>
          </a:p>
        </p:txBody>
      </p:sp>
      <p:sp>
        <p:nvSpPr>
          <p:cNvPr id="3" name="Text Placeholder 2"/>
          <p:cNvSpPr>
            <a:spLocks noGrp="1"/>
          </p:cNvSpPr>
          <p:nvPr>
            <p:ph type="body" sz="quarter" idx="14"/>
          </p:nvPr>
        </p:nvSpPr>
        <p:spPr>
          <a:xfrm>
            <a:off x="6055360" y="2801756"/>
            <a:ext cx="5600020" cy="3493538"/>
          </a:xfrm>
        </p:spPr>
        <p:txBody>
          <a:bodyPr>
            <a:normAutofit/>
          </a:bodyPr>
          <a:lstStyle/>
          <a:p>
            <a:endParaRPr lang="en-US" dirty="0">
              <a:solidFill>
                <a:schemeClr val="accent3"/>
              </a:solidFill>
            </a:endParaRPr>
          </a:p>
          <a:p>
            <a:r>
              <a:rPr lang="en-US" dirty="0">
                <a:solidFill>
                  <a:schemeClr val="accent3"/>
                </a:solidFill>
              </a:rPr>
              <a:t>Mathematical modeling and social behavior</a:t>
            </a:r>
          </a:p>
          <a:p>
            <a:r>
              <a:rPr lang="en-US" dirty="0">
                <a:solidFill>
                  <a:schemeClr val="accent3"/>
                </a:solidFill>
              </a:rPr>
              <a:t>Modeling systems and algebraic modeling languages (AML)</a:t>
            </a:r>
          </a:p>
          <a:p>
            <a:r>
              <a:rPr lang="en-US" dirty="0">
                <a:solidFill>
                  <a:schemeClr val="accent3"/>
                </a:solidFill>
              </a:rPr>
              <a:t>Characteristics of AMLs</a:t>
            </a:r>
          </a:p>
          <a:p>
            <a:r>
              <a:rPr lang="en-US" dirty="0">
                <a:solidFill>
                  <a:schemeClr val="accent3"/>
                </a:solidFill>
              </a:rPr>
              <a:t>Comparative analysis of AMLs</a:t>
            </a:r>
          </a:p>
          <a:p>
            <a:r>
              <a:rPr lang="en-US" dirty="0">
                <a:solidFill>
                  <a:schemeClr val="accent3"/>
                </a:solidFill>
              </a:rPr>
              <a:t>Performance benchmark</a:t>
            </a:r>
          </a:p>
          <a:p>
            <a:r>
              <a:rPr lang="en-US" dirty="0">
                <a:solidFill>
                  <a:schemeClr val="accent3"/>
                </a:solidFill>
              </a:rPr>
              <a:t>Pre-solving benchmark</a:t>
            </a:r>
          </a:p>
          <a:p>
            <a:r>
              <a:rPr lang="en-US" dirty="0">
                <a:solidFill>
                  <a:schemeClr val="accent3"/>
                </a:solidFill>
              </a:rPr>
              <a:t>Findings</a:t>
            </a:r>
          </a:p>
          <a:p>
            <a:endParaRPr lang="en-US" dirty="0">
              <a:solidFill>
                <a:schemeClr val="accent3"/>
              </a:solidFill>
            </a:endParaRPr>
          </a:p>
        </p:txBody>
      </p:sp>
    </p:spTree>
    <p:extLst>
      <p:ext uri="{BB962C8B-B14F-4D97-AF65-F5344CB8AC3E}">
        <p14:creationId xmlns:p14="http://schemas.microsoft.com/office/powerpoint/2010/main" val="192417063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normAutofit/>
          </a:bodyPr>
          <a:lstStyle/>
          <a:p>
            <a:r>
              <a:rPr lang="en-US" dirty="0"/>
              <a:t>Vaidas </a:t>
            </a:r>
            <a:r>
              <a:rPr lang="en-US" dirty="0" err="1"/>
              <a:t>Jusevičius</a:t>
            </a:r>
            <a:r>
              <a:rPr lang="en-US" dirty="0"/>
              <a:t> </a:t>
            </a:r>
          </a:p>
          <a:p>
            <a:r>
              <a:rPr lang="en-US" dirty="0">
                <a:hlinkClick r:id="rId2">
                  <a:extLst>
                    <a:ext uri="{A12FA001-AC4F-418D-AE19-62706E023703}">
                      <ahyp:hlinkClr xmlns:ahyp="http://schemas.microsoft.com/office/drawing/2018/hyperlinkcolor" val="tx"/>
                    </a:ext>
                  </a:extLst>
                </a:hlinkClick>
              </a:rPr>
              <a:t>vaidas.jusevicius@mif.vu.lt</a:t>
            </a:r>
            <a:endParaRPr lang="en-US" dirty="0"/>
          </a:p>
          <a:p>
            <a:endParaRPr lang="en-US" sz="1050" dirty="0"/>
          </a:p>
          <a:p>
            <a:r>
              <a:rPr lang="en-US" dirty="0" err="1"/>
              <a:t>Remigijus</a:t>
            </a:r>
            <a:r>
              <a:rPr lang="en-US" dirty="0"/>
              <a:t> </a:t>
            </a:r>
            <a:r>
              <a:rPr lang="en-US" dirty="0" err="1"/>
              <a:t>Paulavičius</a:t>
            </a:r>
            <a:endParaRPr lang="en-US" dirty="0"/>
          </a:p>
          <a:p>
            <a:r>
              <a:rPr lang="en-US" dirty="0">
                <a:hlinkClick r:id="rId3">
                  <a:extLst>
                    <a:ext uri="{A12FA001-AC4F-418D-AE19-62706E023703}">
                      <ahyp:hlinkClr xmlns:ahyp="http://schemas.microsoft.com/office/drawing/2018/hyperlinkcolor" val="tx"/>
                    </a:ext>
                  </a:extLst>
                </a:hlinkClick>
              </a:rPr>
              <a:t>remigijus.paulavicius@mii.vu.lt</a:t>
            </a:r>
            <a:endParaRPr lang="en-US" dirty="0"/>
          </a:p>
          <a:p>
            <a:endParaRPr lang="en-US" dirty="0"/>
          </a:p>
        </p:txBody>
      </p:sp>
      <p:sp>
        <p:nvSpPr>
          <p:cNvPr id="3" name="Title 2"/>
          <p:cNvSpPr>
            <a:spLocks noGrp="1"/>
          </p:cNvSpPr>
          <p:nvPr>
            <p:ph type="ctrTitle"/>
          </p:nvPr>
        </p:nvSpPr>
        <p:spPr/>
        <p:txBody>
          <a:bodyPr/>
          <a:lstStyle/>
          <a:p>
            <a:r>
              <a:rPr lang="en-US" dirty="0"/>
              <a:t>CONTACTS</a:t>
            </a:r>
          </a:p>
        </p:txBody>
      </p:sp>
      <p:sp>
        <p:nvSpPr>
          <p:cNvPr id="5" name="Title 1">
            <a:extLst>
              <a:ext uri="{FF2B5EF4-FFF2-40B4-BE49-F238E27FC236}">
                <a16:creationId xmlns:a16="http://schemas.microsoft.com/office/drawing/2014/main" id="{729936A2-07DD-2D4D-BF2E-EF589D99B475}"/>
              </a:ext>
            </a:extLst>
          </p:cNvPr>
          <p:cNvSpPr txBox="1">
            <a:spLocks/>
          </p:cNvSpPr>
          <p:nvPr/>
        </p:nvSpPr>
        <p:spPr>
          <a:xfrm>
            <a:off x="1936750" y="2462304"/>
            <a:ext cx="8318500" cy="2707005"/>
          </a:xfrm>
          <a:prstGeom prst="rect">
            <a:avLst/>
          </a:prstGeom>
        </p:spPr>
        <p:txBody>
          <a:bodyPr vert="horz" lIns="91440" tIns="45720" rIns="91440" bIns="45720" rtlCol="0" anchor="b">
            <a:normAutofit lnSpcReduction="10000"/>
          </a:bodyPr>
          <a:lstStyle>
            <a:lvl1pPr algn="l" defTabSz="914400" rtl="0" eaLnBrk="1" latinLnBrk="0" hangingPunct="1">
              <a:lnSpc>
                <a:spcPct val="90000"/>
              </a:lnSpc>
              <a:spcBef>
                <a:spcPct val="0"/>
              </a:spcBef>
              <a:buNone/>
              <a:defRPr sz="5400" b="1" kern="1200">
                <a:solidFill>
                  <a:schemeClr val="tx1"/>
                </a:solidFill>
                <a:latin typeface="Arial" charset="0"/>
                <a:ea typeface="Arial" charset="0"/>
                <a:cs typeface="Arial" charset="0"/>
              </a:defRPr>
            </a:lvl1pPr>
          </a:lstStyle>
          <a:p>
            <a:r>
              <a:rPr lang="en-US" sz="19900" dirty="0"/>
              <a:t>?</a:t>
            </a:r>
          </a:p>
        </p:txBody>
      </p:sp>
    </p:spTree>
    <p:extLst>
      <p:ext uri="{BB962C8B-B14F-4D97-AF65-F5344CB8AC3E}">
        <p14:creationId xmlns:p14="http://schemas.microsoft.com/office/powerpoint/2010/main" val="87890934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838199" y="1186842"/>
            <a:ext cx="10828867" cy="1126868"/>
          </a:xfrm>
        </p:spPr>
        <p:txBody>
          <a:bodyPr>
            <a:normAutofit fontScale="90000"/>
          </a:bodyPr>
          <a:lstStyle/>
          <a:p>
            <a:r>
              <a:rPr lang="en-US" dirty="0"/>
              <a:t>Mathematical modeling and social behavior</a:t>
            </a:r>
          </a:p>
        </p:txBody>
      </p:sp>
      <p:sp>
        <p:nvSpPr>
          <p:cNvPr id="5" name="Text Placeholder 4"/>
          <p:cNvSpPr>
            <a:spLocks noGrp="1"/>
          </p:cNvSpPr>
          <p:nvPr>
            <p:ph type="body" sz="quarter" idx="12"/>
          </p:nvPr>
        </p:nvSpPr>
        <p:spPr>
          <a:xfrm>
            <a:off x="838200" y="2133600"/>
            <a:ext cx="10507133" cy="4538133"/>
          </a:xfrm>
        </p:spPr>
        <p:txBody>
          <a:bodyPr>
            <a:normAutofit/>
          </a:bodyPr>
          <a:lstStyle/>
          <a:p>
            <a:pPr marL="342900" indent="-342900">
              <a:buFont typeface="Arial" panose="020B0604020202020204" pitchFamily="34" charset="0"/>
              <a:buChar char="•"/>
            </a:pPr>
            <a:r>
              <a:rPr lang="en-US" sz="2800" dirty="0"/>
              <a:t>Formalize the problem as a mathematical model using algebraic modeling language </a:t>
            </a:r>
          </a:p>
          <a:p>
            <a:pPr marL="800100" lvl="1" indent="-342900">
              <a:buFont typeface="Arial" panose="020B0604020202020204" pitchFamily="34" charset="0"/>
              <a:buChar char="•"/>
            </a:pPr>
            <a:r>
              <a:rPr lang="en-US" sz="2800" i="1" dirty="0">
                <a:solidFill>
                  <a:schemeClr val="tx1"/>
                </a:solidFill>
              </a:rPr>
              <a:t>social network analysis problems </a:t>
            </a:r>
          </a:p>
          <a:p>
            <a:pPr marL="800100" lvl="1" indent="-342900">
              <a:buFont typeface="Arial" panose="020B0604020202020204" pitchFamily="34" charset="0"/>
              <a:buChar char="•"/>
            </a:pPr>
            <a:r>
              <a:rPr lang="en-US" sz="2800" i="1" dirty="0">
                <a:solidFill>
                  <a:schemeClr val="tx1"/>
                </a:solidFill>
              </a:rPr>
              <a:t>social welfare maximization</a:t>
            </a:r>
          </a:p>
          <a:p>
            <a:pPr marL="342900" indent="-342900">
              <a:buFont typeface="Arial" panose="020B0604020202020204" pitchFamily="34" charset="0"/>
              <a:buChar char="•"/>
            </a:pPr>
            <a:r>
              <a:rPr lang="en-US" sz="2800" dirty="0"/>
              <a:t>Solve it using mathematical tools </a:t>
            </a:r>
          </a:p>
          <a:p>
            <a:pPr marL="800100" lvl="1" indent="-342900">
              <a:buFont typeface="Arial" panose="020B0604020202020204" pitchFamily="34" charset="0"/>
              <a:buChar char="•"/>
            </a:pPr>
            <a:r>
              <a:rPr lang="en-US" sz="2800" dirty="0">
                <a:solidFill>
                  <a:schemeClr val="tx1"/>
                </a:solidFill>
              </a:rPr>
              <a:t>e.g. PATH solver for mixed complementarity problems (MCP)</a:t>
            </a:r>
          </a:p>
          <a:p>
            <a:pPr marL="342900" indent="-342900">
              <a:buFont typeface="Arial" panose="020B0604020202020204" pitchFamily="34" charset="0"/>
              <a:buChar char="•"/>
            </a:pPr>
            <a:r>
              <a:rPr lang="en-US" sz="2800" dirty="0"/>
              <a:t>Requires knowledge of AMLs</a:t>
            </a:r>
          </a:p>
          <a:p>
            <a:pPr marL="800100" lvl="1" indent="-342900">
              <a:buFont typeface="Arial" panose="020B0604020202020204" pitchFamily="34" charset="0"/>
              <a:buChar char="•"/>
            </a:pPr>
            <a:endParaRPr lang="en-US" sz="2800" dirty="0">
              <a:solidFill>
                <a:schemeClr val="tx1"/>
              </a:solidFill>
            </a:endParaRPr>
          </a:p>
          <a:p>
            <a:pPr marL="342900" indent="-342900">
              <a:buFont typeface="Arial" panose="020B0604020202020204" pitchFamily="34" charset="0"/>
              <a:buChar char="•"/>
            </a:pPr>
            <a:endParaRPr lang="en-US" sz="2800" dirty="0"/>
          </a:p>
        </p:txBody>
      </p:sp>
    </p:spTree>
    <p:extLst>
      <p:ext uri="{BB962C8B-B14F-4D97-AF65-F5344CB8AC3E}">
        <p14:creationId xmlns:p14="http://schemas.microsoft.com/office/powerpoint/2010/main" val="40886241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Research goals</a:t>
            </a:r>
          </a:p>
        </p:txBody>
      </p:sp>
      <p:sp>
        <p:nvSpPr>
          <p:cNvPr id="5" name="Text Placeholder 4"/>
          <p:cNvSpPr>
            <a:spLocks noGrp="1"/>
          </p:cNvSpPr>
          <p:nvPr>
            <p:ph type="body" sz="quarter" idx="12"/>
          </p:nvPr>
        </p:nvSpPr>
        <p:spPr/>
        <p:txBody>
          <a:bodyPr>
            <a:normAutofit/>
          </a:bodyPr>
          <a:lstStyle/>
          <a:p>
            <a:pPr marL="342900" indent="-342900">
              <a:buFont typeface="Arial" panose="020B0604020202020204" pitchFamily="34" charset="0"/>
              <a:buChar char="•"/>
            </a:pPr>
            <a:r>
              <a:rPr lang="en-US" sz="2800" dirty="0">
                <a:solidFill>
                  <a:schemeClr val="accent3"/>
                </a:solidFill>
              </a:rPr>
              <a:t>Identify and compare the most important characteristics of modeling systems and algebraic modeling languages</a:t>
            </a:r>
          </a:p>
          <a:p>
            <a:pPr marL="342900" indent="-342900">
              <a:buFont typeface="Arial" panose="020B0604020202020204" pitchFamily="34" charset="0"/>
              <a:buChar char="•"/>
            </a:pPr>
            <a:r>
              <a:rPr lang="en-US" sz="2800" dirty="0">
                <a:solidFill>
                  <a:schemeClr val="accent3"/>
                </a:solidFill>
              </a:rPr>
              <a:t>Create a test model library for conducting practical experiments</a:t>
            </a:r>
          </a:p>
          <a:p>
            <a:pPr marL="342900" indent="-342900">
              <a:buFont typeface="Arial" panose="020B0604020202020204" pitchFamily="34" charset="0"/>
              <a:buChar char="•"/>
            </a:pPr>
            <a:r>
              <a:rPr lang="en-US" sz="2800" dirty="0">
                <a:solidFill>
                  <a:schemeClr val="accent3"/>
                </a:solidFill>
              </a:rPr>
              <a:t>Evaluate performance and pre-solving characteristics of selected modeling systems  </a:t>
            </a:r>
          </a:p>
        </p:txBody>
      </p:sp>
    </p:spTree>
    <p:extLst>
      <p:ext uri="{BB962C8B-B14F-4D97-AF65-F5344CB8AC3E}">
        <p14:creationId xmlns:p14="http://schemas.microsoft.com/office/powerpoint/2010/main" val="162002694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normAutofit/>
          </a:bodyPr>
          <a:lstStyle/>
          <a:p>
            <a:r>
              <a:rPr lang="en-US" b="1" dirty="0"/>
              <a:t>Algebraic modeling language</a:t>
            </a:r>
          </a:p>
          <a:p>
            <a:endParaRPr lang="en-US" b="1" dirty="0"/>
          </a:p>
          <a:p>
            <a:pPr marL="342900" indent="-342900">
              <a:buFont typeface="Arial" panose="020B0604020202020204" pitchFamily="34" charset="0"/>
              <a:buChar char="•"/>
            </a:pPr>
            <a:r>
              <a:rPr lang="en-US" dirty="0"/>
              <a:t>Bridges gap between model formulation and solution technique</a:t>
            </a:r>
          </a:p>
          <a:p>
            <a:pPr marL="342900" indent="-342900">
              <a:buFont typeface="Arial" panose="020B0604020202020204" pitchFamily="34" charset="0"/>
              <a:buChar char="•"/>
            </a:pPr>
            <a:r>
              <a:rPr lang="en-US" dirty="0"/>
              <a:t>Allows to be efficient in describing problems to be solved</a:t>
            </a:r>
          </a:p>
          <a:p>
            <a:pPr marL="342900" indent="-342900">
              <a:buFont typeface="Arial" panose="020B0604020202020204" pitchFamily="34" charset="0"/>
              <a:buChar char="•"/>
            </a:pPr>
            <a:endParaRPr lang="en-US" dirty="0"/>
          </a:p>
          <a:p>
            <a:pPr marL="342900" indent="-342900">
              <a:buFont typeface="Arial" panose="020B0604020202020204" pitchFamily="34" charset="0"/>
              <a:buChar char="•"/>
            </a:pPr>
            <a:endParaRPr lang="en-US" b="1" dirty="0"/>
          </a:p>
          <a:p>
            <a:endParaRPr lang="en-US" b="1" dirty="0"/>
          </a:p>
          <a:p>
            <a:endParaRPr lang="en-US" b="1" dirty="0"/>
          </a:p>
          <a:p>
            <a:endParaRPr lang="en-US" b="1" dirty="0"/>
          </a:p>
        </p:txBody>
      </p:sp>
      <p:sp>
        <p:nvSpPr>
          <p:cNvPr id="3" name="Text Placeholder 2"/>
          <p:cNvSpPr>
            <a:spLocks noGrp="1"/>
          </p:cNvSpPr>
          <p:nvPr>
            <p:ph type="body" sz="quarter" idx="11"/>
          </p:nvPr>
        </p:nvSpPr>
        <p:spPr/>
        <p:txBody>
          <a:bodyPr>
            <a:normAutofit/>
          </a:bodyPr>
          <a:lstStyle/>
          <a:p>
            <a:r>
              <a:rPr lang="en-US" b="1" dirty="0"/>
              <a:t>Environment</a:t>
            </a:r>
          </a:p>
          <a:p>
            <a:endParaRPr lang="en-US" sz="3200" b="1" dirty="0"/>
          </a:p>
          <a:p>
            <a:pPr marL="342900" indent="-342900">
              <a:buFont typeface="Arial" panose="020B0604020202020204" pitchFamily="34" charset="0"/>
              <a:buChar char="•"/>
            </a:pPr>
            <a:r>
              <a:rPr lang="en-US" dirty="0"/>
              <a:t>AIMMS</a:t>
            </a:r>
          </a:p>
          <a:p>
            <a:pPr marL="342900" indent="-342900">
              <a:buFont typeface="Arial" panose="020B0604020202020204" pitchFamily="34" charset="0"/>
              <a:buChar char="•"/>
            </a:pPr>
            <a:r>
              <a:rPr lang="en-US" dirty="0"/>
              <a:t>AMPL</a:t>
            </a:r>
          </a:p>
          <a:p>
            <a:pPr marL="342900" indent="-342900">
              <a:buFont typeface="Arial" panose="020B0604020202020204" pitchFamily="34" charset="0"/>
              <a:buChar char="•"/>
            </a:pPr>
            <a:r>
              <a:rPr lang="en-US" dirty="0"/>
              <a:t>GAMS</a:t>
            </a:r>
          </a:p>
          <a:p>
            <a:pPr marL="342900" indent="-342900">
              <a:buFont typeface="Arial" panose="020B0604020202020204" pitchFamily="34" charset="0"/>
              <a:buChar char="•"/>
            </a:pPr>
            <a:r>
              <a:rPr lang="en-US" dirty="0" err="1"/>
              <a:t>Pyomo</a:t>
            </a:r>
            <a:endParaRPr lang="en-US" dirty="0"/>
          </a:p>
          <a:p>
            <a:endParaRPr lang="en-US" b="1" dirty="0"/>
          </a:p>
          <a:p>
            <a:endParaRPr lang="en-US" b="1" dirty="0"/>
          </a:p>
        </p:txBody>
      </p:sp>
      <p:sp>
        <p:nvSpPr>
          <p:cNvPr id="4" name="Text Placeholder 3"/>
          <p:cNvSpPr>
            <a:spLocks noGrp="1"/>
          </p:cNvSpPr>
          <p:nvPr>
            <p:ph type="body" sz="quarter" idx="12"/>
          </p:nvPr>
        </p:nvSpPr>
        <p:spPr/>
        <p:txBody>
          <a:bodyPr/>
          <a:lstStyle/>
          <a:p>
            <a:r>
              <a:rPr lang="en-US" b="1" dirty="0"/>
              <a:t>Solvers and tools</a:t>
            </a:r>
          </a:p>
          <a:p>
            <a:endParaRPr lang="en-US" sz="3200" b="1" dirty="0"/>
          </a:p>
          <a:p>
            <a:pPr marL="342900" indent="-342900">
              <a:buFont typeface="Arial" panose="020B0604020202020204" pitchFamily="34" charset="0"/>
              <a:buChar char="•"/>
            </a:pPr>
            <a:r>
              <a:rPr lang="en-US" dirty="0" err="1"/>
              <a:t>Gurobi</a:t>
            </a:r>
            <a:endParaRPr lang="en-US" dirty="0"/>
          </a:p>
          <a:p>
            <a:pPr marL="342900" indent="-342900">
              <a:buFont typeface="Arial" panose="020B0604020202020204" pitchFamily="34" charset="0"/>
              <a:buChar char="•"/>
            </a:pPr>
            <a:r>
              <a:rPr lang="en-US" dirty="0"/>
              <a:t>BARON</a:t>
            </a:r>
          </a:p>
          <a:p>
            <a:pPr marL="342900" indent="-342900">
              <a:buFont typeface="Arial" panose="020B0604020202020204" pitchFamily="34" charset="0"/>
              <a:buChar char="•"/>
            </a:pPr>
            <a:r>
              <a:rPr lang="en-US" dirty="0"/>
              <a:t>GAMS Convert</a:t>
            </a:r>
          </a:p>
          <a:p>
            <a:endParaRPr lang="en-US" b="1" dirty="0"/>
          </a:p>
        </p:txBody>
      </p:sp>
      <p:sp>
        <p:nvSpPr>
          <p:cNvPr id="6" name="Title 3">
            <a:extLst>
              <a:ext uri="{FF2B5EF4-FFF2-40B4-BE49-F238E27FC236}">
                <a16:creationId xmlns:a16="http://schemas.microsoft.com/office/drawing/2014/main" id="{187E0FD5-F891-3043-B251-01F18EEEA82B}"/>
              </a:ext>
            </a:extLst>
          </p:cNvPr>
          <p:cNvSpPr txBox="1">
            <a:spLocks/>
          </p:cNvSpPr>
          <p:nvPr/>
        </p:nvSpPr>
        <p:spPr>
          <a:xfrm>
            <a:off x="464713" y="1251236"/>
            <a:ext cx="9053945" cy="1126868"/>
          </a:xfrm>
          <a:prstGeom prst="rect">
            <a:avLst/>
          </a:prstGeom>
        </p:spPr>
        <p:txBody>
          <a:bodyPr/>
          <a:lstStyle>
            <a:lvl1pPr algn="l" defTabSz="914400" rtl="0" eaLnBrk="1" latinLnBrk="0" hangingPunct="1">
              <a:lnSpc>
                <a:spcPct val="90000"/>
              </a:lnSpc>
              <a:spcBef>
                <a:spcPct val="0"/>
              </a:spcBef>
              <a:buNone/>
              <a:defRPr sz="4400" b="1" kern="1200">
                <a:solidFill>
                  <a:schemeClr val="tx1"/>
                </a:solidFill>
                <a:latin typeface="Arial" charset="0"/>
                <a:ea typeface="Arial" charset="0"/>
                <a:cs typeface="Arial" charset="0"/>
              </a:defRPr>
            </a:lvl1pPr>
          </a:lstStyle>
          <a:p>
            <a:r>
              <a:rPr lang="en-US" dirty="0"/>
              <a:t>Modeling systems</a:t>
            </a:r>
          </a:p>
        </p:txBody>
      </p:sp>
    </p:spTree>
    <p:extLst>
      <p:ext uri="{BB962C8B-B14F-4D97-AF65-F5344CB8AC3E}">
        <p14:creationId xmlns:p14="http://schemas.microsoft.com/office/powerpoint/2010/main" val="321480164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normAutofit/>
          </a:bodyPr>
          <a:lstStyle/>
          <a:p>
            <a:r>
              <a:rPr lang="en-US" sz="3200" dirty="0">
                <a:solidFill>
                  <a:schemeClr val="accent3"/>
                </a:solidFill>
              </a:rPr>
              <a:t>Problems are represented in a declarative way</a:t>
            </a:r>
          </a:p>
        </p:txBody>
      </p:sp>
      <p:sp>
        <p:nvSpPr>
          <p:cNvPr id="3" name="Text Placeholder 2"/>
          <p:cNvSpPr>
            <a:spLocks noGrp="1"/>
          </p:cNvSpPr>
          <p:nvPr>
            <p:ph type="body" sz="quarter" idx="14"/>
          </p:nvPr>
        </p:nvSpPr>
        <p:spPr/>
        <p:txBody>
          <a:bodyPr>
            <a:normAutofit lnSpcReduction="10000"/>
          </a:bodyPr>
          <a:lstStyle/>
          <a:p>
            <a:r>
              <a:rPr lang="en-US" sz="3200" dirty="0">
                <a:solidFill>
                  <a:schemeClr val="accent3"/>
                </a:solidFill>
              </a:rPr>
              <a:t>There is a clear separation between the problem structure and its data</a:t>
            </a:r>
          </a:p>
        </p:txBody>
      </p:sp>
      <p:sp>
        <p:nvSpPr>
          <p:cNvPr id="4" name="Text Placeholder 3"/>
          <p:cNvSpPr>
            <a:spLocks noGrp="1"/>
          </p:cNvSpPr>
          <p:nvPr>
            <p:ph type="body" sz="quarter" idx="15"/>
          </p:nvPr>
        </p:nvSpPr>
        <p:spPr/>
        <p:txBody>
          <a:bodyPr>
            <a:normAutofit lnSpcReduction="10000"/>
          </a:bodyPr>
          <a:lstStyle/>
          <a:p>
            <a:r>
              <a:rPr lang="en-US" sz="3200" dirty="0">
                <a:solidFill>
                  <a:schemeClr val="accent3"/>
                </a:solidFill>
              </a:rPr>
              <a:t>There is a clear separation between problem definition and the solution process</a:t>
            </a:r>
          </a:p>
        </p:txBody>
      </p:sp>
      <p:sp>
        <p:nvSpPr>
          <p:cNvPr id="5" name="Text Placeholder 4"/>
          <p:cNvSpPr>
            <a:spLocks noGrp="1"/>
          </p:cNvSpPr>
          <p:nvPr>
            <p:ph type="body" sz="quarter" idx="16"/>
          </p:nvPr>
        </p:nvSpPr>
        <p:spPr/>
        <p:txBody>
          <a:bodyPr>
            <a:normAutofit/>
          </a:bodyPr>
          <a:lstStyle/>
          <a:p>
            <a:r>
              <a:rPr lang="en-US" sz="3200" dirty="0">
                <a:solidFill>
                  <a:schemeClr val="accent3"/>
                </a:solidFill>
              </a:rPr>
              <a:t>It is possible to describe non-linear models</a:t>
            </a:r>
          </a:p>
        </p:txBody>
      </p:sp>
      <p:sp>
        <p:nvSpPr>
          <p:cNvPr id="6" name="Title 1">
            <a:extLst>
              <a:ext uri="{FF2B5EF4-FFF2-40B4-BE49-F238E27FC236}">
                <a16:creationId xmlns:a16="http://schemas.microsoft.com/office/drawing/2014/main" id="{8468F2DB-AAB5-8E4A-B681-23EB51F3F045}"/>
              </a:ext>
            </a:extLst>
          </p:cNvPr>
          <p:cNvSpPr txBox="1">
            <a:spLocks/>
          </p:cNvSpPr>
          <p:nvPr/>
        </p:nvSpPr>
        <p:spPr>
          <a:xfrm>
            <a:off x="1004459" y="432679"/>
            <a:ext cx="7033411" cy="833120"/>
          </a:xfrm>
          <a:prstGeom prst="rect">
            <a:avLst/>
          </a:prstGeom>
        </p:spPr>
        <p:txBody>
          <a:bodyPr/>
          <a:lstStyle>
            <a:lvl1pPr algn="l" defTabSz="914400" rtl="0" eaLnBrk="1" latinLnBrk="0" hangingPunct="1">
              <a:lnSpc>
                <a:spcPct val="90000"/>
              </a:lnSpc>
              <a:spcBef>
                <a:spcPct val="0"/>
              </a:spcBef>
              <a:buNone/>
              <a:defRPr sz="4400" b="1" kern="1200">
                <a:solidFill>
                  <a:schemeClr val="tx1"/>
                </a:solidFill>
                <a:latin typeface="Arial" charset="0"/>
                <a:ea typeface="Arial" charset="0"/>
                <a:cs typeface="Arial" charset="0"/>
              </a:defRPr>
            </a:lvl1pPr>
          </a:lstStyle>
          <a:p>
            <a:r>
              <a:rPr lang="en-US" dirty="0"/>
              <a:t>Characteristics of AMLs</a:t>
            </a:r>
          </a:p>
        </p:txBody>
      </p:sp>
    </p:spTree>
    <p:extLst>
      <p:ext uri="{BB962C8B-B14F-4D97-AF65-F5344CB8AC3E}">
        <p14:creationId xmlns:p14="http://schemas.microsoft.com/office/powerpoint/2010/main" val="27716461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0" dirty="0">
                <a:solidFill>
                  <a:schemeClr val="accent3"/>
                </a:solidFill>
              </a:rPr>
              <a:t>“AIMMS, AMPL, GAMS and </a:t>
            </a:r>
            <a:r>
              <a:rPr lang="en-US" b="0" dirty="0" err="1">
                <a:solidFill>
                  <a:schemeClr val="accent3"/>
                </a:solidFill>
              </a:rPr>
              <a:t>Pyomo</a:t>
            </a:r>
            <a:r>
              <a:rPr lang="en-US" b="0" dirty="0">
                <a:solidFill>
                  <a:schemeClr val="accent3"/>
                </a:solidFill>
              </a:rPr>
              <a:t> fulfill the basic characteristics of a modern algebraic modeling language”</a:t>
            </a:r>
          </a:p>
        </p:txBody>
      </p:sp>
    </p:spTree>
    <p:extLst>
      <p:ext uri="{BB962C8B-B14F-4D97-AF65-F5344CB8AC3E}">
        <p14:creationId xmlns:p14="http://schemas.microsoft.com/office/powerpoint/2010/main" val="204617746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0">
            <a:extLst>
              <a:ext uri="{FF2B5EF4-FFF2-40B4-BE49-F238E27FC236}">
                <a16:creationId xmlns:a16="http://schemas.microsoft.com/office/drawing/2014/main" id="{2057AA1B-1351-9B4F-9C7D-364C5A602063}"/>
              </a:ext>
            </a:extLst>
          </p:cNvPr>
          <p:cNvSpPr>
            <a:spLocks noGrp="1"/>
          </p:cNvSpPr>
          <p:nvPr>
            <p:ph type="title"/>
          </p:nvPr>
        </p:nvSpPr>
        <p:spPr>
          <a:xfrm>
            <a:off x="573368" y="445616"/>
            <a:ext cx="8113432" cy="1405621"/>
          </a:xfrm>
        </p:spPr>
        <p:txBody>
          <a:bodyPr>
            <a:normAutofit fontScale="90000"/>
          </a:bodyPr>
          <a:lstStyle/>
          <a:p>
            <a:r>
              <a:rPr lang="en-US" dirty="0"/>
              <a:t>Comparative analysis of AMLs</a:t>
            </a:r>
            <a:br>
              <a:rPr lang="en-US" dirty="0"/>
            </a:br>
            <a:endParaRPr lang="en-US" dirty="0"/>
          </a:p>
        </p:txBody>
      </p:sp>
      <p:sp>
        <p:nvSpPr>
          <p:cNvPr id="2" name="Text Placeholder 1"/>
          <p:cNvSpPr>
            <a:spLocks noGrp="1"/>
          </p:cNvSpPr>
          <p:nvPr>
            <p:ph type="body" sz="quarter" idx="14"/>
          </p:nvPr>
        </p:nvSpPr>
        <p:spPr>
          <a:xfrm>
            <a:off x="435864" y="1783250"/>
            <a:ext cx="4534342" cy="4629134"/>
          </a:xfrm>
        </p:spPr>
        <p:txBody>
          <a:bodyPr>
            <a:normAutofit/>
          </a:bodyPr>
          <a:lstStyle/>
          <a:p>
            <a:pPr marL="457200" indent="-457200">
              <a:buFont typeface="Arial" panose="020B0604020202020204" pitchFamily="34" charset="0"/>
              <a:buChar char="•"/>
            </a:pPr>
            <a:r>
              <a:rPr lang="en-US" sz="2800" dirty="0"/>
              <a:t>Model size in bytes</a:t>
            </a:r>
          </a:p>
          <a:p>
            <a:pPr marL="457200" indent="-457200">
              <a:buFont typeface="Arial" panose="020B0604020202020204" pitchFamily="34" charset="0"/>
              <a:buChar char="•"/>
            </a:pPr>
            <a:r>
              <a:rPr lang="en-US" sz="2800" dirty="0"/>
              <a:t>Model size in number of code lines</a:t>
            </a:r>
          </a:p>
          <a:p>
            <a:pPr marL="457200" indent="-457200">
              <a:buFont typeface="Arial" panose="020B0604020202020204" pitchFamily="34" charset="0"/>
              <a:buChar char="•"/>
            </a:pPr>
            <a:r>
              <a:rPr lang="en-US" sz="2800" dirty="0"/>
              <a:t>Model size in number of language primitives used</a:t>
            </a:r>
          </a:p>
          <a:p>
            <a:pPr marL="457200" indent="-457200">
              <a:buFont typeface="Arial" panose="020B0604020202020204" pitchFamily="34" charset="0"/>
              <a:buChar char="•"/>
            </a:pPr>
            <a:r>
              <a:rPr lang="en-US" sz="2800" dirty="0"/>
              <a:t>Basic model instance creation time. </a:t>
            </a:r>
            <a:endParaRPr lang="en-US" sz="3600" dirty="0"/>
          </a:p>
        </p:txBody>
      </p:sp>
      <p:sp>
        <p:nvSpPr>
          <p:cNvPr id="6" name="Title 1">
            <a:extLst>
              <a:ext uri="{FF2B5EF4-FFF2-40B4-BE49-F238E27FC236}">
                <a16:creationId xmlns:a16="http://schemas.microsoft.com/office/drawing/2014/main" id="{8468F2DB-AAB5-8E4A-B681-23EB51F3F045}"/>
              </a:ext>
            </a:extLst>
          </p:cNvPr>
          <p:cNvSpPr txBox="1">
            <a:spLocks/>
          </p:cNvSpPr>
          <p:nvPr/>
        </p:nvSpPr>
        <p:spPr>
          <a:xfrm>
            <a:off x="1004458" y="432679"/>
            <a:ext cx="8508251" cy="833120"/>
          </a:xfrm>
          <a:prstGeom prst="rect">
            <a:avLst/>
          </a:prstGeom>
        </p:spPr>
        <p:txBody>
          <a:bodyPr/>
          <a:lstStyle>
            <a:lvl1pPr algn="l" defTabSz="914400" rtl="0" eaLnBrk="1" latinLnBrk="0" hangingPunct="1">
              <a:lnSpc>
                <a:spcPct val="90000"/>
              </a:lnSpc>
              <a:spcBef>
                <a:spcPct val="0"/>
              </a:spcBef>
              <a:buNone/>
              <a:defRPr sz="4400" b="1" kern="1200">
                <a:solidFill>
                  <a:schemeClr val="tx1"/>
                </a:solidFill>
                <a:latin typeface="Arial" charset="0"/>
                <a:ea typeface="Arial" charset="0"/>
                <a:cs typeface="Arial" charset="0"/>
              </a:defRPr>
            </a:lvl1pPr>
          </a:lstStyle>
          <a:p>
            <a:endParaRPr lang="en-US" dirty="0"/>
          </a:p>
        </p:txBody>
      </p:sp>
      <p:pic>
        <p:nvPicPr>
          <p:cNvPr id="7" name="Picture 6">
            <a:extLst>
              <a:ext uri="{FF2B5EF4-FFF2-40B4-BE49-F238E27FC236}">
                <a16:creationId xmlns:a16="http://schemas.microsoft.com/office/drawing/2014/main" id="{C872F390-BDAE-7846-9601-3B9C27B8690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538802" y="1783250"/>
            <a:ext cx="6014247" cy="4042363"/>
          </a:xfrm>
          <a:prstGeom prst="rect">
            <a:avLst/>
          </a:prstGeom>
          <a:ln>
            <a:noFill/>
          </a:ln>
        </p:spPr>
      </p:pic>
    </p:spTree>
    <p:extLst>
      <p:ext uri="{BB962C8B-B14F-4D97-AF65-F5344CB8AC3E}">
        <p14:creationId xmlns:p14="http://schemas.microsoft.com/office/powerpoint/2010/main" val="185923760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F6E9D18E-3028-614E-A134-14024CEB1972}"/>
              </a:ext>
            </a:extLst>
          </p:cNvPr>
          <p:cNvSpPr>
            <a:spLocks noGrp="1"/>
          </p:cNvSpPr>
          <p:nvPr>
            <p:ph type="body" sz="quarter" idx="13"/>
          </p:nvPr>
        </p:nvSpPr>
        <p:spPr/>
        <p:txBody>
          <a:bodyPr/>
          <a:lstStyle/>
          <a:p>
            <a:r>
              <a:rPr lang="en-US" dirty="0"/>
              <a:t>AMPL</a:t>
            </a:r>
          </a:p>
        </p:txBody>
      </p:sp>
      <p:sp>
        <p:nvSpPr>
          <p:cNvPr id="6" name="Text Placeholder 5">
            <a:extLst>
              <a:ext uri="{FF2B5EF4-FFF2-40B4-BE49-F238E27FC236}">
                <a16:creationId xmlns:a16="http://schemas.microsoft.com/office/drawing/2014/main" id="{05EE0BD0-202D-2C48-A35D-79D186051643}"/>
              </a:ext>
            </a:extLst>
          </p:cNvPr>
          <p:cNvSpPr>
            <a:spLocks noGrp="1"/>
          </p:cNvSpPr>
          <p:nvPr>
            <p:ph type="body" sz="quarter" idx="14"/>
          </p:nvPr>
        </p:nvSpPr>
        <p:spPr/>
        <p:txBody>
          <a:bodyPr/>
          <a:lstStyle/>
          <a:p>
            <a:r>
              <a:rPr lang="en-US" dirty="0"/>
              <a:t>GAMS</a:t>
            </a:r>
          </a:p>
        </p:txBody>
      </p:sp>
      <p:sp>
        <p:nvSpPr>
          <p:cNvPr id="7" name="Text Placeholder 6">
            <a:extLst>
              <a:ext uri="{FF2B5EF4-FFF2-40B4-BE49-F238E27FC236}">
                <a16:creationId xmlns:a16="http://schemas.microsoft.com/office/drawing/2014/main" id="{1E19C87B-F966-424D-9CFB-E929DC6974BB}"/>
              </a:ext>
            </a:extLst>
          </p:cNvPr>
          <p:cNvSpPr>
            <a:spLocks noGrp="1"/>
          </p:cNvSpPr>
          <p:nvPr>
            <p:ph type="body" sz="quarter" idx="15"/>
          </p:nvPr>
        </p:nvSpPr>
        <p:spPr/>
        <p:txBody>
          <a:bodyPr/>
          <a:lstStyle/>
          <a:p>
            <a:r>
              <a:rPr lang="en-US" dirty="0" err="1"/>
              <a:t>Pyomo</a:t>
            </a:r>
            <a:endParaRPr lang="en-US" dirty="0"/>
          </a:p>
        </p:txBody>
      </p:sp>
      <p:pic>
        <p:nvPicPr>
          <p:cNvPr id="8" name="Picture 7">
            <a:extLst>
              <a:ext uri="{FF2B5EF4-FFF2-40B4-BE49-F238E27FC236}">
                <a16:creationId xmlns:a16="http://schemas.microsoft.com/office/drawing/2014/main" id="{9AD75082-54A6-BC44-91A6-6D057FF68DEC}"/>
              </a:ext>
            </a:extLst>
          </p:cNvPr>
          <p:cNvPicPr>
            <a:picLocks noChangeAspect="1"/>
          </p:cNvPicPr>
          <p:nvPr/>
        </p:nvPicPr>
        <p:blipFill>
          <a:blip r:embed="rId3"/>
          <a:stretch>
            <a:fillRect/>
          </a:stretch>
        </p:blipFill>
        <p:spPr>
          <a:xfrm>
            <a:off x="8160327" y="2193822"/>
            <a:ext cx="3537515" cy="4323629"/>
          </a:xfrm>
          <a:prstGeom prst="rect">
            <a:avLst/>
          </a:prstGeom>
        </p:spPr>
      </p:pic>
      <p:pic>
        <p:nvPicPr>
          <p:cNvPr id="9" name="Picture 8">
            <a:extLst>
              <a:ext uri="{FF2B5EF4-FFF2-40B4-BE49-F238E27FC236}">
                <a16:creationId xmlns:a16="http://schemas.microsoft.com/office/drawing/2014/main" id="{F2484050-636F-BF4C-98DE-196CE863E720}"/>
              </a:ext>
            </a:extLst>
          </p:cNvPr>
          <p:cNvPicPr>
            <a:picLocks noChangeAspect="1"/>
          </p:cNvPicPr>
          <p:nvPr/>
        </p:nvPicPr>
        <p:blipFill>
          <a:blip r:embed="rId4"/>
          <a:stretch>
            <a:fillRect/>
          </a:stretch>
        </p:blipFill>
        <p:spPr>
          <a:xfrm>
            <a:off x="4499264" y="2193822"/>
            <a:ext cx="2507241" cy="4415349"/>
          </a:xfrm>
          <a:prstGeom prst="rect">
            <a:avLst/>
          </a:prstGeom>
        </p:spPr>
      </p:pic>
      <p:pic>
        <p:nvPicPr>
          <p:cNvPr id="10" name="Picture 9">
            <a:extLst>
              <a:ext uri="{FF2B5EF4-FFF2-40B4-BE49-F238E27FC236}">
                <a16:creationId xmlns:a16="http://schemas.microsoft.com/office/drawing/2014/main" id="{8571E32A-83FA-9045-8A28-A9CDD3900EE2}"/>
              </a:ext>
            </a:extLst>
          </p:cNvPr>
          <p:cNvPicPr>
            <a:picLocks noChangeAspect="1"/>
          </p:cNvPicPr>
          <p:nvPr/>
        </p:nvPicPr>
        <p:blipFill>
          <a:blip r:embed="rId5"/>
          <a:stretch>
            <a:fillRect/>
          </a:stretch>
        </p:blipFill>
        <p:spPr>
          <a:xfrm>
            <a:off x="838201" y="2193822"/>
            <a:ext cx="2252729" cy="4415349"/>
          </a:xfrm>
          <a:prstGeom prst="rect">
            <a:avLst/>
          </a:prstGeom>
        </p:spPr>
      </p:pic>
      <p:sp>
        <p:nvSpPr>
          <p:cNvPr id="11" name="Title 1">
            <a:extLst>
              <a:ext uri="{FF2B5EF4-FFF2-40B4-BE49-F238E27FC236}">
                <a16:creationId xmlns:a16="http://schemas.microsoft.com/office/drawing/2014/main" id="{EBA2C9C1-C456-B44E-AC29-3CF14064D83E}"/>
              </a:ext>
            </a:extLst>
          </p:cNvPr>
          <p:cNvSpPr txBox="1">
            <a:spLocks/>
          </p:cNvSpPr>
          <p:nvPr/>
        </p:nvSpPr>
        <p:spPr>
          <a:xfrm>
            <a:off x="541986" y="646660"/>
            <a:ext cx="9053945" cy="1126868"/>
          </a:xfrm>
          <a:prstGeom prst="rect">
            <a:avLst/>
          </a:prstGeom>
        </p:spPr>
        <p:txBody>
          <a:bodyPr>
            <a:normAutofit/>
          </a:bodyPr>
          <a:lstStyle>
            <a:lvl1pPr algn="l" defTabSz="914400" rtl="0" eaLnBrk="1" latinLnBrk="0" hangingPunct="1">
              <a:lnSpc>
                <a:spcPct val="90000"/>
              </a:lnSpc>
              <a:spcBef>
                <a:spcPct val="0"/>
              </a:spcBef>
              <a:buNone/>
              <a:defRPr sz="4400" b="1" kern="1200">
                <a:solidFill>
                  <a:schemeClr val="tx1"/>
                </a:solidFill>
                <a:latin typeface="Arial" charset="0"/>
                <a:ea typeface="Arial" charset="0"/>
                <a:cs typeface="Arial" charset="0"/>
              </a:defRPr>
            </a:lvl1pPr>
          </a:lstStyle>
          <a:p>
            <a:r>
              <a:rPr lang="en-US" dirty="0"/>
              <a:t>Transportation problem</a:t>
            </a:r>
          </a:p>
        </p:txBody>
      </p:sp>
    </p:spTree>
    <p:extLst>
      <p:ext uri="{BB962C8B-B14F-4D97-AF65-F5344CB8AC3E}">
        <p14:creationId xmlns:p14="http://schemas.microsoft.com/office/powerpoint/2010/main" val="22912566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mph" presetSubtype="0" fill="hold" nodeType="clickEffect">
                                  <p:stCondLst>
                                    <p:cond delay="0"/>
                                  </p:stCondLst>
                                  <p:childTnLst>
                                    <p:animScale>
                                      <p:cBhvr>
                                        <p:cTn id="6" dur="2000" fill="hold"/>
                                        <p:tgtEl>
                                          <p:spTgt spid="10"/>
                                        </p:tgtEl>
                                      </p:cBhvr>
                                      <p:by x="175000" y="175000"/>
                                    </p:animScale>
                                  </p:childTnLst>
                                </p:cTn>
                              </p:par>
                            </p:childTnLst>
                          </p:cTn>
                        </p:par>
                      </p:childTnLst>
                    </p:cTn>
                  </p:par>
                  <p:par>
                    <p:cTn id="7" fill="hold">
                      <p:stCondLst>
                        <p:cond delay="indefinite"/>
                      </p:stCondLst>
                      <p:childTnLst>
                        <p:par>
                          <p:cTn id="8" fill="hold">
                            <p:stCondLst>
                              <p:cond delay="0"/>
                            </p:stCondLst>
                            <p:childTnLst>
                              <p:par>
                                <p:cTn id="9" presetID="6" presetClass="emph" presetSubtype="0" fill="hold" nodeType="clickEffect">
                                  <p:stCondLst>
                                    <p:cond delay="0"/>
                                  </p:stCondLst>
                                  <p:childTnLst>
                                    <p:animScale>
                                      <p:cBhvr>
                                        <p:cTn id="10" dur="2000" fill="hold"/>
                                        <p:tgtEl>
                                          <p:spTgt spid="10"/>
                                        </p:tgtEl>
                                      </p:cBhvr>
                                      <p:by x="50000" y="50000"/>
                                    </p:animScale>
                                  </p:childTnLst>
                                </p:cTn>
                              </p:par>
                            </p:childTnLst>
                          </p:cTn>
                        </p:par>
                      </p:childTnLst>
                    </p:cTn>
                  </p:par>
                  <p:par>
                    <p:cTn id="11" fill="hold">
                      <p:stCondLst>
                        <p:cond delay="indefinite"/>
                      </p:stCondLst>
                      <p:childTnLst>
                        <p:par>
                          <p:cTn id="12" fill="hold">
                            <p:stCondLst>
                              <p:cond delay="0"/>
                            </p:stCondLst>
                            <p:childTnLst>
                              <p:par>
                                <p:cTn id="13" presetID="6" presetClass="emph" presetSubtype="0" fill="hold" nodeType="clickEffect">
                                  <p:stCondLst>
                                    <p:cond delay="0"/>
                                  </p:stCondLst>
                                  <p:childTnLst>
                                    <p:animScale>
                                      <p:cBhvr>
                                        <p:cTn id="14" dur="2000" fill="hold"/>
                                        <p:tgtEl>
                                          <p:spTgt spid="9"/>
                                        </p:tgtEl>
                                      </p:cBhvr>
                                      <p:by x="175000" y="175000"/>
                                    </p:animScale>
                                  </p:childTnLst>
                                </p:cTn>
                              </p:par>
                            </p:childTnLst>
                          </p:cTn>
                        </p:par>
                      </p:childTnLst>
                    </p:cTn>
                  </p:par>
                  <p:par>
                    <p:cTn id="15" fill="hold">
                      <p:stCondLst>
                        <p:cond delay="indefinite"/>
                      </p:stCondLst>
                      <p:childTnLst>
                        <p:par>
                          <p:cTn id="16" fill="hold">
                            <p:stCondLst>
                              <p:cond delay="0"/>
                            </p:stCondLst>
                            <p:childTnLst>
                              <p:par>
                                <p:cTn id="17" presetID="6" presetClass="emph" presetSubtype="0" fill="hold" nodeType="clickEffect">
                                  <p:stCondLst>
                                    <p:cond delay="0"/>
                                  </p:stCondLst>
                                  <p:childTnLst>
                                    <p:animScale>
                                      <p:cBhvr>
                                        <p:cTn id="18" dur="2000" fill="hold"/>
                                        <p:tgtEl>
                                          <p:spTgt spid="9"/>
                                        </p:tgtEl>
                                      </p:cBhvr>
                                      <p:by x="50000" y="50000"/>
                                    </p:animScale>
                                  </p:childTnLst>
                                </p:cTn>
                              </p:par>
                            </p:childTnLst>
                          </p:cTn>
                        </p:par>
                      </p:childTnLst>
                    </p:cTn>
                  </p:par>
                  <p:par>
                    <p:cTn id="19" fill="hold">
                      <p:stCondLst>
                        <p:cond delay="indefinite"/>
                      </p:stCondLst>
                      <p:childTnLst>
                        <p:par>
                          <p:cTn id="20" fill="hold">
                            <p:stCondLst>
                              <p:cond delay="0"/>
                            </p:stCondLst>
                            <p:childTnLst>
                              <p:par>
                                <p:cTn id="21" presetID="6" presetClass="emph" presetSubtype="0" fill="hold" nodeType="clickEffect">
                                  <p:stCondLst>
                                    <p:cond delay="0"/>
                                  </p:stCondLst>
                                  <p:childTnLst>
                                    <p:animScale>
                                      <p:cBhvr>
                                        <p:cTn id="22" dur="2000" fill="hold"/>
                                        <p:tgtEl>
                                          <p:spTgt spid="8"/>
                                        </p:tgtEl>
                                      </p:cBhvr>
                                      <p:by x="175000" y="175000"/>
                                    </p:animScale>
                                  </p:childTnLst>
                                </p:cTn>
                              </p:par>
                            </p:childTnLst>
                          </p:cTn>
                        </p:par>
                      </p:childTnLst>
                    </p:cTn>
                  </p:par>
                  <p:par>
                    <p:cTn id="23" fill="hold">
                      <p:stCondLst>
                        <p:cond delay="indefinite"/>
                      </p:stCondLst>
                      <p:childTnLst>
                        <p:par>
                          <p:cTn id="24" fill="hold">
                            <p:stCondLst>
                              <p:cond delay="0"/>
                            </p:stCondLst>
                            <p:childTnLst>
                              <p:par>
                                <p:cTn id="25" presetID="6" presetClass="emph" presetSubtype="0" fill="hold" nodeType="clickEffect">
                                  <p:stCondLst>
                                    <p:cond delay="0"/>
                                  </p:stCondLst>
                                  <p:childTnLst>
                                    <p:animScale>
                                      <p:cBhvr>
                                        <p:cTn id="26" dur="2000" fill="hold"/>
                                        <p:tgtEl>
                                          <p:spTgt spid="8"/>
                                        </p:tgtEl>
                                      </p:cBhvr>
                                      <p:by x="50000" y="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Custom Design">
  <a:themeElements>
    <a:clrScheme name="VU">
      <a:dk1>
        <a:srgbClr val="7A003B"/>
      </a:dk1>
      <a:lt1>
        <a:srgbClr val="FFFFFF"/>
      </a:lt1>
      <a:dk2>
        <a:srgbClr val="7A003B"/>
      </a:dk2>
      <a:lt2>
        <a:srgbClr val="FEFFFE"/>
      </a:lt2>
      <a:accent1>
        <a:srgbClr val="E03357"/>
      </a:accent1>
      <a:accent2>
        <a:srgbClr val="E2E3E2"/>
      </a:accent2>
      <a:accent3>
        <a:srgbClr val="3B3C3A"/>
      </a:accent3>
      <a:accent4>
        <a:srgbClr val="989998"/>
      </a:accent4>
      <a:accent5>
        <a:srgbClr val="D5D5D5"/>
      </a:accent5>
      <a:accent6>
        <a:srgbClr val="797979"/>
      </a:accent6>
      <a:hlink>
        <a:srgbClr val="E03357"/>
      </a:hlink>
      <a:folHlink>
        <a:srgbClr val="E2E3E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Custom Design">
  <a:themeElements>
    <a:clrScheme name="VU">
      <a:dk1>
        <a:srgbClr val="7A003B"/>
      </a:dk1>
      <a:lt1>
        <a:srgbClr val="FFFFFF"/>
      </a:lt1>
      <a:dk2>
        <a:srgbClr val="7A003B"/>
      </a:dk2>
      <a:lt2>
        <a:srgbClr val="FEFFFE"/>
      </a:lt2>
      <a:accent1>
        <a:srgbClr val="E03357"/>
      </a:accent1>
      <a:accent2>
        <a:srgbClr val="E2E3E2"/>
      </a:accent2>
      <a:accent3>
        <a:srgbClr val="3B3C3A"/>
      </a:accent3>
      <a:accent4>
        <a:srgbClr val="989998"/>
      </a:accent4>
      <a:accent5>
        <a:srgbClr val="D5D5D5"/>
      </a:accent5>
      <a:accent6>
        <a:srgbClr val="797979"/>
      </a:accent6>
      <a:hlink>
        <a:srgbClr val="E03357"/>
      </a:hlink>
      <a:folHlink>
        <a:srgbClr val="E2E3E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6878</TotalTime>
  <Words>3626</Words>
  <Application>Microsoft Macintosh PowerPoint</Application>
  <PresentationFormat>Widescreen</PresentationFormat>
  <Paragraphs>426</Paragraphs>
  <Slides>20</Slides>
  <Notes>16</Notes>
  <HiddenSlides>0</HiddenSlides>
  <MMClips>0</MMClips>
  <ScaleCrop>false</ScaleCrop>
  <HeadingPairs>
    <vt:vector size="6" baseType="variant">
      <vt:variant>
        <vt:lpstr>Fonts Used</vt:lpstr>
      </vt:variant>
      <vt:variant>
        <vt:i4>4</vt:i4>
      </vt:variant>
      <vt:variant>
        <vt:lpstr>Theme</vt:lpstr>
      </vt:variant>
      <vt:variant>
        <vt:i4>2</vt:i4>
      </vt:variant>
      <vt:variant>
        <vt:lpstr>Slide Titles</vt:lpstr>
      </vt:variant>
      <vt:variant>
        <vt:i4>20</vt:i4>
      </vt:variant>
    </vt:vector>
  </HeadingPairs>
  <TitlesOfParts>
    <vt:vector size="26" baseType="lpstr">
      <vt:lpstr>Arial</vt:lpstr>
      <vt:lpstr>Calibri</vt:lpstr>
      <vt:lpstr>GT Walsheim</vt:lpstr>
      <vt:lpstr>Helvetica Neue</vt:lpstr>
      <vt:lpstr>Custom Design</vt:lpstr>
      <vt:lpstr>1_Custom Design</vt:lpstr>
      <vt:lpstr>Experimental Analysis Of Algebraic Modeling Languages For Social Behavior Modeling</vt:lpstr>
      <vt:lpstr>CONTENT</vt:lpstr>
      <vt:lpstr>Mathematical modeling and social behavior</vt:lpstr>
      <vt:lpstr>Research goals</vt:lpstr>
      <vt:lpstr>PowerPoint Presentation</vt:lpstr>
      <vt:lpstr>PowerPoint Presentation</vt:lpstr>
      <vt:lpstr>“AIMMS, AMPL, GAMS and Pyomo fulfill the basic characteristics of a modern algebraic modeling language”</vt:lpstr>
      <vt:lpstr>Comparative analysis of AMLs </vt:lpstr>
      <vt:lpstr>PowerPoint Presentation</vt:lpstr>
      <vt:lpstr>Characteristics</vt:lpstr>
      <vt:lpstr>Model instance creation time</vt:lpstr>
      <vt:lpstr>AMLs testing library</vt:lpstr>
      <vt:lpstr>Performance benchmark</vt:lpstr>
      <vt:lpstr>Benchmark (1)</vt:lpstr>
      <vt:lpstr>Benchmark (2)</vt:lpstr>
      <vt:lpstr>Pre-solving</vt:lpstr>
      <vt:lpstr>Impact on solving (1)</vt:lpstr>
      <vt:lpstr>Impact on solving (2)</vt:lpstr>
      <vt:lpstr>Findings</vt:lpstr>
      <vt:lpstr>CONTACTS</vt:lpstr>
    </vt:vector>
  </TitlesOfParts>
  <Company>Vilniaus universitetas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Rokas Aleliūnas</dc:creator>
  <cp:lastModifiedBy>Microsoft Office User</cp:lastModifiedBy>
  <cp:revision>182</cp:revision>
  <dcterms:created xsi:type="dcterms:W3CDTF">2017-06-28T06:49:28Z</dcterms:created>
  <dcterms:modified xsi:type="dcterms:W3CDTF">2019-09-18T17:49:57Z</dcterms:modified>
</cp:coreProperties>
</file>