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79" r:id="rId7"/>
    <p:sldId id="265" r:id="rId8"/>
    <p:sldId id="274" r:id="rId9"/>
    <p:sldId id="266" r:id="rId10"/>
    <p:sldId id="267" r:id="rId11"/>
    <p:sldId id="272" r:id="rId12"/>
    <p:sldId id="273" r:id="rId13"/>
    <p:sldId id="280" r:id="rId14"/>
    <p:sldId id="281" r:id="rId15"/>
    <p:sldId id="284" r:id="rId16"/>
    <p:sldId id="282" r:id="rId17"/>
    <p:sldId id="283" r:id="rId18"/>
    <p:sldId id="271" r:id="rId19"/>
    <p:sldId id="277" r:id="rId2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t-L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D9F31EA3-A48D-4D24-A4F1-BAAE899B863D}" type="datetimeFigureOut">
              <a:rPr lang="lt-LT" smtClean="0"/>
              <a:t>2019-09-18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177965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D9F31EA3-A48D-4D24-A4F1-BAAE899B863D}" type="datetimeFigureOut">
              <a:rPr lang="lt-LT" smtClean="0"/>
              <a:t>2019-09-18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487520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D9F31EA3-A48D-4D24-A4F1-BAAE899B863D}" type="datetimeFigureOut">
              <a:rPr lang="lt-LT" smtClean="0"/>
              <a:t>2019-09-18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68891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D9F31EA3-A48D-4D24-A4F1-BAAE899B863D}" type="datetimeFigureOut">
              <a:rPr lang="lt-LT" smtClean="0"/>
              <a:t>2019-09-18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259702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F31EA3-A48D-4D24-A4F1-BAAE899B863D}" type="datetimeFigureOut">
              <a:rPr lang="lt-LT" smtClean="0"/>
              <a:t>2019-09-18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415964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D9F31EA3-A48D-4D24-A4F1-BAAE899B863D}" type="datetimeFigureOut">
              <a:rPr lang="lt-LT" smtClean="0"/>
              <a:t>2019-09-18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23310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t-L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D9F31EA3-A48D-4D24-A4F1-BAAE899B863D}" type="datetimeFigureOut">
              <a:rPr lang="lt-LT" smtClean="0"/>
              <a:t>2019-09-18</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1797819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D9F31EA3-A48D-4D24-A4F1-BAAE899B863D}" type="datetimeFigureOut">
              <a:rPr lang="lt-LT" smtClean="0"/>
              <a:t>2019-09-18</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189245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31EA3-A48D-4D24-A4F1-BAAE899B863D}" type="datetimeFigureOut">
              <a:rPr lang="lt-LT" smtClean="0"/>
              <a:t>2019-09-18</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141395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F31EA3-A48D-4D24-A4F1-BAAE899B863D}" type="datetimeFigureOut">
              <a:rPr lang="lt-LT" smtClean="0"/>
              <a:t>2019-09-18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131789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F31EA3-A48D-4D24-A4F1-BAAE899B863D}" type="datetimeFigureOut">
              <a:rPr lang="lt-LT" smtClean="0"/>
              <a:t>2019-09-18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719DA17-439B-49F0-B511-D088D2065907}" type="slidenum">
              <a:rPr lang="lt-LT" smtClean="0"/>
              <a:t>‹#›</a:t>
            </a:fld>
            <a:endParaRPr lang="lt-LT"/>
          </a:p>
        </p:txBody>
      </p:sp>
    </p:spTree>
    <p:extLst>
      <p:ext uri="{BB962C8B-B14F-4D97-AF65-F5344CB8AC3E}">
        <p14:creationId xmlns:p14="http://schemas.microsoft.com/office/powerpoint/2010/main" val="367850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31EA3-A48D-4D24-A4F1-BAAE899B863D}" type="datetimeFigureOut">
              <a:rPr lang="lt-LT" smtClean="0"/>
              <a:t>2019-09-18</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9DA17-439B-49F0-B511-D088D2065907}" type="slidenum">
              <a:rPr lang="lt-LT" smtClean="0"/>
              <a:t>‹#›</a:t>
            </a:fld>
            <a:endParaRPr lang="lt-LT"/>
          </a:p>
        </p:txBody>
      </p:sp>
    </p:spTree>
    <p:extLst>
      <p:ext uri="{BB962C8B-B14F-4D97-AF65-F5344CB8AC3E}">
        <p14:creationId xmlns:p14="http://schemas.microsoft.com/office/powerpoint/2010/main" val="3880815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t-LT" dirty="0" smtClean="0"/>
              <a:t>SOCIAL DEZINTEGRATION INDEX AND ITS APPLICATIONS</a:t>
            </a:r>
            <a:endParaRPr lang="lt-LT" dirty="0"/>
          </a:p>
        </p:txBody>
      </p:sp>
      <p:sp>
        <p:nvSpPr>
          <p:cNvPr id="3" name="Subtitle 2"/>
          <p:cNvSpPr>
            <a:spLocks noGrp="1"/>
          </p:cNvSpPr>
          <p:nvPr>
            <p:ph type="subTitle" idx="1"/>
          </p:nvPr>
        </p:nvSpPr>
        <p:spPr/>
        <p:txBody>
          <a:bodyPr>
            <a:normAutofit/>
          </a:bodyPr>
          <a:lstStyle/>
          <a:p>
            <a:r>
              <a:rPr lang="lt-LT" sz="3600" dirty="0" smtClean="0"/>
              <a:t>Stanislovas </a:t>
            </a:r>
            <a:r>
              <a:rPr lang="lt-LT" sz="3600" dirty="0" err="1" smtClean="0"/>
              <a:t>Juknevicius</a:t>
            </a:r>
            <a:endParaRPr lang="lt-LT" sz="3600" dirty="0"/>
          </a:p>
        </p:txBody>
      </p:sp>
    </p:spTree>
    <p:extLst>
      <p:ext uri="{BB962C8B-B14F-4D97-AF65-F5344CB8AC3E}">
        <p14:creationId xmlns:p14="http://schemas.microsoft.com/office/powerpoint/2010/main" val="3544759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Features</a:t>
            </a:r>
            <a:r>
              <a:rPr lang="lt-LT" b="1" dirty="0" smtClean="0"/>
              <a:t> </a:t>
            </a:r>
            <a:r>
              <a:rPr lang="lt-LT" b="1" dirty="0" err="1" smtClean="0"/>
              <a:t>of</a:t>
            </a:r>
            <a:r>
              <a:rPr lang="lt-LT" b="1" dirty="0" smtClean="0"/>
              <a:t> </a:t>
            </a:r>
            <a:r>
              <a:rPr lang="lt-LT" b="1" dirty="0" err="1" smtClean="0"/>
              <a:t>modern</a:t>
            </a:r>
            <a:r>
              <a:rPr lang="lt-LT" b="1" dirty="0" smtClean="0"/>
              <a:t> </a:t>
            </a:r>
            <a:r>
              <a:rPr lang="lt-LT" b="1" dirty="0" err="1" smtClean="0"/>
              <a:t>western</a:t>
            </a:r>
            <a:r>
              <a:rPr lang="lt-LT" b="1" dirty="0" smtClean="0"/>
              <a:t> </a:t>
            </a:r>
            <a:r>
              <a:rPr lang="lt-LT" b="1" dirty="0" err="1" smtClean="0"/>
              <a:t>society</a:t>
            </a:r>
            <a:endParaRPr lang="lt-LT" b="1" dirty="0"/>
          </a:p>
        </p:txBody>
      </p:sp>
      <p:sp>
        <p:nvSpPr>
          <p:cNvPr id="3" name="Content Placeholder 2"/>
          <p:cNvSpPr>
            <a:spLocks noGrp="1"/>
          </p:cNvSpPr>
          <p:nvPr>
            <p:ph idx="1"/>
          </p:nvPr>
        </p:nvSpPr>
        <p:spPr/>
        <p:txBody>
          <a:bodyPr/>
          <a:lstStyle/>
          <a:p>
            <a:r>
              <a:rPr lang="lt-LT" sz="3600" dirty="0" err="1" smtClean="0">
                <a:latin typeface="Times New Roman" panose="02020603050405020304" pitchFamily="18" charset="0"/>
                <a:cs typeface="Times New Roman" panose="02020603050405020304" pitchFamily="18" charset="0"/>
              </a:rPr>
              <a:t>Secularization</a:t>
            </a:r>
            <a:r>
              <a:rPr lang="lt-LT" sz="3600" dirty="0" smtClean="0">
                <a:latin typeface="Times New Roman" panose="02020603050405020304" pitchFamily="18" charset="0"/>
                <a:cs typeface="Times New Roman" panose="02020603050405020304" pitchFamily="18" charset="0"/>
              </a:rPr>
              <a:t> </a:t>
            </a:r>
          </a:p>
          <a:p>
            <a:pPr marL="0" indent="0">
              <a:buNone/>
            </a:pPr>
            <a:r>
              <a:rPr lang="en-US" sz="3600" dirty="0" err="1">
                <a:latin typeface="Times New Roman" panose="02020603050405020304" pitchFamily="18" charset="0"/>
                <a:cs typeface="Times New Roman" panose="02020603050405020304" pitchFamily="18" charset="0"/>
              </a:rPr>
              <a:t>S</a:t>
            </a:r>
            <a:r>
              <a:rPr lang="lt-LT" sz="3600" dirty="0" err="1" smtClean="0">
                <a:latin typeface="Times New Roman" panose="02020603050405020304" pitchFamily="18" charset="0"/>
                <a:cs typeface="Times New Roman" panose="02020603050405020304" pitchFamily="18" charset="0"/>
              </a:rPr>
              <a:t>ocietal</a:t>
            </a:r>
            <a:r>
              <a:rPr lang="lt-LT"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a:t>
            </a:r>
            <a:r>
              <a:rPr lang="lt-LT" sz="3600" dirty="0" err="1" smtClean="0">
                <a:latin typeface="Times New Roman" panose="02020603050405020304" pitchFamily="18" charset="0"/>
                <a:cs typeface="Times New Roman" panose="02020603050405020304" pitchFamily="18" charset="0"/>
              </a:rPr>
              <a:t>rganisational</a:t>
            </a:r>
            <a:r>
              <a:rPr lang="lt-LT"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a:t>
            </a:r>
            <a:r>
              <a:rPr lang="lt-LT" sz="3600" dirty="0" err="1" smtClean="0">
                <a:latin typeface="Times New Roman" panose="02020603050405020304" pitchFamily="18" charset="0"/>
                <a:cs typeface="Times New Roman" panose="02020603050405020304" pitchFamily="18" charset="0"/>
              </a:rPr>
              <a:t>ndividual</a:t>
            </a:r>
            <a:r>
              <a:rPr lang="lt-LT" sz="3600" dirty="0" smtClean="0">
                <a:latin typeface="Times New Roman" panose="02020603050405020304" pitchFamily="18" charset="0"/>
                <a:cs typeface="Times New Roman" panose="02020603050405020304" pitchFamily="18" charset="0"/>
              </a:rPr>
              <a:t> </a:t>
            </a:r>
            <a:r>
              <a:rPr lang="lt-LT" sz="2400" dirty="0" err="1" smtClean="0">
                <a:latin typeface="Times New Roman" panose="02020603050405020304" pitchFamily="18" charset="0"/>
                <a:cs typeface="Times New Roman" panose="02020603050405020304" pitchFamily="18" charset="0"/>
              </a:rPr>
              <a:t>Karl</a:t>
            </a:r>
            <a:r>
              <a:rPr lang="lt-LT" sz="2400" dirty="0" smtClean="0">
                <a:latin typeface="Times New Roman" panose="02020603050405020304" pitchFamily="18" charset="0"/>
                <a:cs typeface="Times New Roman" panose="02020603050405020304" pitchFamily="18" charset="0"/>
              </a:rPr>
              <a:t> </a:t>
            </a:r>
            <a:r>
              <a:rPr lang="lt-LT" sz="2400" dirty="0" err="1" smtClean="0">
                <a:latin typeface="Times New Roman" panose="02020603050405020304" pitchFamily="18" charset="0"/>
                <a:cs typeface="Times New Roman" panose="02020603050405020304" pitchFamily="18" charset="0"/>
              </a:rPr>
              <a:t>Dobbelaere</a:t>
            </a:r>
            <a:r>
              <a:rPr lang="lt-LT" sz="2400" dirty="0" smtClean="0">
                <a:latin typeface="Times New Roman" panose="02020603050405020304" pitchFamily="18" charset="0"/>
                <a:cs typeface="Times New Roman" panose="02020603050405020304" pitchFamily="18" charset="0"/>
              </a:rPr>
              <a:t>. </a:t>
            </a:r>
            <a:r>
              <a:rPr lang="lt-LT" sz="2400" dirty="0" err="1" smtClean="0">
                <a:latin typeface="Times New Roman" panose="02020603050405020304" pitchFamily="18" charset="0"/>
                <a:cs typeface="Times New Roman" panose="02020603050405020304" pitchFamily="18" charset="0"/>
              </a:rPr>
              <a:t>Secularization</a:t>
            </a:r>
            <a:r>
              <a:rPr lang="lt-LT" sz="2400" dirty="0" smtClean="0">
                <a:latin typeface="Times New Roman" panose="02020603050405020304" pitchFamily="18" charset="0"/>
                <a:cs typeface="Times New Roman" panose="02020603050405020304" pitchFamily="18" charset="0"/>
              </a:rPr>
              <a:t>: A </a:t>
            </a:r>
            <a:r>
              <a:rPr lang="lt-LT" sz="2400" dirty="0" err="1" smtClean="0">
                <a:latin typeface="Times New Roman" panose="02020603050405020304" pitchFamily="18" charset="0"/>
                <a:cs typeface="Times New Roman" panose="02020603050405020304" pitchFamily="18" charset="0"/>
              </a:rPr>
              <a:t>Multi-dimensional</a:t>
            </a:r>
            <a:r>
              <a:rPr lang="lt-LT" sz="2400" dirty="0" smtClean="0">
                <a:latin typeface="Times New Roman" panose="02020603050405020304" pitchFamily="18" charset="0"/>
                <a:cs typeface="Times New Roman" panose="02020603050405020304" pitchFamily="18" charset="0"/>
              </a:rPr>
              <a:t> </a:t>
            </a:r>
            <a:r>
              <a:rPr lang="lt-LT" sz="2400" dirty="0" err="1" smtClean="0">
                <a:latin typeface="Times New Roman" panose="02020603050405020304" pitchFamily="18" charset="0"/>
                <a:cs typeface="Times New Roman" panose="02020603050405020304" pitchFamily="18" charset="0"/>
              </a:rPr>
              <a:t>Concept</a:t>
            </a:r>
            <a:r>
              <a:rPr lang="lt-LT" sz="2400"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Current</a:t>
            </a:r>
            <a:r>
              <a:rPr lang="lt-LT" sz="2400" i="1"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Sociology</a:t>
            </a:r>
            <a:r>
              <a:rPr lang="lt-LT" sz="2400" i="1" dirty="0" smtClean="0">
                <a:latin typeface="Times New Roman" panose="02020603050405020304" pitchFamily="18" charset="0"/>
                <a:cs typeface="Times New Roman" panose="02020603050405020304" pitchFamily="18" charset="0"/>
              </a:rPr>
              <a:t>, 29, 2, 1981. </a:t>
            </a:r>
            <a:endParaRPr lang="lt-LT" sz="3600" dirty="0">
              <a:latin typeface="Times New Roman" panose="02020603050405020304" pitchFamily="18" charset="0"/>
              <a:cs typeface="Times New Roman" panose="02020603050405020304" pitchFamily="18" charset="0"/>
            </a:endParaRPr>
          </a:p>
          <a:p>
            <a:r>
              <a:rPr lang="lt-LT" sz="3600" dirty="0" err="1">
                <a:latin typeface="Times New Roman" panose="02020603050405020304" pitchFamily="18" charset="0"/>
                <a:cs typeface="Times New Roman" panose="02020603050405020304" pitchFamily="18" charset="0"/>
              </a:rPr>
              <a:t>I</a:t>
            </a:r>
            <a:r>
              <a:rPr lang="lt-LT" sz="3600" dirty="0" err="1" smtClean="0">
                <a:latin typeface="Times New Roman" panose="02020603050405020304" pitchFamily="18" charset="0"/>
                <a:cs typeface="Times New Roman" panose="02020603050405020304" pitchFamily="18" charset="0"/>
              </a:rPr>
              <a:t>ndividualization</a:t>
            </a:r>
            <a:r>
              <a:rPr lang="lt-LT" sz="3600" dirty="0" smtClean="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dirty="0" err="1" smtClean="0">
                <a:latin typeface="Times New Roman" panose="02020603050405020304" pitchFamily="18" charset="0"/>
                <a:cs typeface="Times New Roman" panose="02020603050405020304" pitchFamily="18" charset="0"/>
              </a:rPr>
              <a:t>Objectiv</a:t>
            </a:r>
            <a:r>
              <a:rPr lang="en-US" sz="3600" dirty="0" smtClean="0">
                <a:latin typeface="Times New Roman" panose="02020603050405020304" pitchFamily="18" charset="0"/>
                <a:cs typeface="Times New Roman" panose="02020603050405020304" pitchFamily="18" charset="0"/>
              </a:rPr>
              <a:t> level: social differentiation, division of </a:t>
            </a:r>
            <a:r>
              <a:rPr lang="en-US" sz="3600" dirty="0" err="1" smtClean="0">
                <a:latin typeface="Times New Roman" panose="02020603050405020304" pitchFamily="18" charset="0"/>
                <a:cs typeface="Times New Roman" panose="02020603050405020304" pitchFamily="18" charset="0"/>
              </a:rPr>
              <a:t>labour</a:t>
            </a: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dirty="0" err="1" smtClean="0"/>
              <a:t>Subjectiv</a:t>
            </a:r>
            <a:r>
              <a:rPr lang="en-US" sz="3600" dirty="0" smtClean="0"/>
              <a:t> level: liberation of the individuals from traditional social forms and relationships </a:t>
            </a:r>
            <a:r>
              <a:rPr lang="lt-LT" sz="3600" dirty="0" smtClean="0"/>
              <a:t> </a:t>
            </a:r>
            <a:r>
              <a:rPr lang="en-US" sz="2400" dirty="0" err="1" smtClean="0"/>
              <a:t>Zygmunt</a:t>
            </a:r>
            <a:r>
              <a:rPr lang="en-US" sz="2400" dirty="0" smtClean="0"/>
              <a:t> </a:t>
            </a:r>
            <a:r>
              <a:rPr lang="en-US" sz="2400" dirty="0" err="1" smtClean="0"/>
              <a:t>bauman</a:t>
            </a:r>
            <a:r>
              <a:rPr lang="en-US" sz="2400" dirty="0" smtClean="0"/>
              <a:t>. </a:t>
            </a:r>
            <a:r>
              <a:rPr lang="en-US" sz="2400" i="1" dirty="0" smtClean="0"/>
              <a:t>The individualized society. </a:t>
            </a:r>
            <a:r>
              <a:rPr lang="en-US" sz="2400" i="1" dirty="0" err="1" smtClean="0"/>
              <a:t>Cambridg</a:t>
            </a:r>
            <a:r>
              <a:rPr lang="en-US" sz="2400" i="1" dirty="0" smtClean="0"/>
              <a:t>”: Polity Press, 2001. </a:t>
            </a:r>
            <a:endParaRPr lang="lt-LT" sz="3600"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784759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t-LT" sz="3600" b="1" dirty="0" smtClean="0">
                <a:latin typeface="Times New Roman" panose="02020603050405020304" pitchFamily="18" charset="0"/>
                <a:cs typeface="Times New Roman" panose="02020603050405020304" pitchFamily="18" charset="0"/>
              </a:rPr>
              <a:t>Dynamics </a:t>
            </a:r>
            <a:r>
              <a:rPr lang="lt-LT" sz="3600" b="1" dirty="0" err="1" smtClean="0">
                <a:latin typeface="Times New Roman" panose="02020603050405020304" pitchFamily="18" charset="0"/>
                <a:cs typeface="Times New Roman" panose="02020603050405020304" pitchFamily="18" charset="0"/>
              </a:rPr>
              <a:t>of</a:t>
            </a:r>
            <a:r>
              <a:rPr lang="lt-LT" sz="3600" b="1" dirty="0" smtClean="0">
                <a:latin typeface="Times New Roman" panose="02020603050405020304" pitchFamily="18" charset="0"/>
                <a:cs typeface="Times New Roman" panose="02020603050405020304" pitchFamily="18" charset="0"/>
              </a:rPr>
              <a:t> </a:t>
            </a:r>
            <a:r>
              <a:rPr lang="lt-LT" sz="3600" b="1" dirty="0" err="1" smtClean="0">
                <a:latin typeface="Times New Roman" panose="02020603050405020304" pitchFamily="18" charset="0"/>
                <a:cs typeface="Times New Roman" panose="02020603050405020304" pitchFamily="18" charset="0"/>
              </a:rPr>
              <a:t>mentalities</a:t>
            </a:r>
            <a:endParaRPr lang="lt-LT" sz="3600"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lstStyle/>
          <a:p>
            <a:r>
              <a:rPr lang="lt-LT" dirty="0" err="1" smtClean="0">
                <a:latin typeface="Times New Roman" panose="02020603050405020304" pitchFamily="18" charset="0"/>
                <a:cs typeface="Times New Roman" panose="02020603050405020304" pitchFamily="18" charset="0"/>
              </a:rPr>
              <a:t>Traditional</a:t>
            </a:r>
            <a:endParaRPr lang="lt-LT" dirty="0">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125045254"/>
              </p:ext>
            </p:extLst>
          </p:nvPr>
        </p:nvGraphicFramePr>
        <p:xfrm>
          <a:off x="839788" y="2505075"/>
          <a:ext cx="5157787" cy="2329053"/>
        </p:xfrm>
        <a:graphic>
          <a:graphicData uri="http://schemas.openxmlformats.org/drawingml/2006/table">
            <a:tbl>
              <a:tblPr firstRow="1" bandRow="1">
                <a:tableStyleId>{5C22544A-7EE6-4342-B048-85BDC9FD1C3A}</a:tableStyleId>
              </a:tblPr>
              <a:tblGrid>
                <a:gridCol w="5157787">
                  <a:extLst>
                    <a:ext uri="{9D8B030D-6E8A-4147-A177-3AD203B41FA5}">
                      <a16:colId xmlns:a16="http://schemas.microsoft.com/office/drawing/2014/main" val="231057369"/>
                    </a:ext>
                  </a:extLst>
                </a:gridCol>
              </a:tblGrid>
              <a:tr h="370840">
                <a:tc>
                  <a:txBody>
                    <a:bodyPr/>
                    <a:lstStyle/>
                    <a:p>
                      <a:r>
                        <a:rPr lang="lt-LT" dirty="0" err="1" smtClean="0"/>
                        <a:t>Faith</a:t>
                      </a:r>
                      <a:endParaRPr lang="lt-LT" dirty="0"/>
                    </a:p>
                  </a:txBody>
                  <a:tcPr>
                    <a:solidFill>
                      <a:schemeClr val="accent1">
                        <a:lumMod val="50000"/>
                      </a:schemeClr>
                    </a:solidFill>
                  </a:tcPr>
                </a:tc>
                <a:extLst>
                  <a:ext uri="{0D108BD9-81ED-4DB2-BD59-A6C34878D82A}">
                    <a16:rowId xmlns:a16="http://schemas.microsoft.com/office/drawing/2014/main" val="1016724287"/>
                  </a:ext>
                </a:extLst>
              </a:tr>
              <a:tr h="370840">
                <a:tc>
                  <a:txBody>
                    <a:bodyPr/>
                    <a:lstStyle/>
                    <a:p>
                      <a:r>
                        <a:rPr lang="lt-LT" dirty="0" err="1" smtClean="0">
                          <a:solidFill>
                            <a:schemeClr val="bg1"/>
                          </a:solidFill>
                        </a:rPr>
                        <a:t>Archetype</a:t>
                      </a:r>
                      <a:r>
                        <a:rPr lang="en-US" dirty="0" smtClean="0">
                          <a:solidFill>
                            <a:schemeClr val="bg1"/>
                          </a:solidFill>
                        </a:rPr>
                        <a:t>s</a:t>
                      </a:r>
                      <a:r>
                        <a:rPr lang="lt-LT" dirty="0" smtClean="0"/>
                        <a:t>s</a:t>
                      </a:r>
                      <a:endParaRPr lang="lt-LT" dirty="0"/>
                    </a:p>
                  </a:txBody>
                  <a:tcPr>
                    <a:solidFill>
                      <a:schemeClr val="accent1">
                        <a:lumMod val="50000"/>
                      </a:schemeClr>
                    </a:solidFill>
                  </a:tcPr>
                </a:tc>
                <a:extLst>
                  <a:ext uri="{0D108BD9-81ED-4DB2-BD59-A6C34878D82A}">
                    <a16:rowId xmlns:a16="http://schemas.microsoft.com/office/drawing/2014/main" val="1447351604"/>
                  </a:ext>
                </a:extLst>
              </a:tr>
              <a:tr h="474853">
                <a:tc>
                  <a:txBody>
                    <a:bodyPr/>
                    <a:lstStyle/>
                    <a:p>
                      <a:r>
                        <a:rPr lang="lt-LT" dirty="0" err="1" smtClean="0">
                          <a:solidFill>
                            <a:schemeClr val="bg1"/>
                          </a:solidFill>
                        </a:rPr>
                        <a:t>Reason</a:t>
                      </a:r>
                      <a:endParaRPr lang="lt-LT" dirty="0">
                        <a:solidFill>
                          <a:schemeClr val="bg1"/>
                        </a:solidFill>
                      </a:endParaRPr>
                    </a:p>
                  </a:txBody>
                  <a:tcPr>
                    <a:solidFill>
                      <a:schemeClr val="accent1">
                        <a:lumMod val="75000"/>
                      </a:schemeClr>
                    </a:solidFill>
                  </a:tcPr>
                </a:tc>
                <a:extLst>
                  <a:ext uri="{0D108BD9-81ED-4DB2-BD59-A6C34878D82A}">
                    <a16:rowId xmlns:a16="http://schemas.microsoft.com/office/drawing/2014/main" val="3196824735"/>
                  </a:ext>
                </a:extLst>
              </a:tr>
              <a:tr h="370840">
                <a:tc>
                  <a:txBody>
                    <a:bodyPr/>
                    <a:lstStyle/>
                    <a:p>
                      <a:r>
                        <a:rPr lang="lt-LT" dirty="0" err="1" smtClean="0">
                          <a:solidFill>
                            <a:schemeClr val="bg1"/>
                          </a:solidFill>
                        </a:rPr>
                        <a:t>Instincts</a:t>
                      </a:r>
                      <a:endParaRPr lang="lt-LT" dirty="0">
                        <a:solidFill>
                          <a:schemeClr val="bg1"/>
                        </a:solidFill>
                      </a:endParaRPr>
                    </a:p>
                  </a:txBody>
                  <a:tcPr>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441454589"/>
                  </a:ext>
                </a:extLst>
              </a:tr>
              <a:tr h="370840">
                <a:tc>
                  <a:txBody>
                    <a:bodyPr/>
                    <a:lstStyle/>
                    <a:p>
                      <a:r>
                        <a:rPr lang="lt-LT" dirty="0" err="1" smtClean="0">
                          <a:solidFill>
                            <a:schemeClr val="bg1"/>
                          </a:solidFill>
                        </a:rPr>
                        <a:t>Psychic</a:t>
                      </a:r>
                      <a:r>
                        <a:rPr lang="lt-LT" baseline="0" dirty="0" smtClean="0">
                          <a:solidFill>
                            <a:schemeClr val="bg1"/>
                          </a:solidFill>
                        </a:rPr>
                        <a:t> </a:t>
                      </a:r>
                      <a:r>
                        <a:rPr lang="lt-LT" baseline="0" dirty="0" err="1" smtClean="0">
                          <a:solidFill>
                            <a:schemeClr val="bg1"/>
                          </a:solidFill>
                        </a:rPr>
                        <a:t>disorders</a:t>
                      </a:r>
                      <a:endParaRPr lang="lt-LT" dirty="0">
                        <a:solidFill>
                          <a:schemeClr val="bg1"/>
                        </a:solidFill>
                      </a:endParaRPr>
                    </a:p>
                  </a:txBody>
                  <a:tcPr>
                    <a:lnT w="12700" cap="flat" cmpd="sng" algn="ctr">
                      <a:solidFill>
                        <a:schemeClr val="tx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2999684676"/>
                  </a:ext>
                </a:extLst>
              </a:tr>
              <a:tr h="370840">
                <a:tc>
                  <a:txBody>
                    <a:bodyPr/>
                    <a:lstStyle/>
                    <a:p>
                      <a:r>
                        <a:rPr lang="lt-LT" dirty="0" err="1" smtClean="0">
                          <a:solidFill>
                            <a:schemeClr val="bg1"/>
                          </a:solidFill>
                        </a:rPr>
                        <a:t>Suicides</a:t>
                      </a:r>
                      <a:endParaRPr lang="lt-LT" dirty="0">
                        <a:solidFill>
                          <a:schemeClr val="bg1"/>
                        </a:solidFill>
                      </a:endParaRPr>
                    </a:p>
                  </a:txBody>
                  <a:tcPr/>
                </a:tc>
                <a:extLst>
                  <a:ext uri="{0D108BD9-81ED-4DB2-BD59-A6C34878D82A}">
                    <a16:rowId xmlns:a16="http://schemas.microsoft.com/office/drawing/2014/main" val="2129045663"/>
                  </a:ext>
                </a:extLst>
              </a:tr>
            </a:tbl>
          </a:graphicData>
        </a:graphic>
      </p:graphicFrame>
      <p:sp>
        <p:nvSpPr>
          <p:cNvPr id="5" name="Text Placeholder 4"/>
          <p:cNvSpPr>
            <a:spLocks noGrp="1"/>
          </p:cNvSpPr>
          <p:nvPr>
            <p:ph type="body" sz="quarter" idx="3"/>
          </p:nvPr>
        </p:nvSpPr>
        <p:spPr/>
        <p:txBody>
          <a:bodyPr/>
          <a:lstStyle/>
          <a:p>
            <a:r>
              <a:rPr lang="lt-LT" dirty="0" err="1" smtClean="0">
                <a:latin typeface="Times New Roman" panose="02020603050405020304" pitchFamily="18" charset="0"/>
                <a:cs typeface="Times New Roman" panose="02020603050405020304" pitchFamily="18" charset="0"/>
              </a:rPr>
              <a:t>Contemporary</a:t>
            </a:r>
            <a:r>
              <a:rPr lang="lt-LT" dirty="0" smtClean="0">
                <a:latin typeface="Times New Roman" panose="02020603050405020304" pitchFamily="18" charset="0"/>
                <a:cs typeface="Times New Roman" panose="02020603050405020304" pitchFamily="18" charset="0"/>
              </a:rPr>
              <a:t> Western</a:t>
            </a:r>
            <a:endParaRPr lang="lt-LT" dirty="0">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4173083900"/>
              </p:ext>
            </p:extLst>
          </p:nvPr>
        </p:nvGraphicFramePr>
        <p:xfrm>
          <a:off x="6172200" y="2505075"/>
          <a:ext cx="5183188" cy="2225040"/>
        </p:xfrm>
        <a:graphic>
          <a:graphicData uri="http://schemas.openxmlformats.org/drawingml/2006/table">
            <a:tbl>
              <a:tblPr firstRow="1" bandRow="1">
                <a:tableStyleId>{5C22544A-7EE6-4342-B048-85BDC9FD1C3A}</a:tableStyleId>
              </a:tblPr>
              <a:tblGrid>
                <a:gridCol w="5183188">
                  <a:extLst>
                    <a:ext uri="{9D8B030D-6E8A-4147-A177-3AD203B41FA5}">
                      <a16:colId xmlns:a16="http://schemas.microsoft.com/office/drawing/2014/main" val="380618058"/>
                    </a:ext>
                  </a:extLst>
                </a:gridCol>
              </a:tblGrid>
              <a:tr h="370840">
                <a:tc>
                  <a:txBody>
                    <a:bodyPr/>
                    <a:lstStyle/>
                    <a:p>
                      <a:r>
                        <a:rPr lang="lt-LT" dirty="0" err="1" smtClean="0"/>
                        <a:t>Faith</a:t>
                      </a:r>
                      <a:endParaRPr lang="lt-LT" dirty="0"/>
                    </a:p>
                  </a:txBody>
                  <a:tcPr>
                    <a:solidFill>
                      <a:schemeClr val="accent1">
                        <a:lumMod val="20000"/>
                        <a:lumOff val="80000"/>
                      </a:schemeClr>
                    </a:solidFill>
                  </a:tcPr>
                </a:tc>
                <a:extLst>
                  <a:ext uri="{0D108BD9-81ED-4DB2-BD59-A6C34878D82A}">
                    <a16:rowId xmlns:a16="http://schemas.microsoft.com/office/drawing/2014/main" val="3894047256"/>
                  </a:ext>
                </a:extLst>
              </a:tr>
              <a:tr h="370840">
                <a:tc>
                  <a:txBody>
                    <a:bodyPr/>
                    <a:lstStyle/>
                    <a:p>
                      <a:r>
                        <a:rPr lang="lt-LT" dirty="0" err="1" smtClean="0">
                          <a:solidFill>
                            <a:schemeClr val="bg1"/>
                          </a:solidFill>
                        </a:rPr>
                        <a:t>Archetypes</a:t>
                      </a:r>
                      <a:endParaRPr lang="lt-LT" dirty="0">
                        <a:solidFill>
                          <a:schemeClr val="bg1"/>
                        </a:solidFill>
                      </a:endParaRPr>
                    </a:p>
                  </a:txBody>
                  <a:tcP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06177168"/>
                  </a:ext>
                </a:extLst>
              </a:tr>
              <a:tr h="370840">
                <a:tc>
                  <a:txBody>
                    <a:bodyPr/>
                    <a:lstStyle/>
                    <a:p>
                      <a:r>
                        <a:rPr lang="lt-LT" dirty="0" err="1" smtClean="0">
                          <a:solidFill>
                            <a:schemeClr val="bg1"/>
                          </a:solidFill>
                        </a:rPr>
                        <a:t>Reason</a:t>
                      </a:r>
                      <a:endParaRPr lang="lt-LT" dirty="0">
                        <a:solidFill>
                          <a:schemeClr val="bg1"/>
                        </a:solidFill>
                      </a:endParaRPr>
                    </a:p>
                  </a:txBody>
                  <a:tcP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77763919"/>
                  </a:ext>
                </a:extLst>
              </a:tr>
              <a:tr h="370840">
                <a:tc>
                  <a:txBody>
                    <a:bodyPr/>
                    <a:lstStyle/>
                    <a:p>
                      <a:r>
                        <a:rPr lang="lt-LT" dirty="0" err="1" smtClean="0">
                          <a:solidFill>
                            <a:schemeClr val="bg1"/>
                          </a:solidFill>
                        </a:rPr>
                        <a:t>Instincts</a:t>
                      </a:r>
                      <a:endParaRPr lang="lt-LT" dirty="0">
                        <a:solidFill>
                          <a:schemeClr val="bg1"/>
                        </a:solidFill>
                      </a:endParaRPr>
                    </a:p>
                  </a:txBody>
                  <a:tcPr>
                    <a:solidFill>
                      <a:schemeClr val="accent1">
                        <a:lumMod val="50000"/>
                      </a:schemeClr>
                    </a:solidFill>
                  </a:tcPr>
                </a:tc>
                <a:extLst>
                  <a:ext uri="{0D108BD9-81ED-4DB2-BD59-A6C34878D82A}">
                    <a16:rowId xmlns:a16="http://schemas.microsoft.com/office/drawing/2014/main" val="2417485469"/>
                  </a:ext>
                </a:extLst>
              </a:tr>
              <a:tr h="370840">
                <a:tc>
                  <a:txBody>
                    <a:bodyPr/>
                    <a:lstStyle/>
                    <a:p>
                      <a:r>
                        <a:rPr lang="lt-LT" dirty="0" err="1" smtClean="0">
                          <a:solidFill>
                            <a:schemeClr val="bg1"/>
                          </a:solidFill>
                        </a:rPr>
                        <a:t>Psychic</a:t>
                      </a:r>
                      <a:r>
                        <a:rPr lang="lt-LT" baseline="0" dirty="0" smtClean="0">
                          <a:solidFill>
                            <a:schemeClr val="bg1"/>
                          </a:solidFill>
                        </a:rPr>
                        <a:t> </a:t>
                      </a:r>
                      <a:r>
                        <a:rPr lang="lt-LT" baseline="0" dirty="0" err="1" smtClean="0">
                          <a:solidFill>
                            <a:schemeClr val="bg1"/>
                          </a:solidFill>
                        </a:rPr>
                        <a:t>disorders</a:t>
                      </a:r>
                      <a:endParaRPr lang="lt-LT" dirty="0">
                        <a:solidFill>
                          <a:schemeClr val="bg1"/>
                        </a:solidFill>
                      </a:endParaRPr>
                    </a:p>
                  </a:txBody>
                  <a:tcPr>
                    <a:solidFill>
                      <a:schemeClr val="accent1">
                        <a:lumMod val="75000"/>
                      </a:schemeClr>
                    </a:solidFill>
                  </a:tcPr>
                </a:tc>
                <a:extLst>
                  <a:ext uri="{0D108BD9-81ED-4DB2-BD59-A6C34878D82A}">
                    <a16:rowId xmlns:a16="http://schemas.microsoft.com/office/drawing/2014/main" val="2068178340"/>
                  </a:ext>
                </a:extLst>
              </a:tr>
              <a:tr h="370840">
                <a:tc>
                  <a:txBody>
                    <a:bodyPr/>
                    <a:lstStyle/>
                    <a:p>
                      <a:r>
                        <a:rPr lang="lt-LT" dirty="0" err="1" smtClean="0">
                          <a:solidFill>
                            <a:schemeClr val="bg1"/>
                          </a:solidFill>
                        </a:rPr>
                        <a:t>Suicides</a:t>
                      </a:r>
                      <a:endParaRPr lang="lt-LT" dirty="0">
                        <a:solidFill>
                          <a:schemeClr val="bg1"/>
                        </a:solidFill>
                      </a:endParaRPr>
                    </a:p>
                  </a:txBody>
                  <a:tcPr>
                    <a:solidFill>
                      <a:schemeClr val="accent1">
                        <a:lumMod val="75000"/>
                      </a:schemeClr>
                    </a:solidFill>
                  </a:tcPr>
                </a:tc>
                <a:extLst>
                  <a:ext uri="{0D108BD9-81ED-4DB2-BD59-A6C34878D82A}">
                    <a16:rowId xmlns:a16="http://schemas.microsoft.com/office/drawing/2014/main" val="2810879357"/>
                  </a:ext>
                </a:extLst>
              </a:tr>
            </a:tbl>
          </a:graphicData>
        </a:graphic>
      </p:graphicFrame>
    </p:spTree>
    <p:extLst>
      <p:ext uri="{BB962C8B-B14F-4D97-AF65-F5344CB8AC3E}">
        <p14:creationId xmlns:p14="http://schemas.microsoft.com/office/powerpoint/2010/main" val="2302552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latin typeface="Times New Roman" panose="02020603050405020304" pitchFamily="18" charset="0"/>
                <a:cs typeface="Times New Roman" panose="02020603050405020304" pitchFamily="18" charset="0"/>
              </a:rPr>
              <a:t>Hypothesis</a:t>
            </a:r>
            <a:endParaRPr lang="lt-LT"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lt-LT" b="1" dirty="0" err="1" smtClean="0"/>
              <a:t>The</a:t>
            </a:r>
            <a:r>
              <a:rPr lang="lt-LT" b="1" dirty="0" smtClean="0"/>
              <a:t> </a:t>
            </a:r>
            <a:r>
              <a:rPr lang="lt-LT" b="1" dirty="0" err="1" smtClean="0"/>
              <a:t>number</a:t>
            </a:r>
            <a:r>
              <a:rPr lang="lt-LT" b="1" dirty="0" smtClean="0"/>
              <a:t> </a:t>
            </a:r>
            <a:r>
              <a:rPr lang="lt-LT" b="1" dirty="0" err="1" smtClean="0"/>
              <a:t>of</a:t>
            </a:r>
            <a:r>
              <a:rPr lang="lt-LT" b="1" dirty="0" smtClean="0"/>
              <a:t> </a:t>
            </a:r>
            <a:r>
              <a:rPr lang="lt-LT" b="1" dirty="0" err="1" smtClean="0"/>
              <a:t>suicides</a:t>
            </a:r>
            <a:r>
              <a:rPr lang="lt-LT" b="1" dirty="0" smtClean="0"/>
              <a:t> </a:t>
            </a:r>
            <a:r>
              <a:rPr lang="lt-LT" b="1" dirty="0" err="1" smtClean="0"/>
              <a:t>in</a:t>
            </a:r>
            <a:r>
              <a:rPr lang="lt-LT" b="1" dirty="0" smtClean="0"/>
              <a:t> a </a:t>
            </a:r>
            <a:r>
              <a:rPr lang="lt-LT" b="1" dirty="0" err="1" smtClean="0"/>
              <a:t>certain</a:t>
            </a:r>
            <a:r>
              <a:rPr lang="lt-LT" b="1" dirty="0" smtClean="0"/>
              <a:t> </a:t>
            </a:r>
            <a:r>
              <a:rPr lang="lt-LT" b="1" dirty="0" err="1" smtClean="0"/>
              <a:t>society</a:t>
            </a:r>
            <a:r>
              <a:rPr lang="lt-LT" b="1" dirty="0" smtClean="0"/>
              <a:t> </a:t>
            </a:r>
            <a:r>
              <a:rPr lang="lt-LT" b="1" dirty="0" err="1" smtClean="0"/>
              <a:t>is</a:t>
            </a:r>
            <a:r>
              <a:rPr lang="lt-LT" b="1" dirty="0" smtClean="0"/>
              <a:t> </a:t>
            </a:r>
            <a:r>
              <a:rPr lang="lt-LT" b="1" dirty="0" err="1" smtClean="0"/>
              <a:t>adversary</a:t>
            </a:r>
            <a:r>
              <a:rPr lang="lt-LT" b="1" dirty="0" smtClean="0"/>
              <a:t> </a:t>
            </a:r>
            <a:r>
              <a:rPr lang="lt-LT" b="1" dirty="0" err="1" smtClean="0"/>
              <a:t>proportional</a:t>
            </a:r>
            <a:r>
              <a:rPr lang="lt-LT" b="1" dirty="0" smtClean="0"/>
              <a:t> to </a:t>
            </a:r>
            <a:r>
              <a:rPr lang="lt-LT" b="1" dirty="0" err="1" smtClean="0"/>
              <a:t>the</a:t>
            </a:r>
            <a:r>
              <a:rPr lang="lt-LT" b="1" dirty="0" smtClean="0"/>
              <a:t> role </a:t>
            </a:r>
            <a:r>
              <a:rPr lang="lt-LT" b="1" dirty="0" err="1" smtClean="0"/>
              <a:t>of</a:t>
            </a:r>
            <a:r>
              <a:rPr lang="lt-LT" b="1" dirty="0" smtClean="0"/>
              <a:t> </a:t>
            </a:r>
            <a:r>
              <a:rPr lang="lt-LT" b="1" dirty="0" err="1" smtClean="0"/>
              <a:t>faith</a:t>
            </a:r>
            <a:r>
              <a:rPr lang="lt-LT" b="1" dirty="0" smtClean="0"/>
              <a:t> </a:t>
            </a:r>
            <a:r>
              <a:rPr lang="lt-LT" b="1" dirty="0" err="1" smtClean="0"/>
              <a:t>and</a:t>
            </a:r>
            <a:r>
              <a:rPr lang="lt-LT" b="1" dirty="0" smtClean="0"/>
              <a:t> </a:t>
            </a:r>
            <a:r>
              <a:rPr lang="lt-LT" b="1" dirty="0" err="1" smtClean="0"/>
              <a:t>archetypes</a:t>
            </a:r>
            <a:r>
              <a:rPr lang="lt-LT" b="1" dirty="0" smtClean="0"/>
              <a:t> </a:t>
            </a:r>
            <a:r>
              <a:rPr lang="lt-LT" b="1" dirty="0" err="1" smtClean="0"/>
              <a:t>in</a:t>
            </a:r>
            <a:r>
              <a:rPr lang="lt-LT" b="1" dirty="0" smtClean="0"/>
              <a:t> </a:t>
            </a:r>
            <a:r>
              <a:rPr lang="lt-LT" b="1" dirty="0" err="1" smtClean="0"/>
              <a:t>that</a:t>
            </a:r>
            <a:r>
              <a:rPr lang="lt-LT" b="1" dirty="0" smtClean="0"/>
              <a:t> </a:t>
            </a:r>
            <a:r>
              <a:rPr lang="lt-LT" b="1" dirty="0" err="1" smtClean="0"/>
              <a:t>society</a:t>
            </a:r>
            <a:r>
              <a:rPr lang="lt-LT" b="1" dirty="0" smtClean="0"/>
              <a:t> </a:t>
            </a:r>
            <a:endParaRPr lang="lt-LT" dirty="0"/>
          </a:p>
          <a:p>
            <a:endParaRPr lang="lt-LT" dirty="0"/>
          </a:p>
        </p:txBody>
      </p:sp>
    </p:spTree>
    <p:extLst>
      <p:ext uri="{BB962C8B-B14F-4D97-AF65-F5344CB8AC3E}">
        <p14:creationId xmlns:p14="http://schemas.microsoft.com/office/powerpoint/2010/main" val="728792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4000" b="1" dirty="0" err="1">
                <a:latin typeface="Times New Roman" panose="02020603050405020304" pitchFamily="18" charset="0"/>
                <a:cs typeface="Times New Roman" panose="02020603050405020304" pitchFamily="18" charset="0"/>
              </a:rPr>
              <a:t>Relationship</a:t>
            </a:r>
            <a:r>
              <a:rPr lang="lt-LT" sz="4000" b="1" dirty="0">
                <a:latin typeface="Times New Roman" panose="02020603050405020304" pitchFamily="18" charset="0"/>
                <a:cs typeface="Times New Roman" panose="02020603050405020304" pitchFamily="18" charset="0"/>
              </a:rPr>
              <a:t> </a:t>
            </a:r>
            <a:r>
              <a:rPr lang="lt-LT" sz="4000" b="1" dirty="0" err="1">
                <a:latin typeface="Times New Roman" panose="02020603050405020304" pitchFamily="18" charset="0"/>
                <a:cs typeface="Times New Roman" panose="02020603050405020304" pitchFamily="18" charset="0"/>
              </a:rPr>
              <a:t>between</a:t>
            </a:r>
            <a:r>
              <a:rPr lang="lt-LT" sz="4000" b="1" dirty="0">
                <a:latin typeface="Times New Roman" panose="02020603050405020304" pitchFamily="18" charset="0"/>
                <a:cs typeface="Times New Roman" panose="02020603050405020304" pitchFamily="18" charset="0"/>
              </a:rPr>
              <a:t> </a:t>
            </a:r>
            <a:r>
              <a:rPr lang="lt-LT" sz="4000" b="1" dirty="0" err="1">
                <a:latin typeface="Times New Roman" panose="02020603050405020304" pitchFamily="18" charset="0"/>
                <a:cs typeface="Times New Roman" panose="02020603050405020304" pitchFamily="18" charset="0"/>
              </a:rPr>
              <a:t>suicides</a:t>
            </a:r>
            <a:r>
              <a:rPr lang="lt-LT" sz="4000" b="1" dirty="0">
                <a:latin typeface="Times New Roman" panose="02020603050405020304" pitchFamily="18" charset="0"/>
                <a:cs typeface="Times New Roman" panose="02020603050405020304" pitchFamily="18" charset="0"/>
              </a:rPr>
              <a:t> </a:t>
            </a:r>
            <a:r>
              <a:rPr lang="lt-LT" sz="4000" b="1" dirty="0" err="1">
                <a:latin typeface="Times New Roman" panose="02020603050405020304" pitchFamily="18" charset="0"/>
                <a:cs typeface="Times New Roman" panose="02020603050405020304" pitchFamily="18" charset="0"/>
              </a:rPr>
              <a:t>and</a:t>
            </a:r>
            <a:r>
              <a:rPr lang="lt-LT" sz="4000" b="1" dirty="0">
                <a:latin typeface="Times New Roman" panose="02020603050405020304" pitchFamily="18" charset="0"/>
                <a:cs typeface="Times New Roman" panose="02020603050405020304" pitchFamily="18" charset="0"/>
              </a:rPr>
              <a:t> </a:t>
            </a:r>
            <a:r>
              <a:rPr lang="lt-LT" sz="4000" b="1" dirty="0" err="1">
                <a:latin typeface="Times New Roman" panose="02020603050405020304" pitchFamily="18" charset="0"/>
                <a:cs typeface="Times New Roman" panose="02020603050405020304" pitchFamily="18" charset="0"/>
              </a:rPr>
              <a:t>religioisity</a:t>
            </a:r>
            <a:r>
              <a:rPr lang="lt-LT" sz="4000" b="1" dirty="0">
                <a:latin typeface="Times New Roman" panose="02020603050405020304" pitchFamily="18" charset="0"/>
                <a:cs typeface="Times New Roman" panose="02020603050405020304" pitchFamily="18" charset="0"/>
              </a:rPr>
              <a:t> </a:t>
            </a:r>
            <a:endParaRPr lang="lt-LT" sz="4000" dirty="0"/>
          </a:p>
        </p:txBody>
      </p:sp>
      <p:sp>
        <p:nvSpPr>
          <p:cNvPr id="3" name="Content Placeholder 2"/>
          <p:cNvSpPr>
            <a:spLocks noGrp="1"/>
          </p:cNvSpPr>
          <p:nvPr>
            <p:ph idx="1"/>
          </p:nvPr>
        </p:nvSpPr>
        <p:spPr/>
        <p:txBody>
          <a:bodyPr>
            <a:normAutofit fontScale="92500" lnSpcReduction="20000"/>
          </a:bodyPr>
          <a:lstStyle/>
          <a:p>
            <a:r>
              <a:rPr lang="lt-LT" b="1" dirty="0" err="1">
                <a:latin typeface="Times New Roman" panose="02020603050405020304" pitchFamily="18" charset="0"/>
                <a:cs typeface="Times New Roman" panose="02020603050405020304" pitchFamily="18" charset="0"/>
              </a:rPr>
              <a:t>Religion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plays</a:t>
            </a:r>
            <a:r>
              <a:rPr lang="lt-LT" b="1" dirty="0">
                <a:latin typeface="Times New Roman" panose="02020603050405020304" pitchFamily="18" charset="0"/>
                <a:cs typeface="Times New Roman" panose="02020603050405020304" pitchFamily="18" charset="0"/>
              </a:rPr>
              <a:t> a </a:t>
            </a:r>
            <a:r>
              <a:rPr lang="lt-LT" b="1" dirty="0" err="1">
                <a:latin typeface="Times New Roman" panose="02020603050405020304" pitchFamily="18" charset="0"/>
                <a:cs typeface="Times New Roman" panose="02020603050405020304" pitchFamily="18" charset="0"/>
              </a:rPr>
              <a:t>protective</a:t>
            </a:r>
            <a:r>
              <a:rPr lang="lt-LT" b="1" dirty="0">
                <a:latin typeface="Times New Roman" panose="02020603050405020304" pitchFamily="18" charset="0"/>
                <a:cs typeface="Times New Roman" panose="02020603050405020304" pitchFamily="18" charset="0"/>
              </a:rPr>
              <a:t> role </a:t>
            </a:r>
            <a:r>
              <a:rPr lang="lt-LT" b="1" dirty="0" err="1">
                <a:latin typeface="Times New Roman" panose="02020603050405020304" pitchFamily="18" charset="0"/>
                <a:cs typeface="Times New Roman" panose="02020603050405020304" pitchFamily="18" charset="0"/>
              </a:rPr>
              <a:t>against</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suicide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in</a:t>
            </a:r>
            <a:r>
              <a:rPr lang="lt-LT" b="1" dirty="0">
                <a:latin typeface="Times New Roman" panose="02020603050405020304" pitchFamily="18" charset="0"/>
                <a:cs typeface="Times New Roman" panose="02020603050405020304" pitchFamily="18" charset="0"/>
              </a:rPr>
              <a:t> a </a:t>
            </a:r>
            <a:r>
              <a:rPr lang="lt-LT" b="1" dirty="0" err="1">
                <a:latin typeface="Times New Roman" panose="02020603050405020304" pitchFamily="18" charset="0"/>
                <a:cs typeface="Times New Roman" panose="02020603050405020304" pitchFamily="18" charset="0"/>
              </a:rPr>
              <a:t>majority</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of</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settings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where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suicide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research</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is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conducted</a:t>
            </a:r>
            <a:r>
              <a:rPr lang="lt-LT" b="1"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buNone/>
            </a:pPr>
            <a:r>
              <a:rPr lang="lt-LT" dirty="0" err="1">
                <a:latin typeface="Times New Roman" panose="02020603050405020304" pitchFamily="18" charset="0"/>
                <a:cs typeface="Times New Roman" panose="02020603050405020304" pitchFamily="18" charset="0"/>
              </a:rPr>
              <a:t>Andrew</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Wu</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Jing-Yu</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Cun-Xian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Jia</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Religion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Completed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Suicide</a:t>
            </a:r>
            <a:r>
              <a:rPr lang="lt-LT" dirty="0">
                <a:latin typeface="Times New Roman" panose="02020603050405020304" pitchFamily="18" charset="0"/>
                <a:cs typeface="Times New Roman" panose="02020603050405020304" pitchFamily="18" charset="0"/>
              </a:rPr>
              <a:t>: a Meta-</a:t>
            </a:r>
            <a:r>
              <a:rPr lang="lt-LT" dirty="0" err="1">
                <a:latin typeface="Times New Roman" panose="02020603050405020304" pitchFamily="18" charset="0"/>
                <a:cs typeface="Times New Roman" panose="02020603050405020304" pitchFamily="18" charset="0"/>
              </a:rPr>
              <a:t>Analysis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PloS</a:t>
            </a:r>
            <a:r>
              <a:rPr lang="lt-LT" dirty="0">
                <a:latin typeface="Times New Roman" panose="02020603050405020304" pitchFamily="18" charset="0"/>
                <a:cs typeface="Times New Roman" panose="02020603050405020304" pitchFamily="18" charset="0"/>
              </a:rPr>
              <a:t> One, </a:t>
            </a:r>
            <a:r>
              <a:rPr lang="en-US" dirty="0">
                <a:latin typeface="Times New Roman" panose="02020603050405020304" pitchFamily="18" charset="0"/>
                <a:cs typeface="Times New Roman" panose="02020603050405020304" pitchFamily="18" charset="0"/>
              </a:rPr>
              <a:t>2015, 10(6). </a:t>
            </a:r>
            <a:endParaRPr lang="lt-LT" dirty="0">
              <a:latin typeface="Times New Roman" panose="02020603050405020304" pitchFamily="18" charset="0"/>
              <a:cs typeface="Times New Roman" panose="02020603050405020304" pitchFamily="18" charset="0"/>
            </a:endParaRPr>
          </a:p>
          <a:p>
            <a:pPr algn="just"/>
            <a:endParaRPr lang="lt-LT" b="1" dirty="0">
              <a:latin typeface="Times New Roman" panose="02020603050405020304" pitchFamily="18" charset="0"/>
              <a:cs typeface="Times New Roman" panose="02020603050405020304" pitchFamily="18" charset="0"/>
            </a:endParaRPr>
          </a:p>
          <a:p>
            <a:pPr algn="just"/>
            <a:r>
              <a:rPr lang="lt-LT" b="1" dirty="0" err="1">
                <a:latin typeface="Times New Roman" panose="02020603050405020304" pitchFamily="18" charset="0"/>
                <a:cs typeface="Times New Roman" panose="02020603050405020304" pitchFamily="18" charset="0"/>
              </a:rPr>
              <a:t>The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protective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nature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of</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religion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is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due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more</a:t>
            </a:r>
            <a:r>
              <a:rPr lang="lt-LT" b="1" dirty="0">
                <a:latin typeface="Times New Roman" panose="02020603050405020304" pitchFamily="18" charset="0"/>
                <a:cs typeface="Times New Roman" panose="02020603050405020304" pitchFamily="18" charset="0"/>
              </a:rPr>
              <a:t> to </a:t>
            </a:r>
            <a:r>
              <a:rPr lang="lt-LT" b="1" dirty="0" err="1">
                <a:latin typeface="Times New Roman" panose="02020603050405020304" pitchFamily="18" charset="0"/>
                <a:cs typeface="Times New Roman" panose="02020603050405020304" pitchFamily="18" charset="0"/>
              </a:rPr>
              <a:t>participating</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in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religious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activities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such</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as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attending</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religious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services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than</a:t>
            </a:r>
            <a:r>
              <a:rPr lang="lt-LT" b="1" dirty="0">
                <a:latin typeface="Times New Roman" panose="02020603050405020304" pitchFamily="18" charset="0"/>
                <a:cs typeface="Times New Roman" panose="02020603050405020304" pitchFamily="18" charset="0"/>
              </a:rPr>
              <a:t> to </a:t>
            </a:r>
            <a:r>
              <a:rPr lang="lt-LT" b="1" dirty="0" err="1">
                <a:latin typeface="Times New Roman" panose="02020603050405020304" pitchFamily="18" charset="0"/>
                <a:cs typeface="Times New Roman" panose="02020603050405020304" pitchFamily="18" charset="0"/>
              </a:rPr>
              <a:t>having</a:t>
            </a:r>
            <a:r>
              <a:rPr lang="lt-LT" b="1" dirty="0">
                <a:latin typeface="Times New Roman" panose="02020603050405020304" pitchFamily="18" charset="0"/>
                <a:cs typeface="Times New Roman" panose="02020603050405020304" pitchFamily="18" charset="0"/>
              </a:rPr>
              <a:t> a </a:t>
            </a:r>
            <a:r>
              <a:rPr lang="lt-LT" b="1" dirty="0" err="1">
                <a:latin typeface="Times New Roman" panose="02020603050405020304" pitchFamily="18" charset="0"/>
                <a:cs typeface="Times New Roman" panose="02020603050405020304" pitchFamily="18" charset="0"/>
              </a:rPr>
              <a:t>strong</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religious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affiliation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and</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this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effect</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exists</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primarily</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in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more</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recent</a:t>
            </a:r>
            <a:r>
              <a:rPr lang="lt-LT" b="1" dirty="0">
                <a:latin typeface="Times New Roman" panose="02020603050405020304" pitchFamily="18" charset="0"/>
                <a:cs typeface="Times New Roman" panose="02020603050405020304" pitchFamily="18" charset="0"/>
              </a:rPr>
              <a:t> data </a:t>
            </a:r>
            <a:r>
              <a:rPr lang="lt-LT" b="1" dirty="0" err="1">
                <a:latin typeface="Times New Roman" panose="02020603050405020304" pitchFamily="18" charset="0"/>
                <a:cs typeface="Times New Roman" panose="02020603050405020304" pitchFamily="18" charset="0"/>
              </a:rPr>
              <a:t>collection</a:t>
            </a:r>
            <a:r>
              <a:rPr lang="lt-LT" b="1" dirty="0">
                <a:latin typeface="Times New Roman" panose="02020603050405020304" pitchFamily="18" charset="0"/>
                <a:cs typeface="Times New Roman" panose="02020603050405020304" pitchFamily="18" charset="0"/>
              </a:rPr>
              <a:t> </a:t>
            </a:r>
            <a:r>
              <a:rPr lang="lt-LT" b="1" dirty="0" err="1">
                <a:latin typeface="Times New Roman" panose="02020603050405020304" pitchFamily="18" charset="0"/>
                <a:cs typeface="Times New Roman" panose="02020603050405020304" pitchFamily="18" charset="0"/>
              </a:rPr>
              <a:t>periods</a:t>
            </a:r>
            <a:r>
              <a:rPr lang="lt-LT" b="1" dirty="0">
                <a:latin typeface="Times New Roman" panose="02020603050405020304" pitchFamily="18" charset="0"/>
                <a:cs typeface="Times New Roman" panose="02020603050405020304" pitchFamily="18" charset="0"/>
              </a:rPr>
              <a:t>. </a:t>
            </a:r>
          </a:p>
          <a:p>
            <a:pPr marL="0" indent="0" algn="just">
              <a:buNone/>
            </a:pPr>
            <a:r>
              <a:rPr lang="lt-LT" dirty="0" err="1">
                <a:latin typeface="Times New Roman" panose="02020603050405020304" pitchFamily="18" charset="0"/>
                <a:cs typeface="Times New Roman" panose="02020603050405020304" pitchFamily="18" charset="0"/>
              </a:rPr>
              <a:t>Kleiman</a:t>
            </a:r>
            <a:r>
              <a:rPr lang="lt-LT" dirty="0">
                <a:latin typeface="Times New Roman" panose="02020603050405020304" pitchFamily="18" charset="0"/>
                <a:cs typeface="Times New Roman" panose="02020603050405020304" pitchFamily="18" charset="0"/>
              </a:rPr>
              <a:t> E.M., </a:t>
            </a:r>
            <a:r>
              <a:rPr lang="lt-LT" dirty="0" err="1">
                <a:latin typeface="Times New Roman" panose="02020603050405020304" pitchFamily="18" charset="0"/>
                <a:cs typeface="Times New Roman" panose="02020603050405020304" pitchFamily="18" charset="0"/>
              </a:rPr>
              <a:t>Liu</a:t>
            </a:r>
            <a:r>
              <a:rPr lang="lt-LT" dirty="0">
                <a:latin typeface="Times New Roman" panose="02020603050405020304" pitchFamily="18" charset="0"/>
                <a:cs typeface="Times New Roman" panose="02020603050405020304" pitchFamily="18" charset="0"/>
              </a:rPr>
              <a:t> R.T. </a:t>
            </a:r>
            <a:r>
              <a:rPr lang="lt-LT" dirty="0" err="1">
                <a:latin typeface="Times New Roman" panose="02020603050405020304" pitchFamily="18" charset="0"/>
                <a:cs typeface="Times New Roman" panose="02020603050405020304" pitchFamily="18" charset="0"/>
              </a:rPr>
              <a:t>An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examination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of</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prospective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association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between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religious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service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attendance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suicide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Explanatory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factors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period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effects</a:t>
            </a:r>
            <a:r>
              <a:rPr lang="lt-LT" dirty="0">
                <a:latin typeface="Times New Roman" panose="02020603050405020304" pitchFamily="18" charset="0"/>
                <a:cs typeface="Times New Roman" panose="02020603050405020304" pitchFamily="18" charset="0"/>
              </a:rPr>
              <a:t>. </a:t>
            </a:r>
            <a:r>
              <a:rPr lang="lt-LT" i="1" dirty="0">
                <a:latin typeface="Times New Roman" panose="02020603050405020304" pitchFamily="18" charset="0"/>
                <a:cs typeface="Times New Roman" panose="02020603050405020304" pitchFamily="18" charset="0"/>
              </a:rPr>
              <a:t>J </a:t>
            </a:r>
            <a:r>
              <a:rPr lang="lt-LT" i="1" dirty="0" err="1">
                <a:latin typeface="Times New Roman" panose="02020603050405020304" pitchFamily="18" charset="0"/>
                <a:cs typeface="Times New Roman" panose="02020603050405020304" pitchFamily="18" charset="0"/>
              </a:rPr>
              <a:t>Affect</a:t>
            </a:r>
            <a:r>
              <a:rPr lang="lt-LT" i="1" dirty="0">
                <a:latin typeface="Times New Roman" panose="02020603050405020304" pitchFamily="18" charset="0"/>
                <a:cs typeface="Times New Roman" panose="02020603050405020304" pitchFamily="18" charset="0"/>
              </a:rPr>
              <a:t> </a:t>
            </a:r>
            <a:r>
              <a:rPr lang="lt-LT" i="1" dirty="0" err="1">
                <a:latin typeface="Times New Roman" panose="02020603050405020304" pitchFamily="18" charset="0"/>
                <a:cs typeface="Times New Roman" panose="02020603050405020304" pitchFamily="18" charset="0"/>
              </a:rPr>
              <a:t>Disord</a:t>
            </a:r>
            <a:r>
              <a:rPr lang="lt-LT" i="1" dirty="0">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2018 Jan. 1;225: 616-623. </a:t>
            </a:r>
            <a:endParaRPr lang="lt-LT"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444722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lt-LT" b="1" dirty="0" err="1" smtClean="0"/>
              <a:t>Social</a:t>
            </a:r>
            <a:r>
              <a:rPr lang="lt-LT" b="1" dirty="0" smtClean="0"/>
              <a:t> </a:t>
            </a:r>
            <a:r>
              <a:rPr lang="lt-LT" b="1" dirty="0" err="1" smtClean="0"/>
              <a:t>Desintegration</a:t>
            </a:r>
            <a:r>
              <a:rPr lang="lt-LT" b="1" dirty="0" smtClean="0"/>
              <a:t> </a:t>
            </a:r>
            <a:r>
              <a:rPr lang="lt-LT" b="1" dirty="0" err="1" smtClean="0"/>
              <a:t>Index</a:t>
            </a:r>
            <a:r>
              <a:rPr lang="en-US" b="1" dirty="0" smtClean="0"/>
              <a:t/>
            </a:r>
            <a:br>
              <a:rPr lang="en-US" b="1" dirty="0" smtClean="0"/>
            </a:br>
            <a:r>
              <a:rPr lang="en-US" sz="2800" b="1" dirty="0" err="1" smtClean="0"/>
              <a:t>mesures</a:t>
            </a:r>
            <a:r>
              <a:rPr lang="en-US" sz="2800" b="1" dirty="0" smtClean="0"/>
              <a:t> such indicator of individualization as participation in common activities</a:t>
            </a:r>
            <a:endParaRPr lang="lt-LT"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lgn="ctr">
                  <a:buNone/>
                </a:pPr>
                <a:endParaRPr lang="lt-LT" dirty="0"/>
              </a:p>
              <a:p>
                <a:pPr marL="0" indent="0" algn="ctr">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𝑆𝐷𝐼𝑥</m:t>
                      </m:r>
                      <m:r>
                        <a:rPr lang="en-US">
                          <a:latin typeface="Cambria Math" panose="02040503050406030204" pitchFamily="18" charset="0"/>
                        </a:rPr>
                        <m:t>=1</m:t>
                      </m:r>
                      <m:r>
                        <a:rPr lang="en-US" i="1">
                          <a:latin typeface="Cambria Math" panose="02040503050406030204" pitchFamily="18" charset="0"/>
                        </a:rPr>
                        <m:t>−</m:t>
                      </m:r>
                      <m:f>
                        <m:fPr>
                          <m:ctrlPr>
                            <a:rPr lang="lt-LT" i="1">
                              <a:latin typeface="Cambria Math" panose="02040503050406030204" pitchFamily="18" charset="0"/>
                            </a:rPr>
                          </m:ctrlPr>
                        </m:fPr>
                        <m:num>
                          <m:nary>
                            <m:naryPr>
                              <m:chr m:val="∑"/>
                              <m:limLoc m:val="undOvr"/>
                              <m:ctrlPr>
                                <a:rPr lang="lt-LT"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bSup>
                                <m:sSubSupPr>
                                  <m:ctrlPr>
                                    <a:rPr lang="lt-LT" i="1">
                                      <a:latin typeface="Cambria Math" panose="02040503050406030204" pitchFamily="18" charset="0"/>
                                    </a:rPr>
                                  </m:ctrlPr>
                                </m:sSubSupPr>
                                <m:e>
                                  <m:r>
                                    <a:rPr lang="en-US" i="1">
                                      <a:latin typeface="Cambria Math" panose="02040503050406030204" pitchFamily="18" charset="0"/>
                                    </a:rPr>
                                    <m:t>𝑁</m:t>
                                  </m:r>
                                </m:e>
                                <m:sub>
                                  <m:r>
                                    <a:rPr lang="en-US" i="1">
                                      <a:latin typeface="Cambria Math" panose="02040503050406030204" pitchFamily="18" charset="0"/>
                                    </a:rPr>
                                    <m:t>𝑖</m:t>
                                  </m:r>
                                </m:sub>
                                <m:sup>
                                  <m:r>
                                    <a:rPr lang="en-US" i="1">
                                      <a:latin typeface="Cambria Math" panose="02040503050406030204" pitchFamily="18" charset="0"/>
                                    </a:rPr>
                                    <m:t>′</m:t>
                                  </m:r>
                                </m:sup>
                              </m:sSubSup>
                            </m:e>
                          </m:nary>
                        </m:num>
                        <m:den>
                          <m:r>
                            <a:rPr lang="en-US" i="1">
                              <a:latin typeface="Cambria Math" panose="02040503050406030204" pitchFamily="18" charset="0"/>
                            </a:rPr>
                            <m:t>𝑛</m:t>
                          </m:r>
                        </m:den>
                      </m:f>
                    </m:oMath>
                  </m:oMathPara>
                </a14:m>
                <a:endParaRPr lang="lt-LT" dirty="0" smtClean="0"/>
              </a:p>
              <a:p>
                <a:pPr marL="0" indent="0">
                  <a:buNone/>
                </a:pPr>
                <a:r>
                  <a:rPr lang="lt-LT" dirty="0" err="1" smtClean="0"/>
                  <a:t>where</a:t>
                </a:r>
                <a:r>
                  <a:rPr lang="lt-LT" dirty="0" smtClean="0"/>
                  <a:t> </a:t>
                </a:r>
                <a:r>
                  <a:rPr lang="lt-LT" i="1" dirty="0" err="1" smtClean="0"/>
                  <a:t>N‘</a:t>
                </a:r>
                <a:r>
                  <a:rPr lang="lt-LT" sz="2000" i="1" dirty="0" err="1" smtClean="0"/>
                  <a:t>i</a:t>
                </a:r>
                <a:r>
                  <a:rPr lang="lt-LT" sz="2000" i="1" dirty="0" smtClean="0"/>
                  <a:t> </a:t>
                </a:r>
                <a:r>
                  <a:rPr lang="lt-LT" i="1" dirty="0" smtClean="0"/>
                  <a:t> </a:t>
                </a:r>
                <a:r>
                  <a:rPr lang="lt-LT" i="1" dirty="0" err="1" smtClean="0"/>
                  <a:t>is</a:t>
                </a:r>
                <a:r>
                  <a:rPr lang="lt-LT" i="1" dirty="0" smtClean="0"/>
                  <a:t> a </a:t>
                </a:r>
                <a:r>
                  <a:rPr lang="lt-LT" dirty="0" err="1" smtClean="0"/>
                  <a:t>part</a:t>
                </a:r>
                <a:r>
                  <a:rPr lang="lt-LT" dirty="0" smtClean="0"/>
                  <a:t> </a:t>
                </a:r>
                <a:r>
                  <a:rPr lang="lt-LT" dirty="0" err="1"/>
                  <a:t>of</a:t>
                </a:r>
                <a:r>
                  <a:rPr lang="lt-LT" dirty="0"/>
                  <a:t> </a:t>
                </a:r>
                <a:r>
                  <a:rPr lang="lt-LT" dirty="0" err="1" smtClean="0"/>
                  <a:t>the</a:t>
                </a:r>
                <a:r>
                  <a:rPr lang="lt-LT" dirty="0" smtClean="0"/>
                  <a:t> </a:t>
                </a:r>
                <a:r>
                  <a:rPr lang="lt-LT" dirty="0" err="1" smtClean="0"/>
                  <a:t>society</a:t>
                </a:r>
                <a:r>
                  <a:rPr lang="lt-LT" dirty="0" smtClean="0"/>
                  <a:t> </a:t>
                </a:r>
                <a:r>
                  <a:rPr lang="lt-LT" dirty="0" err="1" smtClean="0"/>
                  <a:t>or</a:t>
                </a:r>
                <a:r>
                  <a:rPr lang="lt-LT" dirty="0" smtClean="0"/>
                  <a:t> </a:t>
                </a:r>
                <a:r>
                  <a:rPr lang="lt-LT" dirty="0" err="1" smtClean="0"/>
                  <a:t>group</a:t>
                </a:r>
                <a:r>
                  <a:rPr lang="lt-LT" dirty="0" smtClean="0"/>
                  <a:t> </a:t>
                </a:r>
                <a:r>
                  <a:rPr lang="lt-LT" dirty="0" err="1" smtClean="0"/>
                  <a:t>of</a:t>
                </a:r>
                <a:r>
                  <a:rPr lang="lt-LT" dirty="0" smtClean="0"/>
                  <a:t> </a:t>
                </a:r>
                <a:r>
                  <a:rPr lang="lt-LT" dirty="0" err="1" smtClean="0"/>
                  <a:t>the</a:t>
                </a:r>
                <a:r>
                  <a:rPr lang="lt-LT" dirty="0" smtClean="0"/>
                  <a:t> </a:t>
                </a:r>
                <a:r>
                  <a:rPr lang="lt-LT" dirty="0" err="1" smtClean="0"/>
                  <a:t>people</a:t>
                </a:r>
                <a:r>
                  <a:rPr lang="lt-LT" dirty="0" smtClean="0"/>
                  <a:t> </a:t>
                </a:r>
                <a:r>
                  <a:rPr lang="lt-LT" dirty="0" err="1" smtClean="0"/>
                  <a:t>which</a:t>
                </a:r>
                <a:r>
                  <a:rPr lang="lt-LT" dirty="0" smtClean="0"/>
                  <a:t> </a:t>
                </a:r>
                <a:r>
                  <a:rPr lang="lt-LT" dirty="0" err="1"/>
                  <a:t>participates</a:t>
                </a:r>
                <a:r>
                  <a:rPr lang="lt-LT" dirty="0"/>
                  <a:t> </a:t>
                </a:r>
                <a:r>
                  <a:rPr lang="lt-LT" dirty="0" err="1"/>
                  <a:t>in</a:t>
                </a:r>
                <a:r>
                  <a:rPr lang="lt-LT" dirty="0"/>
                  <a:t> </a:t>
                </a:r>
                <a:r>
                  <a:rPr lang="lt-LT" dirty="0" err="1"/>
                  <a:t>the</a:t>
                </a:r>
                <a:r>
                  <a:rPr lang="lt-LT" dirty="0"/>
                  <a:t> </a:t>
                </a:r>
                <a:r>
                  <a:rPr lang="lt-LT" dirty="0" err="1"/>
                  <a:t>common</a:t>
                </a:r>
                <a:r>
                  <a:rPr lang="lt-LT" dirty="0"/>
                  <a:t> </a:t>
                </a:r>
                <a:r>
                  <a:rPr lang="lt-LT" dirty="0" err="1"/>
                  <a:t>activity</a:t>
                </a:r>
                <a:r>
                  <a:rPr lang="lt-LT" dirty="0"/>
                  <a:t> </a:t>
                </a:r>
                <a:r>
                  <a:rPr lang="lt-LT" i="1" dirty="0"/>
                  <a:t>n</a:t>
                </a:r>
                <a:r>
                  <a:rPr lang="lt-LT" dirty="0"/>
                  <a:t>.</a:t>
                </a:r>
                <a:endParaRPr lang="en-US" dirty="0"/>
              </a:p>
              <a:p>
                <a:endParaRPr lang="lt-LT"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lt-LT">
                    <a:noFill/>
                  </a:rPr>
                  <a:t> </a:t>
                </a:r>
              </a:p>
            </p:txBody>
          </p:sp>
        </mc:Fallback>
      </mc:AlternateContent>
    </p:spTree>
    <p:extLst>
      <p:ext uri="{BB962C8B-B14F-4D97-AF65-F5344CB8AC3E}">
        <p14:creationId xmlns:p14="http://schemas.microsoft.com/office/powerpoint/2010/main" val="823268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Indicators</a:t>
            </a:r>
            <a:r>
              <a:rPr lang="lt-LT" b="1" dirty="0" smtClean="0"/>
              <a:t> </a:t>
            </a:r>
            <a:r>
              <a:rPr lang="lt-LT" b="1" dirty="0" err="1" smtClean="0"/>
              <a:t>of</a:t>
            </a:r>
            <a:r>
              <a:rPr lang="lt-LT" b="1" dirty="0" smtClean="0"/>
              <a:t> </a:t>
            </a:r>
            <a:r>
              <a:rPr lang="lt-LT" b="1" dirty="0" err="1" smtClean="0"/>
              <a:t>Social</a:t>
            </a:r>
            <a:r>
              <a:rPr lang="lt-LT" b="1" dirty="0" smtClean="0"/>
              <a:t> </a:t>
            </a:r>
            <a:r>
              <a:rPr lang="lt-LT" b="1" dirty="0" err="1"/>
              <a:t>D</a:t>
            </a:r>
            <a:r>
              <a:rPr lang="lt-LT" b="1" dirty="0" err="1" smtClean="0"/>
              <a:t>isintegration</a:t>
            </a:r>
            <a:endParaRPr lang="lt-LT" b="1" dirty="0"/>
          </a:p>
        </p:txBody>
      </p:sp>
      <p:sp>
        <p:nvSpPr>
          <p:cNvPr id="3" name="Content Placeholder 2"/>
          <p:cNvSpPr>
            <a:spLocks noGrp="1"/>
          </p:cNvSpPr>
          <p:nvPr>
            <p:ph idx="1"/>
          </p:nvPr>
        </p:nvSpPr>
        <p:spPr/>
        <p:txBody>
          <a:bodyPr>
            <a:normAutofit fontScale="62500" lnSpcReduction="20000"/>
          </a:bodyPr>
          <a:lstStyle/>
          <a:p>
            <a:r>
              <a:rPr lang="lt-LT" dirty="0" smtClean="0"/>
              <a:t>Q </a:t>
            </a:r>
            <a:r>
              <a:rPr lang="en-US" dirty="0" smtClean="0"/>
              <a:t> </a:t>
            </a:r>
            <a:r>
              <a:rPr lang="en-US" dirty="0"/>
              <a:t>5 b</a:t>
            </a:r>
            <a:r>
              <a:rPr lang="en-US" dirty="0" smtClean="0"/>
              <a:t>)</a:t>
            </a:r>
            <a:r>
              <a:rPr lang="lt-LT" dirty="0" smtClean="0"/>
              <a:t> </a:t>
            </a:r>
            <a:r>
              <a:rPr lang="lt-LT" dirty="0" err="1" smtClean="0"/>
              <a:t>of</a:t>
            </a:r>
            <a:r>
              <a:rPr lang="lt-LT" dirty="0" smtClean="0"/>
              <a:t> EVS</a:t>
            </a:r>
            <a:r>
              <a:rPr lang="en-US" dirty="0" smtClean="0"/>
              <a:t>: </a:t>
            </a:r>
            <a:r>
              <a:rPr lang="en-US" i="1" dirty="0"/>
              <a:t>Which, if any, are you currently doing unpaid voluntary work for? Social welfare services for </a:t>
            </a:r>
            <a:r>
              <a:rPr lang="en-US" i="1" dirty="0" err="1"/>
              <a:t>eldery</a:t>
            </a:r>
            <a:r>
              <a:rPr lang="en-US" i="1" dirty="0"/>
              <a:t>, handicapped or deprived people; religious or church </a:t>
            </a:r>
            <a:r>
              <a:rPr lang="en-US" i="1" dirty="0" err="1"/>
              <a:t>organisations</a:t>
            </a:r>
            <a:r>
              <a:rPr lang="en-US" i="1" dirty="0"/>
              <a:t>; education, arts, music or cultural </a:t>
            </a:r>
            <a:r>
              <a:rPr lang="en-US" i="1" dirty="0" err="1"/>
              <a:t>acrivities</a:t>
            </a:r>
            <a:r>
              <a:rPr lang="en-US" i="1" dirty="0"/>
              <a:t>; trade unions; political parties or groups; local community action on issues like poverty, employment, housing, racial </a:t>
            </a:r>
            <a:r>
              <a:rPr lang="en-US" i="1" dirty="0" err="1"/>
              <a:t>eguality</a:t>
            </a:r>
            <a:r>
              <a:rPr lang="en-US" i="1" dirty="0"/>
              <a:t>; third world </a:t>
            </a:r>
            <a:r>
              <a:rPr lang="en-US" i="1" dirty="0" err="1"/>
              <a:t>developement</a:t>
            </a:r>
            <a:r>
              <a:rPr lang="en-US" i="1" dirty="0"/>
              <a:t> or human rights; conservation, the environment, ecology, animal rights; professional </a:t>
            </a:r>
            <a:r>
              <a:rPr lang="en-US" i="1" dirty="0" err="1"/>
              <a:t>associacions</a:t>
            </a:r>
            <a:r>
              <a:rPr lang="en-US" i="1" dirty="0"/>
              <a:t>; youth work (e.g. scouts, guides, youth clubs etc.); sports or recreation; women‘s groups; peace movements; voluntary </a:t>
            </a:r>
            <a:r>
              <a:rPr lang="en-US" i="1" dirty="0" err="1"/>
              <a:t>organisations</a:t>
            </a:r>
            <a:r>
              <a:rPr lang="en-US" i="1" dirty="0"/>
              <a:t> concerned with health; other groups.</a:t>
            </a:r>
            <a:endParaRPr lang="lt-LT" dirty="0"/>
          </a:p>
          <a:p>
            <a:r>
              <a:rPr lang="lt-LT" dirty="0" smtClean="0"/>
              <a:t>Q </a:t>
            </a:r>
            <a:r>
              <a:rPr lang="en-US" dirty="0" smtClean="0"/>
              <a:t>51</a:t>
            </a:r>
            <a:r>
              <a:rPr lang="en-US" dirty="0"/>
              <a:t>: </a:t>
            </a:r>
            <a:r>
              <a:rPr lang="en-US" i="1" dirty="0"/>
              <a:t>Now I would like you to look at this card. I‘m going to read out some different forms of political action that people can take, and I‘d like you to tell me for each one, weather you have actually done any of these things, whether you might do it or would never, under any circumstances, do it. </a:t>
            </a:r>
            <a:r>
              <a:rPr lang="en-US" i="1" dirty="0" smtClean="0"/>
              <a:t>A </a:t>
            </a:r>
            <a:r>
              <a:rPr lang="en-US" i="1" dirty="0"/>
              <a:t>Singing a petition; B Joining in boycotts; C Attending lawful demonstrations; D Joining unofficial strikes; E Occupying buildings or factories. </a:t>
            </a:r>
            <a:endParaRPr lang="lt-LT" dirty="0"/>
          </a:p>
          <a:p>
            <a:r>
              <a:rPr lang="lt-LT" dirty="0" smtClean="0"/>
              <a:t>Q </a:t>
            </a:r>
            <a:r>
              <a:rPr lang="en-US" dirty="0" smtClean="0"/>
              <a:t>6</a:t>
            </a:r>
            <a:r>
              <a:rPr lang="en-US" dirty="0"/>
              <a:t>: </a:t>
            </a:r>
            <a:r>
              <a:rPr lang="en-US" i="1" dirty="0"/>
              <a:t>I‘m going to ask how often you do certain things? Spend time with friends; Spend time with </a:t>
            </a:r>
            <a:r>
              <a:rPr lang="en-US" i="1" dirty="0" err="1"/>
              <a:t>collegues</a:t>
            </a:r>
            <a:r>
              <a:rPr lang="en-US" i="1" dirty="0"/>
              <a:t>; Spend time in church, mosque or synagogue; Spend time in clubs and voluntary associations;  </a:t>
            </a:r>
            <a:endParaRPr lang="lt-LT" i="1" dirty="0" smtClean="0"/>
          </a:p>
          <a:p>
            <a:r>
              <a:rPr lang="en-US" dirty="0" smtClean="0"/>
              <a:t>Q </a:t>
            </a:r>
            <a:r>
              <a:rPr lang="en-US" dirty="0"/>
              <a:t>80 </a:t>
            </a:r>
            <a:r>
              <a:rPr lang="en-US" i="1" dirty="0" smtClean="0"/>
              <a:t>There </a:t>
            </a:r>
            <a:r>
              <a:rPr lang="en-US" i="1" dirty="0"/>
              <a:t>can be several reasons to do something to help the </a:t>
            </a:r>
            <a:r>
              <a:rPr lang="en-US" i="1" dirty="0" err="1"/>
              <a:t>eldery</a:t>
            </a:r>
            <a:r>
              <a:rPr lang="en-US" i="1" dirty="0"/>
              <a:t> people in your country. Please tell me for each reason I am going to read out, if </a:t>
            </a:r>
            <a:r>
              <a:rPr lang="en-US" i="1" dirty="0" err="1"/>
              <a:t>thei</a:t>
            </a:r>
            <a:r>
              <a:rPr lang="en-US" i="1" dirty="0"/>
              <a:t> apply to you or not. A Because you feel you have a moral duty to help; B Because you sympathize with them; C Because it is in the interest of society; D Because it is in your own interest; E To do something in return</a:t>
            </a:r>
            <a:r>
              <a:rPr lang="en-US" i="1" dirty="0" smtClean="0"/>
              <a:t>.</a:t>
            </a:r>
            <a:endParaRPr lang="lt-LT" dirty="0"/>
          </a:p>
        </p:txBody>
      </p:sp>
    </p:spTree>
    <p:extLst>
      <p:ext uri="{BB962C8B-B14F-4D97-AF65-F5344CB8AC3E}">
        <p14:creationId xmlns:p14="http://schemas.microsoft.com/office/powerpoint/2010/main" val="4012917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t-LT" sz="2000" b="1" dirty="0" err="1" smtClean="0"/>
              <a:t>Social</a:t>
            </a:r>
            <a:r>
              <a:rPr lang="lt-LT" sz="2000" b="1" dirty="0" smtClean="0"/>
              <a:t> </a:t>
            </a:r>
            <a:r>
              <a:rPr lang="lt-LT" sz="2000" b="1" dirty="0" err="1" smtClean="0"/>
              <a:t>Disintegration</a:t>
            </a:r>
            <a:r>
              <a:rPr lang="lt-LT" sz="2000" b="1" dirty="0" smtClean="0"/>
              <a:t> </a:t>
            </a:r>
            <a:r>
              <a:rPr lang="lt-LT" sz="2000" b="1" dirty="0" err="1" smtClean="0"/>
              <a:t>Index</a:t>
            </a:r>
            <a:r>
              <a:rPr lang="lt-LT" sz="2000" b="1" dirty="0" smtClean="0"/>
              <a:t> </a:t>
            </a:r>
            <a:r>
              <a:rPr lang="lt-LT" sz="2000" b="1" dirty="0" err="1" smtClean="0"/>
              <a:t>and</a:t>
            </a:r>
            <a:r>
              <a:rPr lang="lt-LT" sz="2000" b="1" dirty="0" smtClean="0"/>
              <a:t> </a:t>
            </a:r>
            <a:r>
              <a:rPr lang="lt-LT" sz="2000" b="1" dirty="0" err="1" smtClean="0"/>
              <a:t>Suicides</a:t>
            </a:r>
            <a:r>
              <a:rPr lang="lt-LT" sz="2000" b="1" dirty="0" smtClean="0"/>
              <a:t> </a:t>
            </a:r>
            <a:r>
              <a:rPr lang="lt-LT" sz="2000" b="1" dirty="0" err="1" smtClean="0"/>
              <a:t>Rates</a:t>
            </a:r>
            <a:r>
              <a:rPr lang="lt-LT" sz="2000" b="1" dirty="0" smtClean="0"/>
              <a:t> </a:t>
            </a:r>
            <a:r>
              <a:rPr lang="lt-LT" sz="2000" b="1" dirty="0" err="1" smtClean="0"/>
              <a:t>in</a:t>
            </a:r>
            <a:r>
              <a:rPr lang="lt-LT" sz="2000" b="1" dirty="0" smtClean="0"/>
              <a:t> 28 </a:t>
            </a:r>
            <a:r>
              <a:rPr lang="lt-LT" sz="2000" b="1" dirty="0" err="1" smtClean="0"/>
              <a:t>European</a:t>
            </a:r>
            <a:r>
              <a:rPr lang="lt-LT" sz="2000" b="1" dirty="0" smtClean="0"/>
              <a:t> </a:t>
            </a:r>
            <a:r>
              <a:rPr lang="lt-LT" sz="2000" b="1" dirty="0" err="1" smtClean="0"/>
              <a:t>Countries</a:t>
            </a:r>
            <a:r>
              <a:rPr lang="lt-LT" sz="2000" b="1" dirty="0" smtClean="0"/>
              <a:t> </a:t>
            </a:r>
            <a:r>
              <a:rPr lang="lt-LT" sz="2000" b="1" dirty="0" err="1" smtClean="0"/>
              <a:t>in</a:t>
            </a:r>
            <a:r>
              <a:rPr lang="lt-LT" sz="2000" b="1" dirty="0" smtClean="0"/>
              <a:t>  </a:t>
            </a:r>
            <a:r>
              <a:rPr lang="lt-LT" sz="2000" b="1" dirty="0" err="1" smtClean="0"/>
              <a:t>year</a:t>
            </a:r>
            <a:r>
              <a:rPr lang="lt-LT" sz="2000" b="1" dirty="0" smtClean="0"/>
              <a:t> 2000</a:t>
            </a:r>
            <a:endParaRPr lang="lt-LT" sz="2000" b="1" dirty="0"/>
          </a:p>
        </p:txBody>
      </p:sp>
      <p:graphicFrame>
        <p:nvGraphicFramePr>
          <p:cNvPr id="4" name="Content Placeholder 3"/>
          <p:cNvGraphicFramePr>
            <a:graphicFrameLocks noGrp="1"/>
          </p:cNvGraphicFramePr>
          <p:nvPr>
            <p:ph idx="1"/>
          </p:nvPr>
        </p:nvGraphicFramePr>
        <p:xfrm>
          <a:off x="4315561" y="1714151"/>
          <a:ext cx="3560877" cy="4574286"/>
        </p:xfrm>
        <a:graphic>
          <a:graphicData uri="http://schemas.openxmlformats.org/drawingml/2006/table">
            <a:tbl>
              <a:tblPr firstRow="1" firstCol="1" bandRow="1">
                <a:tableStyleId>{5C22544A-7EE6-4342-B048-85BDC9FD1C3A}</a:tableStyleId>
              </a:tblPr>
              <a:tblGrid>
                <a:gridCol w="1143990">
                  <a:extLst>
                    <a:ext uri="{9D8B030D-6E8A-4147-A177-3AD203B41FA5}">
                      <a16:colId xmlns:a16="http://schemas.microsoft.com/office/drawing/2014/main" val="3629125521"/>
                    </a:ext>
                  </a:extLst>
                </a:gridCol>
                <a:gridCol w="361511">
                  <a:extLst>
                    <a:ext uri="{9D8B030D-6E8A-4147-A177-3AD203B41FA5}">
                      <a16:colId xmlns:a16="http://schemas.microsoft.com/office/drawing/2014/main" val="4127004578"/>
                    </a:ext>
                  </a:extLst>
                </a:gridCol>
                <a:gridCol w="471866">
                  <a:extLst>
                    <a:ext uri="{9D8B030D-6E8A-4147-A177-3AD203B41FA5}">
                      <a16:colId xmlns:a16="http://schemas.microsoft.com/office/drawing/2014/main" val="3621163071"/>
                    </a:ext>
                  </a:extLst>
                </a:gridCol>
                <a:gridCol w="472342">
                  <a:extLst>
                    <a:ext uri="{9D8B030D-6E8A-4147-A177-3AD203B41FA5}">
                      <a16:colId xmlns:a16="http://schemas.microsoft.com/office/drawing/2014/main" val="1110354584"/>
                    </a:ext>
                  </a:extLst>
                </a:gridCol>
                <a:gridCol w="555584">
                  <a:extLst>
                    <a:ext uri="{9D8B030D-6E8A-4147-A177-3AD203B41FA5}">
                      <a16:colId xmlns:a16="http://schemas.microsoft.com/office/drawing/2014/main" val="134612800"/>
                    </a:ext>
                  </a:extLst>
                </a:gridCol>
                <a:gridCol w="555584">
                  <a:extLst>
                    <a:ext uri="{9D8B030D-6E8A-4147-A177-3AD203B41FA5}">
                      <a16:colId xmlns:a16="http://schemas.microsoft.com/office/drawing/2014/main" val="2149501094"/>
                    </a:ext>
                  </a:extLst>
                </a:gridCol>
              </a:tblGrid>
              <a:tr h="150046">
                <a:tc>
                  <a:txBody>
                    <a:bodyPr/>
                    <a:lstStyle/>
                    <a:p>
                      <a:pPr>
                        <a:lnSpc>
                          <a:spcPct val="115000"/>
                        </a:lnSpc>
                        <a:spcAft>
                          <a:spcPts val="0"/>
                        </a:spcAft>
                      </a:pPr>
                      <a:r>
                        <a:rPr lang="en-US" sz="900">
                          <a:effectLst/>
                        </a:rPr>
                        <a:t>Country</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N‘</a:t>
                      </a:r>
                      <a:r>
                        <a:rPr lang="en-US" sz="700">
                          <a:effectLst/>
                        </a:rPr>
                        <a:t>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N‘</a:t>
                      </a:r>
                      <a:r>
                        <a:rPr lang="en-US" sz="700">
                          <a:effectLst/>
                        </a:rPr>
                        <a:t>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N‘</a:t>
                      </a:r>
                      <a:r>
                        <a:rPr lang="en-US" sz="700">
                          <a:effectLst/>
                        </a:rPr>
                        <a:t>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SDIx</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Suic.R</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643025452"/>
                  </a:ext>
                </a:extLst>
              </a:tr>
              <a:tr h="150046">
                <a:tc>
                  <a:txBody>
                    <a:bodyPr/>
                    <a:lstStyle/>
                    <a:p>
                      <a:pPr>
                        <a:lnSpc>
                          <a:spcPct val="115000"/>
                        </a:lnSpc>
                        <a:spcAft>
                          <a:spcPts val="0"/>
                        </a:spcAft>
                      </a:pPr>
                      <a:r>
                        <a:rPr lang="en-US" sz="900">
                          <a:effectLst/>
                        </a:rPr>
                        <a:t>Russia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0.90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39 </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979189139"/>
                  </a:ext>
                </a:extLst>
              </a:tr>
              <a:tr h="150046">
                <a:tc>
                  <a:txBody>
                    <a:bodyPr/>
                    <a:lstStyle/>
                    <a:p>
                      <a:pPr>
                        <a:lnSpc>
                          <a:spcPct val="115000"/>
                        </a:lnSpc>
                        <a:spcAft>
                          <a:spcPts val="0"/>
                        </a:spcAft>
                      </a:pPr>
                      <a:r>
                        <a:rPr lang="en-US" sz="900">
                          <a:effectLst/>
                        </a:rPr>
                        <a:t>Lithuania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44</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899198178"/>
                  </a:ext>
                </a:extLst>
              </a:tr>
              <a:tr h="150046">
                <a:tc>
                  <a:txBody>
                    <a:bodyPr/>
                    <a:lstStyle/>
                    <a:p>
                      <a:pPr>
                        <a:lnSpc>
                          <a:spcPct val="115000"/>
                        </a:lnSpc>
                        <a:spcAft>
                          <a:spcPts val="0"/>
                        </a:spcAft>
                      </a:pPr>
                      <a:r>
                        <a:rPr lang="en-US" sz="900">
                          <a:effectLst/>
                        </a:rPr>
                        <a:t>Hungary</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32</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539618952"/>
                  </a:ext>
                </a:extLst>
              </a:tr>
              <a:tr h="150046">
                <a:tc>
                  <a:txBody>
                    <a:bodyPr/>
                    <a:lstStyle/>
                    <a:p>
                      <a:pPr>
                        <a:lnSpc>
                          <a:spcPct val="115000"/>
                        </a:lnSpc>
                        <a:spcAft>
                          <a:spcPts val="0"/>
                        </a:spcAft>
                      </a:pPr>
                      <a:r>
                        <a:rPr lang="en-US" sz="900">
                          <a:effectLst/>
                        </a:rPr>
                        <a:t>Ukraina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30</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048297636"/>
                  </a:ext>
                </a:extLst>
              </a:tr>
              <a:tr h="150046">
                <a:tc>
                  <a:txBody>
                    <a:bodyPr/>
                    <a:lstStyle/>
                    <a:p>
                      <a:pPr>
                        <a:lnSpc>
                          <a:spcPct val="115000"/>
                        </a:lnSpc>
                        <a:spcAft>
                          <a:spcPts val="0"/>
                        </a:spcAft>
                      </a:pPr>
                      <a:r>
                        <a:rPr lang="en-US" sz="900">
                          <a:effectLst/>
                        </a:rPr>
                        <a:t>Romania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13</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517961568"/>
                  </a:ext>
                </a:extLst>
              </a:tr>
              <a:tr h="150046">
                <a:tc>
                  <a:txBody>
                    <a:bodyPr/>
                    <a:lstStyle/>
                    <a:p>
                      <a:pPr>
                        <a:lnSpc>
                          <a:spcPct val="115000"/>
                        </a:lnSpc>
                        <a:spcAft>
                          <a:spcPts val="0"/>
                        </a:spcAft>
                      </a:pPr>
                      <a:r>
                        <a:rPr lang="en-US" sz="900">
                          <a:effectLst/>
                        </a:rPr>
                        <a:t>Poland</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15</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273195729"/>
                  </a:ext>
                </a:extLst>
              </a:tr>
              <a:tr h="150046">
                <a:tc>
                  <a:txBody>
                    <a:bodyPr/>
                    <a:lstStyle/>
                    <a:p>
                      <a:pPr>
                        <a:lnSpc>
                          <a:spcPct val="115000"/>
                        </a:lnSpc>
                        <a:spcAft>
                          <a:spcPts val="0"/>
                        </a:spcAft>
                      </a:pPr>
                      <a:r>
                        <a:rPr lang="en-US" sz="900">
                          <a:effectLst/>
                        </a:rPr>
                        <a:t>Estonia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27</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108313249"/>
                  </a:ext>
                </a:extLst>
              </a:tr>
              <a:tr h="150046">
                <a:tc>
                  <a:txBody>
                    <a:bodyPr/>
                    <a:lstStyle/>
                    <a:p>
                      <a:pPr>
                        <a:lnSpc>
                          <a:spcPct val="115000"/>
                        </a:lnSpc>
                        <a:spcAft>
                          <a:spcPts val="0"/>
                        </a:spcAft>
                      </a:pPr>
                      <a:r>
                        <a:rPr lang="en-US" sz="900">
                          <a:effectLst/>
                        </a:rPr>
                        <a:t>Bulgaria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17</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4018423869"/>
                  </a:ext>
                </a:extLst>
              </a:tr>
              <a:tr h="150046">
                <a:tc>
                  <a:txBody>
                    <a:bodyPr/>
                    <a:lstStyle/>
                    <a:p>
                      <a:pPr>
                        <a:lnSpc>
                          <a:spcPct val="115000"/>
                        </a:lnSpc>
                        <a:spcAft>
                          <a:spcPts val="0"/>
                        </a:spcAft>
                      </a:pPr>
                      <a:r>
                        <a:rPr lang="en-US" sz="900">
                          <a:effectLst/>
                        </a:rPr>
                        <a:t>Latvia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32</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855297433"/>
                  </a:ext>
                </a:extLst>
              </a:tr>
              <a:tr h="150046">
                <a:tc>
                  <a:txBody>
                    <a:bodyPr/>
                    <a:lstStyle/>
                    <a:p>
                      <a:pPr>
                        <a:lnSpc>
                          <a:spcPct val="115000"/>
                        </a:lnSpc>
                        <a:spcAft>
                          <a:spcPts val="0"/>
                        </a:spcAft>
                      </a:pPr>
                      <a:r>
                        <a:rPr lang="en-US" sz="900">
                          <a:effectLst/>
                        </a:rPr>
                        <a:t>Belarus</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0.06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0.82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35</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711573902"/>
                  </a:ext>
                </a:extLst>
              </a:tr>
              <a:tr h="150046">
                <a:tc>
                  <a:txBody>
                    <a:bodyPr/>
                    <a:lstStyle/>
                    <a:p>
                      <a:pPr>
                        <a:lnSpc>
                          <a:spcPct val="115000"/>
                        </a:lnSpc>
                        <a:spcAft>
                          <a:spcPts val="0"/>
                        </a:spcAft>
                      </a:pPr>
                      <a:r>
                        <a:rPr lang="en-US" sz="900">
                          <a:effectLst/>
                        </a:rPr>
                        <a:t>Slovenia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30</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2722265922"/>
                  </a:ext>
                </a:extLst>
              </a:tr>
              <a:tr h="150046">
                <a:tc>
                  <a:txBody>
                    <a:bodyPr/>
                    <a:lstStyle/>
                    <a:p>
                      <a:pPr>
                        <a:lnSpc>
                          <a:spcPct val="115000"/>
                        </a:lnSpc>
                        <a:spcAft>
                          <a:spcPts val="0"/>
                        </a:spcAft>
                      </a:pPr>
                      <a:r>
                        <a:rPr lang="en-US" sz="900">
                          <a:effectLst/>
                        </a:rPr>
                        <a:t>Germany</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13</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020292124"/>
                  </a:ext>
                </a:extLst>
              </a:tr>
              <a:tr h="150046">
                <a:tc>
                  <a:txBody>
                    <a:bodyPr/>
                    <a:lstStyle/>
                    <a:p>
                      <a:pPr>
                        <a:lnSpc>
                          <a:spcPct val="115000"/>
                        </a:lnSpc>
                        <a:spcAft>
                          <a:spcPts val="0"/>
                        </a:spcAft>
                      </a:pPr>
                      <a:r>
                        <a:rPr lang="en-US" sz="900">
                          <a:effectLst/>
                        </a:rPr>
                        <a:t>Portugal</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5</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856373131"/>
                  </a:ext>
                </a:extLst>
              </a:tr>
              <a:tr h="150046">
                <a:tc>
                  <a:txBody>
                    <a:bodyPr/>
                    <a:lstStyle/>
                    <a:p>
                      <a:pPr>
                        <a:lnSpc>
                          <a:spcPct val="115000"/>
                        </a:lnSpc>
                        <a:spcAft>
                          <a:spcPts val="0"/>
                        </a:spcAft>
                      </a:pPr>
                      <a:r>
                        <a:rPr lang="en-US" sz="900">
                          <a:effectLst/>
                        </a:rPr>
                        <a:t>Croatia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20</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779431486"/>
                  </a:ext>
                </a:extLst>
              </a:tr>
              <a:tr h="150046">
                <a:tc>
                  <a:txBody>
                    <a:bodyPr/>
                    <a:lstStyle/>
                    <a:p>
                      <a:pPr>
                        <a:lnSpc>
                          <a:spcPct val="115000"/>
                        </a:lnSpc>
                        <a:spcAft>
                          <a:spcPts val="0"/>
                        </a:spcAft>
                      </a:pPr>
                      <a:r>
                        <a:rPr lang="en-US" sz="900">
                          <a:effectLst/>
                        </a:rPr>
                        <a:t>Austria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20</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4030286332"/>
                  </a:ext>
                </a:extLst>
              </a:tr>
              <a:tr h="150046">
                <a:tc>
                  <a:txBody>
                    <a:bodyPr/>
                    <a:lstStyle/>
                    <a:p>
                      <a:pPr>
                        <a:lnSpc>
                          <a:spcPct val="115000"/>
                        </a:lnSpc>
                        <a:spcAft>
                          <a:spcPts val="0"/>
                        </a:spcAft>
                      </a:pPr>
                      <a:r>
                        <a:rPr lang="en-US" sz="900">
                          <a:effectLst/>
                        </a:rPr>
                        <a:t>Chech Republic</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16</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146358907"/>
                  </a:ext>
                </a:extLst>
              </a:tr>
              <a:tr h="150046">
                <a:tc>
                  <a:txBody>
                    <a:bodyPr/>
                    <a:lstStyle/>
                    <a:p>
                      <a:pPr>
                        <a:lnSpc>
                          <a:spcPct val="115000"/>
                        </a:lnSpc>
                        <a:spcAft>
                          <a:spcPts val="0"/>
                        </a:spcAft>
                      </a:pPr>
                      <a:r>
                        <a:rPr lang="en-US" sz="900">
                          <a:effectLst/>
                        </a:rPr>
                        <a:t>France</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17</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045215412"/>
                  </a:ext>
                </a:extLst>
              </a:tr>
              <a:tr h="150046">
                <a:tc>
                  <a:txBody>
                    <a:bodyPr/>
                    <a:lstStyle/>
                    <a:p>
                      <a:pPr>
                        <a:lnSpc>
                          <a:spcPct val="115000"/>
                        </a:lnSpc>
                        <a:spcAft>
                          <a:spcPts val="0"/>
                        </a:spcAft>
                      </a:pPr>
                      <a:r>
                        <a:rPr lang="en-US" sz="900">
                          <a:effectLst/>
                        </a:rPr>
                        <a:t>Iceland</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11</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2109189126"/>
                  </a:ext>
                </a:extLst>
              </a:tr>
              <a:tr h="150046">
                <a:tc>
                  <a:txBody>
                    <a:bodyPr/>
                    <a:lstStyle/>
                    <a:p>
                      <a:pPr>
                        <a:lnSpc>
                          <a:spcPct val="115000"/>
                        </a:lnSpc>
                        <a:spcAft>
                          <a:spcPts val="0"/>
                        </a:spcAft>
                      </a:pPr>
                      <a:r>
                        <a:rPr lang="en-US" sz="900">
                          <a:effectLst/>
                        </a:rPr>
                        <a:t>Italy</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7</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113372382"/>
                  </a:ext>
                </a:extLst>
              </a:tr>
              <a:tr h="150046">
                <a:tc>
                  <a:txBody>
                    <a:bodyPr/>
                    <a:lstStyle/>
                    <a:p>
                      <a:pPr>
                        <a:lnSpc>
                          <a:spcPct val="115000"/>
                        </a:lnSpc>
                        <a:spcAft>
                          <a:spcPts val="0"/>
                        </a:spcAft>
                      </a:pPr>
                      <a:r>
                        <a:rPr lang="en-US" sz="900">
                          <a:effectLst/>
                        </a:rPr>
                        <a:t>Malta</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0.75</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6</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2607555300"/>
                  </a:ext>
                </a:extLst>
              </a:tr>
              <a:tr h="150046">
                <a:tc>
                  <a:txBody>
                    <a:bodyPr/>
                    <a:lstStyle/>
                    <a:p>
                      <a:pPr>
                        <a:lnSpc>
                          <a:spcPct val="115000"/>
                        </a:lnSpc>
                        <a:spcAft>
                          <a:spcPts val="0"/>
                        </a:spcAft>
                      </a:pPr>
                      <a:r>
                        <a:rPr lang="en-US" sz="900">
                          <a:effectLst/>
                        </a:rPr>
                        <a:t>Greece </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3</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3310090647"/>
                  </a:ext>
                </a:extLst>
              </a:tr>
              <a:tr h="150046">
                <a:tc>
                  <a:txBody>
                    <a:bodyPr/>
                    <a:lstStyle/>
                    <a:p>
                      <a:pPr>
                        <a:lnSpc>
                          <a:spcPct val="115000"/>
                        </a:lnSpc>
                        <a:spcAft>
                          <a:spcPts val="0"/>
                        </a:spcAft>
                      </a:pPr>
                      <a:r>
                        <a:rPr lang="en-US" sz="900">
                          <a:effectLst/>
                        </a:rPr>
                        <a:t>Finland</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0.16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23</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670090499"/>
                  </a:ext>
                </a:extLst>
              </a:tr>
              <a:tr h="150046">
                <a:tc>
                  <a:txBody>
                    <a:bodyPr/>
                    <a:lstStyle/>
                    <a:p>
                      <a:pPr>
                        <a:lnSpc>
                          <a:spcPct val="115000"/>
                        </a:lnSpc>
                        <a:spcAft>
                          <a:spcPts val="0"/>
                        </a:spcAft>
                      </a:pPr>
                      <a:r>
                        <a:rPr lang="en-US" sz="900">
                          <a:effectLst/>
                        </a:rPr>
                        <a:t>Belgium</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0.32</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21</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781307833"/>
                  </a:ext>
                </a:extLst>
              </a:tr>
              <a:tr h="150046">
                <a:tc>
                  <a:txBody>
                    <a:bodyPr/>
                    <a:lstStyle/>
                    <a:p>
                      <a:pPr>
                        <a:lnSpc>
                          <a:spcPct val="115000"/>
                        </a:lnSpc>
                        <a:spcAft>
                          <a:spcPts val="0"/>
                        </a:spcAft>
                      </a:pPr>
                      <a:r>
                        <a:rPr lang="en-US" sz="900">
                          <a:effectLst/>
                        </a:rPr>
                        <a:t>Ireland</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0.28</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0.40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12</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019743398"/>
                  </a:ext>
                </a:extLst>
              </a:tr>
              <a:tr h="150046">
                <a:tc>
                  <a:txBody>
                    <a:bodyPr/>
                    <a:lstStyle/>
                    <a:p>
                      <a:pPr>
                        <a:lnSpc>
                          <a:spcPct val="115000"/>
                        </a:lnSpc>
                        <a:spcAft>
                          <a:spcPts val="0"/>
                        </a:spcAft>
                      </a:pPr>
                      <a:r>
                        <a:rPr lang="en-US" sz="900">
                          <a:effectLst/>
                        </a:rPr>
                        <a:t>Denmark</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0.29</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14</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2813969105"/>
                  </a:ext>
                </a:extLst>
              </a:tr>
              <a:tr h="150046">
                <a:tc>
                  <a:txBody>
                    <a:bodyPr/>
                    <a:lstStyle/>
                    <a:p>
                      <a:pPr>
                        <a:lnSpc>
                          <a:spcPct val="115000"/>
                        </a:lnSpc>
                        <a:spcAft>
                          <a:spcPts val="0"/>
                        </a:spcAft>
                      </a:pPr>
                      <a:r>
                        <a:rPr lang="en-US" sz="900">
                          <a:effectLst/>
                        </a:rPr>
                        <a:t>Netherlands</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0.26</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0.70</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9</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724889144"/>
                  </a:ext>
                </a:extLst>
              </a:tr>
              <a:tr h="150046">
                <a:tc>
                  <a:txBody>
                    <a:bodyPr/>
                    <a:lstStyle/>
                    <a:p>
                      <a:pPr>
                        <a:lnSpc>
                          <a:spcPct val="115000"/>
                        </a:lnSpc>
                        <a:spcAft>
                          <a:spcPts val="0"/>
                        </a:spcAft>
                      </a:pPr>
                      <a:r>
                        <a:rPr lang="en-US" sz="900">
                          <a:effectLst/>
                        </a:rPr>
                        <a:t>Great Britain</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0.43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0.24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0.67</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7</a:t>
                      </a:r>
                      <a:endParaRPr lang="lt-LT" sz="110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693130595"/>
                  </a:ext>
                </a:extLst>
              </a:tr>
              <a:tr h="150046">
                <a:tc>
                  <a:txBody>
                    <a:bodyPr/>
                    <a:lstStyle/>
                    <a:p>
                      <a:pPr>
                        <a:lnSpc>
                          <a:spcPct val="115000"/>
                        </a:lnSpc>
                        <a:spcAft>
                          <a:spcPts val="0"/>
                        </a:spcAft>
                      </a:pPr>
                      <a:r>
                        <a:rPr lang="en-US" sz="900">
                          <a:effectLst/>
                        </a:rPr>
                        <a:t>Sweden</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0.54</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0.33</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0.31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a:effectLst/>
                        </a:rPr>
                        <a:t>0.61</a:t>
                      </a:r>
                      <a:endParaRPr lang="lt-LT" sz="1100">
                        <a:effectLst/>
                        <a:latin typeface="Times New Roman" panose="02020603050405020304" pitchFamily="18" charset="0"/>
                        <a:ea typeface="Calibri" panose="020F0502020204030204" pitchFamily="34" charset="0"/>
                      </a:endParaRPr>
                    </a:p>
                  </a:txBody>
                  <a:tcPr marL="48928" marR="48928" marT="0" marB="0"/>
                </a:tc>
                <a:tc>
                  <a:txBody>
                    <a:bodyPr/>
                    <a:lstStyle/>
                    <a:p>
                      <a:pPr>
                        <a:lnSpc>
                          <a:spcPct val="115000"/>
                        </a:lnSpc>
                        <a:spcAft>
                          <a:spcPts val="0"/>
                        </a:spcAft>
                      </a:pPr>
                      <a:r>
                        <a:rPr lang="en-US" sz="900" dirty="0">
                          <a:effectLst/>
                        </a:rPr>
                        <a:t>13</a:t>
                      </a:r>
                      <a:endParaRPr lang="lt-LT" sz="1100" dirty="0">
                        <a:effectLst/>
                        <a:latin typeface="Times New Roman" panose="02020603050405020304" pitchFamily="18" charset="0"/>
                        <a:ea typeface="Calibri" panose="020F0502020204030204" pitchFamily="34" charset="0"/>
                      </a:endParaRPr>
                    </a:p>
                  </a:txBody>
                  <a:tcPr marL="48928" marR="48928" marT="0" marB="0"/>
                </a:tc>
                <a:extLst>
                  <a:ext uri="{0D108BD9-81ED-4DB2-BD59-A6C34878D82A}">
                    <a16:rowId xmlns:a16="http://schemas.microsoft.com/office/drawing/2014/main" val="1973784739"/>
                  </a:ext>
                </a:extLst>
              </a:tr>
            </a:tbl>
          </a:graphicData>
        </a:graphic>
      </p:graphicFrame>
    </p:spTree>
    <p:extLst>
      <p:ext uri="{BB962C8B-B14F-4D97-AF65-F5344CB8AC3E}">
        <p14:creationId xmlns:p14="http://schemas.microsoft.com/office/powerpoint/2010/main" val="357973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Results</a:t>
            </a:r>
            <a:endParaRPr lang="lt-LT" dirty="0"/>
          </a:p>
        </p:txBody>
      </p:sp>
      <p:sp>
        <p:nvSpPr>
          <p:cNvPr id="3" name="Content Placeholder 2"/>
          <p:cNvSpPr>
            <a:spLocks noGrp="1"/>
          </p:cNvSpPr>
          <p:nvPr>
            <p:ph idx="1"/>
          </p:nvPr>
        </p:nvSpPr>
        <p:spPr/>
        <p:txBody>
          <a:bodyPr/>
          <a:lstStyle/>
          <a:p>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Pearson</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correlation</a:t>
            </a:r>
            <a:r>
              <a:rPr lang="lt-LT" dirty="0" smtClean="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coefficient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between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SDIx</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suicide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rates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equal</a:t>
            </a:r>
            <a:r>
              <a:rPr lang="lt-LT" dirty="0">
                <a:latin typeface="Times New Roman" panose="02020603050405020304" pitchFamily="18" charset="0"/>
                <a:cs typeface="Times New Roman" panose="02020603050405020304" pitchFamily="18" charset="0"/>
              </a:rPr>
              <a:t> to 0.611 (</a:t>
            </a:r>
            <a:r>
              <a:rPr lang="lt-LT" dirty="0" err="1">
                <a:latin typeface="Times New Roman" panose="02020603050405020304" pitchFamily="18" charset="0"/>
                <a:cs typeface="Times New Roman" panose="02020603050405020304" pitchFamily="18" charset="0"/>
              </a:rPr>
              <a:t>correliation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significant</a:t>
            </a:r>
            <a:r>
              <a:rPr lang="lt-LT" dirty="0">
                <a:latin typeface="Times New Roman" panose="02020603050405020304" pitchFamily="18" charset="0"/>
                <a:cs typeface="Times New Roman" panose="02020603050405020304" pitchFamily="18" charset="0"/>
              </a:rPr>
              <a:t>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0.01 </a:t>
            </a:r>
            <a:r>
              <a:rPr lang="lt-LT" dirty="0" err="1">
                <a:latin typeface="Times New Roman" panose="02020603050405020304" pitchFamily="18" charset="0"/>
                <a:cs typeface="Times New Roman" panose="02020603050405020304" pitchFamily="18" charset="0"/>
              </a:rPr>
              <a:t>level</a:t>
            </a:r>
            <a:r>
              <a:rPr lang="lt-LT"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lt-LT" dirty="0" err="1" smtClean="0">
                <a:latin typeface="Times New Roman" panose="02020603050405020304" pitchFamily="18" charset="0"/>
                <a:cs typeface="Times New Roman" panose="02020603050405020304" pitchFamily="18" charset="0"/>
              </a:rPr>
              <a:t>Correlation</a:t>
            </a:r>
            <a:r>
              <a:rPr lang="lt-LT" dirty="0" smtClean="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coefficient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between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suicide</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rates</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and</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a </a:t>
            </a:r>
            <a:r>
              <a:rPr lang="lt-LT" dirty="0" err="1">
                <a:latin typeface="Times New Roman" panose="02020603050405020304" pitchFamily="18" charset="0"/>
                <a:cs typeface="Times New Roman" panose="02020603050405020304" pitchFamily="18" charset="0"/>
              </a:rPr>
              <a:t>part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of</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population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whose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main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reasons</a:t>
            </a:r>
            <a:r>
              <a:rPr lang="lt-LT" dirty="0">
                <a:latin typeface="Times New Roman" panose="02020603050405020304" pitchFamily="18" charset="0"/>
                <a:cs typeface="Times New Roman" panose="02020603050405020304" pitchFamily="18" charset="0"/>
              </a:rPr>
              <a:t> to </a:t>
            </a:r>
            <a:r>
              <a:rPr lang="lt-LT" dirty="0" err="1">
                <a:latin typeface="Times New Roman" panose="02020603050405020304" pitchFamily="18" charset="0"/>
                <a:cs typeface="Times New Roman" panose="02020603050405020304" pitchFamily="18" charset="0"/>
              </a:rPr>
              <a:t>do</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something</a:t>
            </a:r>
            <a:r>
              <a:rPr lang="lt-LT" dirty="0">
                <a:latin typeface="Times New Roman" panose="02020603050405020304" pitchFamily="18" charset="0"/>
                <a:cs typeface="Times New Roman" panose="02020603050405020304" pitchFamily="18" charset="0"/>
              </a:rPr>
              <a:t> to </a:t>
            </a:r>
            <a:r>
              <a:rPr lang="lt-LT" dirty="0" err="1">
                <a:latin typeface="Times New Roman" panose="02020603050405020304" pitchFamily="18" charset="0"/>
                <a:cs typeface="Times New Roman" panose="02020603050405020304" pitchFamily="18" charset="0"/>
              </a:rPr>
              <a:t>help</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eldery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people</a:t>
            </a:r>
            <a:r>
              <a:rPr lang="lt-LT" i="1"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duty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equal</a:t>
            </a:r>
            <a:r>
              <a:rPr lang="lt-LT" dirty="0">
                <a:latin typeface="Times New Roman" panose="02020603050405020304" pitchFamily="18" charset="0"/>
                <a:cs typeface="Times New Roman" panose="02020603050405020304" pitchFamily="18" charset="0"/>
              </a:rPr>
              <a:t> to -0.616 (</a:t>
            </a:r>
            <a:r>
              <a:rPr lang="lt-LT" dirty="0" err="1">
                <a:latin typeface="Times New Roman" panose="02020603050405020304" pitchFamily="18" charset="0"/>
                <a:cs typeface="Times New Roman" panose="02020603050405020304" pitchFamily="18" charset="0"/>
              </a:rPr>
              <a:t>correliation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significant</a:t>
            </a:r>
            <a:r>
              <a:rPr lang="lt-LT" dirty="0">
                <a:latin typeface="Times New Roman" panose="02020603050405020304" pitchFamily="18" charset="0"/>
                <a:cs typeface="Times New Roman" panose="02020603050405020304" pitchFamily="18" charset="0"/>
              </a:rPr>
              <a:t> at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0.01 </a:t>
            </a:r>
            <a:r>
              <a:rPr lang="lt-LT" dirty="0" err="1">
                <a:latin typeface="Times New Roman" panose="02020603050405020304" pitchFamily="18" charset="0"/>
                <a:cs typeface="Times New Roman" panose="02020603050405020304" pitchFamily="18" charset="0"/>
              </a:rPr>
              <a:t>level</a:t>
            </a:r>
            <a:r>
              <a:rPr lang="lt-LT"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131171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Conclusions</a:t>
            </a:r>
            <a:endParaRPr lang="lt-LT" b="1" dirty="0"/>
          </a:p>
        </p:txBody>
      </p:sp>
      <p:sp>
        <p:nvSpPr>
          <p:cNvPr id="3" name="Content Placeholder 2"/>
          <p:cNvSpPr>
            <a:spLocks noGrp="1"/>
          </p:cNvSpPr>
          <p:nvPr>
            <p:ph idx="1"/>
          </p:nvPr>
        </p:nvSpPr>
        <p:spPr/>
        <p:txBody>
          <a:bodyPr>
            <a:normAutofit/>
          </a:bodyPr>
          <a:lstStyle/>
          <a:p>
            <a:pPr algn="just"/>
            <a:r>
              <a:rPr lang="lt-LT" dirty="0" err="1" smtClean="0"/>
              <a:t>The</a:t>
            </a:r>
            <a:r>
              <a:rPr lang="lt-LT" dirty="0" smtClean="0"/>
              <a:t> </a:t>
            </a:r>
            <a:r>
              <a:rPr lang="lt-LT" dirty="0" err="1" smtClean="0"/>
              <a:t>Concepts</a:t>
            </a:r>
            <a:r>
              <a:rPr lang="lt-LT" dirty="0" smtClean="0"/>
              <a:t> </a:t>
            </a:r>
            <a:r>
              <a:rPr lang="lt-LT" dirty="0" err="1" smtClean="0"/>
              <a:t>of</a:t>
            </a:r>
            <a:r>
              <a:rPr lang="lt-LT" dirty="0" smtClean="0"/>
              <a:t> System </a:t>
            </a:r>
            <a:r>
              <a:rPr lang="lt-LT" dirty="0" err="1" smtClean="0"/>
              <a:t>and</a:t>
            </a:r>
            <a:r>
              <a:rPr lang="lt-LT" dirty="0" smtClean="0"/>
              <a:t> </a:t>
            </a:r>
            <a:r>
              <a:rPr lang="lt-LT" dirty="0" err="1" smtClean="0"/>
              <a:t>Mentalities</a:t>
            </a:r>
            <a:r>
              <a:rPr lang="lt-LT" dirty="0" smtClean="0"/>
              <a:t> </a:t>
            </a:r>
            <a:r>
              <a:rPr lang="lt-LT" dirty="0" err="1" smtClean="0"/>
              <a:t>can</a:t>
            </a:r>
            <a:r>
              <a:rPr lang="lt-LT" dirty="0" smtClean="0"/>
              <a:t> be </a:t>
            </a:r>
            <a:r>
              <a:rPr lang="lt-LT" dirty="0" err="1" smtClean="0"/>
              <a:t>used</a:t>
            </a:r>
            <a:r>
              <a:rPr lang="lt-LT" dirty="0" smtClean="0"/>
              <a:t> to </a:t>
            </a:r>
            <a:r>
              <a:rPr lang="lt-LT" dirty="0" err="1" smtClean="0"/>
              <a:t>explain</a:t>
            </a:r>
            <a:r>
              <a:rPr lang="lt-LT" dirty="0" smtClean="0"/>
              <a:t> </a:t>
            </a:r>
            <a:r>
              <a:rPr lang="lt-LT" dirty="0" err="1" smtClean="0"/>
              <a:t>some</a:t>
            </a:r>
            <a:r>
              <a:rPr lang="lt-LT" dirty="0" smtClean="0"/>
              <a:t> </a:t>
            </a:r>
            <a:r>
              <a:rPr lang="lt-LT" dirty="0" err="1" smtClean="0"/>
              <a:t>processes</a:t>
            </a:r>
            <a:r>
              <a:rPr lang="lt-LT" dirty="0" smtClean="0"/>
              <a:t> </a:t>
            </a:r>
            <a:r>
              <a:rPr lang="lt-LT" dirty="0" err="1" smtClean="0"/>
              <a:t>taking</a:t>
            </a:r>
            <a:r>
              <a:rPr lang="lt-LT" dirty="0" smtClean="0"/>
              <a:t> </a:t>
            </a:r>
            <a:r>
              <a:rPr lang="lt-LT" dirty="0" err="1" smtClean="0"/>
              <a:t>place</a:t>
            </a:r>
            <a:r>
              <a:rPr lang="lt-LT" dirty="0" smtClean="0"/>
              <a:t> </a:t>
            </a:r>
            <a:r>
              <a:rPr lang="lt-LT" dirty="0" err="1" smtClean="0"/>
              <a:t>in</a:t>
            </a:r>
            <a:r>
              <a:rPr lang="lt-LT" dirty="0" smtClean="0"/>
              <a:t> </a:t>
            </a:r>
            <a:r>
              <a:rPr lang="lt-LT" dirty="0" err="1" smtClean="0"/>
              <a:t>contemporary</a:t>
            </a:r>
            <a:r>
              <a:rPr lang="lt-LT" dirty="0" smtClean="0"/>
              <a:t> Western </a:t>
            </a:r>
            <a:r>
              <a:rPr lang="lt-LT" dirty="0" err="1" smtClean="0"/>
              <a:t>societies</a:t>
            </a:r>
            <a:r>
              <a:rPr lang="lt-LT" dirty="0" smtClean="0"/>
              <a:t>.</a:t>
            </a:r>
          </a:p>
          <a:p>
            <a:pPr algn="just"/>
            <a:r>
              <a:rPr lang="lt-LT" dirty="0" err="1" smtClean="0"/>
              <a:t>Neither</a:t>
            </a:r>
            <a:r>
              <a:rPr lang="lt-LT" dirty="0" smtClean="0"/>
              <a:t> </a:t>
            </a:r>
            <a:r>
              <a:rPr lang="lt-LT" dirty="0" err="1" smtClean="0"/>
              <a:t>secularization</a:t>
            </a:r>
            <a:r>
              <a:rPr lang="lt-LT" dirty="0" smtClean="0"/>
              <a:t> </a:t>
            </a:r>
            <a:r>
              <a:rPr lang="lt-LT" dirty="0" err="1" smtClean="0"/>
              <a:t>nor</a:t>
            </a:r>
            <a:r>
              <a:rPr lang="lt-LT" dirty="0" smtClean="0"/>
              <a:t> </a:t>
            </a:r>
            <a:r>
              <a:rPr lang="lt-LT" dirty="0" err="1" smtClean="0"/>
              <a:t>individualization</a:t>
            </a:r>
            <a:r>
              <a:rPr lang="lt-LT" dirty="0" smtClean="0"/>
              <a:t> </a:t>
            </a:r>
            <a:r>
              <a:rPr lang="lt-LT" dirty="0" err="1" smtClean="0"/>
              <a:t>can</a:t>
            </a:r>
            <a:r>
              <a:rPr lang="lt-LT" dirty="0" smtClean="0"/>
              <a:t> be </a:t>
            </a:r>
            <a:r>
              <a:rPr lang="lt-LT" dirty="0" err="1" smtClean="0"/>
              <a:t>stopped</a:t>
            </a:r>
            <a:r>
              <a:rPr lang="lt-LT" dirty="0" smtClean="0"/>
              <a:t>. </a:t>
            </a:r>
            <a:r>
              <a:rPr lang="lt-LT" dirty="0" err="1" smtClean="0"/>
              <a:t>In</a:t>
            </a:r>
            <a:r>
              <a:rPr lang="lt-LT" dirty="0" smtClean="0"/>
              <a:t> </a:t>
            </a:r>
            <a:r>
              <a:rPr lang="lt-LT" dirty="0" err="1" smtClean="0"/>
              <a:t>this</a:t>
            </a:r>
            <a:r>
              <a:rPr lang="lt-LT" dirty="0" smtClean="0"/>
              <a:t>  </a:t>
            </a:r>
            <a:r>
              <a:rPr lang="lt-LT" dirty="0" err="1" smtClean="0"/>
              <a:t>Context</a:t>
            </a:r>
            <a:r>
              <a:rPr lang="lt-LT" dirty="0"/>
              <a:t> </a:t>
            </a:r>
            <a:r>
              <a:rPr lang="lt-LT" dirty="0" smtClean="0"/>
              <a:t> </a:t>
            </a:r>
            <a:r>
              <a:rPr lang="lt-LT" dirty="0" err="1" smtClean="0"/>
              <a:t>the</a:t>
            </a:r>
            <a:r>
              <a:rPr lang="lt-LT" dirty="0" smtClean="0"/>
              <a:t> </a:t>
            </a:r>
            <a:r>
              <a:rPr lang="lt-LT" dirty="0" err="1" smtClean="0"/>
              <a:t>claim</a:t>
            </a:r>
            <a:r>
              <a:rPr lang="lt-LT" dirty="0" smtClean="0"/>
              <a:t> </a:t>
            </a:r>
            <a:r>
              <a:rPr lang="lt-LT" dirty="0" err="1" smtClean="0"/>
              <a:t>of</a:t>
            </a:r>
            <a:r>
              <a:rPr lang="lt-LT" dirty="0" smtClean="0"/>
              <a:t> </a:t>
            </a:r>
            <a:r>
              <a:rPr lang="lt-LT" dirty="0" err="1" smtClean="0"/>
              <a:t>Bertalanfy</a:t>
            </a:r>
            <a:r>
              <a:rPr lang="lt-LT" dirty="0" smtClean="0"/>
              <a:t> – ‚to </a:t>
            </a:r>
            <a:r>
              <a:rPr lang="lt-LT" dirty="0" err="1" smtClean="0"/>
              <a:t>find</a:t>
            </a:r>
            <a:r>
              <a:rPr lang="lt-LT" dirty="0" smtClean="0"/>
              <a:t> </a:t>
            </a:r>
            <a:r>
              <a:rPr lang="lt-LT" dirty="0" err="1" smtClean="0"/>
              <a:t>out</a:t>
            </a:r>
            <a:r>
              <a:rPr lang="lt-LT" dirty="0" smtClean="0"/>
              <a:t> </a:t>
            </a:r>
            <a:r>
              <a:rPr lang="lt-LT" dirty="0" err="1" smtClean="0"/>
              <a:t>or</a:t>
            </a:r>
            <a:r>
              <a:rPr lang="lt-LT" dirty="0" smtClean="0"/>
              <a:t> </a:t>
            </a:r>
            <a:r>
              <a:rPr lang="lt-LT" dirty="0" err="1" smtClean="0"/>
              <a:t>perish</a:t>
            </a:r>
            <a:r>
              <a:rPr lang="lt-LT" dirty="0" smtClean="0"/>
              <a:t>‘ – </a:t>
            </a:r>
            <a:r>
              <a:rPr lang="lt-LT" dirty="0" err="1" smtClean="0"/>
              <a:t>seems</a:t>
            </a:r>
            <a:r>
              <a:rPr lang="lt-LT" dirty="0" smtClean="0"/>
              <a:t> to be </a:t>
            </a:r>
            <a:r>
              <a:rPr lang="lt-LT" dirty="0" err="1" smtClean="0"/>
              <a:t>too</a:t>
            </a:r>
            <a:r>
              <a:rPr lang="lt-LT" dirty="0" smtClean="0"/>
              <a:t> </a:t>
            </a:r>
            <a:r>
              <a:rPr lang="lt-LT" dirty="0" err="1" smtClean="0"/>
              <a:t>optimistic</a:t>
            </a:r>
            <a:r>
              <a:rPr lang="lt-LT" dirty="0" smtClean="0"/>
              <a:t>. </a:t>
            </a:r>
            <a:endParaRPr lang="lt-LT" dirty="0"/>
          </a:p>
        </p:txBody>
      </p:sp>
    </p:spTree>
    <p:extLst>
      <p:ext uri="{BB962C8B-B14F-4D97-AF65-F5344CB8AC3E}">
        <p14:creationId xmlns:p14="http://schemas.microsoft.com/office/powerpoint/2010/main" val="2200325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Perspectives</a:t>
            </a:r>
            <a:r>
              <a:rPr lang="lt-LT" dirty="0" smtClean="0"/>
              <a:t> </a:t>
            </a:r>
            <a:r>
              <a:rPr lang="lt-LT" dirty="0" err="1" smtClean="0"/>
              <a:t>of</a:t>
            </a:r>
            <a:r>
              <a:rPr lang="lt-LT" dirty="0" smtClean="0"/>
              <a:t> </a:t>
            </a:r>
            <a:r>
              <a:rPr lang="lt-LT" dirty="0" err="1" smtClean="0"/>
              <a:t>futher</a:t>
            </a:r>
            <a:r>
              <a:rPr lang="lt-LT" dirty="0" smtClean="0"/>
              <a:t> </a:t>
            </a:r>
            <a:r>
              <a:rPr lang="lt-LT" dirty="0" err="1" smtClean="0"/>
              <a:t>investigations</a:t>
            </a:r>
            <a:endParaRPr lang="lt-LT" dirty="0"/>
          </a:p>
        </p:txBody>
      </p:sp>
      <p:sp>
        <p:nvSpPr>
          <p:cNvPr id="3" name="Content Placeholder 2"/>
          <p:cNvSpPr>
            <a:spLocks noGrp="1"/>
          </p:cNvSpPr>
          <p:nvPr>
            <p:ph idx="1"/>
          </p:nvPr>
        </p:nvSpPr>
        <p:spPr/>
        <p:txBody>
          <a:bodyPr>
            <a:normAutofit fontScale="92500" lnSpcReduction="20000"/>
          </a:bodyPr>
          <a:lstStyle/>
          <a:p>
            <a:pPr marL="0" indent="0" algn="just">
              <a:buNone/>
            </a:pPr>
            <a:r>
              <a:rPr lang="lt-LT" dirty="0" err="1" smtClean="0"/>
              <a:t>Sorokin</a:t>
            </a:r>
            <a:r>
              <a:rPr lang="lt-LT" dirty="0" smtClean="0"/>
              <a:t> </a:t>
            </a:r>
            <a:r>
              <a:rPr lang="lt-LT" dirty="0" err="1"/>
              <a:t>studied</a:t>
            </a:r>
            <a:r>
              <a:rPr lang="lt-LT" dirty="0"/>
              <a:t> </a:t>
            </a:r>
            <a:r>
              <a:rPr lang="lt-LT" dirty="0" err="1"/>
              <a:t>worldwide</a:t>
            </a:r>
            <a:r>
              <a:rPr lang="lt-LT" dirty="0"/>
              <a:t> </a:t>
            </a:r>
            <a:r>
              <a:rPr lang="lt-LT" dirty="0" err="1"/>
              <a:t>dynamics</a:t>
            </a:r>
            <a:r>
              <a:rPr lang="lt-LT" dirty="0"/>
              <a:t> </a:t>
            </a:r>
            <a:r>
              <a:rPr lang="lt-LT" dirty="0" err="1"/>
              <a:t>of</a:t>
            </a:r>
            <a:r>
              <a:rPr lang="lt-LT" dirty="0"/>
              <a:t> </a:t>
            </a:r>
            <a:r>
              <a:rPr lang="lt-LT" dirty="0" err="1"/>
              <a:t>mentalities</a:t>
            </a:r>
            <a:r>
              <a:rPr lang="lt-LT" dirty="0"/>
              <a:t>. </a:t>
            </a:r>
            <a:r>
              <a:rPr lang="lt-LT" dirty="0" err="1"/>
              <a:t>Let‘s</a:t>
            </a:r>
            <a:r>
              <a:rPr lang="lt-LT" dirty="0"/>
              <a:t> </a:t>
            </a:r>
            <a:r>
              <a:rPr lang="lt-LT" dirty="0" err="1"/>
              <a:t>suppose</a:t>
            </a:r>
            <a:r>
              <a:rPr lang="lt-LT" dirty="0"/>
              <a:t> </a:t>
            </a:r>
            <a:r>
              <a:rPr lang="lt-LT" dirty="0" err="1"/>
              <a:t>that</a:t>
            </a:r>
            <a:r>
              <a:rPr lang="lt-LT" dirty="0"/>
              <a:t> </a:t>
            </a:r>
            <a:r>
              <a:rPr lang="lt-LT" dirty="0" err="1"/>
              <a:t>the</a:t>
            </a:r>
            <a:r>
              <a:rPr lang="lt-LT" dirty="0"/>
              <a:t> </a:t>
            </a:r>
            <a:r>
              <a:rPr lang="lt-LT" dirty="0" err="1"/>
              <a:t>main</a:t>
            </a:r>
            <a:r>
              <a:rPr lang="lt-LT" dirty="0"/>
              <a:t> </a:t>
            </a:r>
            <a:r>
              <a:rPr lang="lt-LT" dirty="0" err="1"/>
              <a:t>trend</a:t>
            </a:r>
            <a:r>
              <a:rPr lang="lt-LT" dirty="0"/>
              <a:t> </a:t>
            </a:r>
            <a:r>
              <a:rPr lang="lt-LT" dirty="0" err="1"/>
              <a:t>of</a:t>
            </a:r>
            <a:r>
              <a:rPr lang="lt-LT" dirty="0"/>
              <a:t> </a:t>
            </a:r>
            <a:r>
              <a:rPr lang="lt-LT" dirty="0" err="1"/>
              <a:t>this</a:t>
            </a:r>
            <a:r>
              <a:rPr lang="lt-LT" dirty="0"/>
              <a:t> </a:t>
            </a:r>
            <a:r>
              <a:rPr lang="lt-LT" dirty="0" err="1"/>
              <a:t>process</a:t>
            </a:r>
            <a:r>
              <a:rPr lang="lt-LT" dirty="0"/>
              <a:t> </a:t>
            </a:r>
            <a:r>
              <a:rPr lang="lt-LT" dirty="0" err="1"/>
              <a:t>is</a:t>
            </a:r>
            <a:r>
              <a:rPr lang="lt-LT" dirty="0"/>
              <a:t> </a:t>
            </a:r>
            <a:r>
              <a:rPr lang="lt-LT" dirty="0" err="1"/>
              <a:t>convergation</a:t>
            </a:r>
            <a:r>
              <a:rPr lang="lt-LT" dirty="0"/>
              <a:t>. </a:t>
            </a:r>
            <a:r>
              <a:rPr lang="lt-LT" dirty="0" err="1"/>
              <a:t>The</a:t>
            </a:r>
            <a:r>
              <a:rPr lang="lt-LT" dirty="0"/>
              <a:t> </a:t>
            </a:r>
            <a:r>
              <a:rPr lang="lt-LT" dirty="0" err="1"/>
              <a:t>main</a:t>
            </a:r>
            <a:r>
              <a:rPr lang="lt-LT" dirty="0"/>
              <a:t> </a:t>
            </a:r>
            <a:r>
              <a:rPr lang="lt-LT" dirty="0" err="1"/>
              <a:t>playes</a:t>
            </a:r>
            <a:r>
              <a:rPr lang="lt-LT" dirty="0"/>
              <a:t> </a:t>
            </a:r>
            <a:r>
              <a:rPr lang="lt-LT" dirty="0" err="1"/>
              <a:t>of</a:t>
            </a:r>
            <a:r>
              <a:rPr lang="lt-LT" dirty="0"/>
              <a:t> </a:t>
            </a:r>
            <a:r>
              <a:rPr lang="lt-LT" dirty="0" err="1"/>
              <a:t>this</a:t>
            </a:r>
            <a:r>
              <a:rPr lang="lt-LT" dirty="0"/>
              <a:t> </a:t>
            </a:r>
            <a:r>
              <a:rPr lang="lt-LT" dirty="0" err="1"/>
              <a:t>process</a:t>
            </a:r>
            <a:r>
              <a:rPr lang="lt-LT" dirty="0"/>
              <a:t> are </a:t>
            </a:r>
            <a:r>
              <a:rPr lang="lt-LT" dirty="0" err="1"/>
              <a:t>as</a:t>
            </a:r>
            <a:r>
              <a:rPr lang="lt-LT" dirty="0"/>
              <a:t> </a:t>
            </a:r>
            <a:r>
              <a:rPr lang="lt-LT" dirty="0" err="1"/>
              <a:t>follows</a:t>
            </a:r>
            <a:r>
              <a:rPr lang="lt-LT" dirty="0"/>
              <a:t>: </a:t>
            </a:r>
            <a:endParaRPr lang="lt-LT" dirty="0" smtClean="0"/>
          </a:p>
          <a:p>
            <a:pPr marL="0" indent="0" algn="just">
              <a:buNone/>
            </a:pPr>
            <a:r>
              <a:rPr lang="lt-LT" b="1" dirty="0" err="1" smtClean="0"/>
              <a:t>West</a:t>
            </a:r>
            <a:r>
              <a:rPr lang="lt-LT" b="1" dirty="0" smtClean="0"/>
              <a:t> </a:t>
            </a:r>
            <a:r>
              <a:rPr lang="lt-LT" b="1" dirty="0" err="1" smtClean="0"/>
              <a:t>countries</a:t>
            </a:r>
            <a:r>
              <a:rPr lang="lt-LT" b="1" dirty="0" smtClean="0"/>
              <a:t> – </a:t>
            </a:r>
            <a:r>
              <a:rPr lang="lt-LT" b="1" dirty="0" err="1" smtClean="0"/>
              <a:t>rationality</a:t>
            </a:r>
            <a:r>
              <a:rPr lang="lt-LT" b="1" dirty="0" smtClean="0"/>
              <a:t>;</a:t>
            </a:r>
          </a:p>
          <a:p>
            <a:pPr marL="0" indent="0" algn="just">
              <a:buNone/>
            </a:pPr>
            <a:r>
              <a:rPr lang="lt-LT" b="1" dirty="0" smtClean="0"/>
              <a:t>Islamas </a:t>
            </a:r>
            <a:r>
              <a:rPr lang="lt-LT" b="1" dirty="0"/>
              <a:t>– tikėjimas; </a:t>
            </a:r>
            <a:endParaRPr lang="lt-LT" b="1" dirty="0" smtClean="0"/>
          </a:p>
          <a:p>
            <a:pPr marL="0" indent="0" algn="just">
              <a:buNone/>
            </a:pPr>
            <a:r>
              <a:rPr lang="lt-LT" b="1" dirty="0" err="1" smtClean="0"/>
              <a:t>China</a:t>
            </a:r>
            <a:r>
              <a:rPr lang="lt-LT" b="1" dirty="0" smtClean="0"/>
              <a:t> </a:t>
            </a:r>
            <a:r>
              <a:rPr lang="lt-LT" b="1" dirty="0" err="1"/>
              <a:t>and</a:t>
            </a:r>
            <a:r>
              <a:rPr lang="lt-LT" b="1" dirty="0"/>
              <a:t> </a:t>
            </a:r>
            <a:r>
              <a:rPr lang="lt-LT" b="1" dirty="0" err="1"/>
              <a:t>japan</a:t>
            </a:r>
            <a:r>
              <a:rPr lang="lt-LT" b="1" dirty="0"/>
              <a:t> – </a:t>
            </a:r>
            <a:r>
              <a:rPr lang="lt-LT" b="1" dirty="0" err="1"/>
              <a:t>archetypes</a:t>
            </a:r>
            <a:r>
              <a:rPr lang="lt-LT" b="1" dirty="0"/>
              <a:t>; </a:t>
            </a:r>
            <a:endParaRPr lang="lt-LT" b="1" dirty="0" smtClean="0"/>
          </a:p>
          <a:p>
            <a:pPr marL="0" indent="0" algn="just">
              <a:buNone/>
            </a:pPr>
            <a:r>
              <a:rPr lang="lt-LT" b="1" dirty="0" err="1"/>
              <a:t>A</a:t>
            </a:r>
            <a:r>
              <a:rPr lang="lt-LT" b="1" dirty="0" err="1" smtClean="0"/>
              <a:t>frica</a:t>
            </a:r>
            <a:r>
              <a:rPr lang="lt-LT" b="1" dirty="0" smtClean="0"/>
              <a:t> </a:t>
            </a:r>
            <a:r>
              <a:rPr lang="lt-LT" b="1" dirty="0"/>
              <a:t>– </a:t>
            </a:r>
            <a:r>
              <a:rPr lang="lt-LT" b="1" dirty="0" err="1"/>
              <a:t>instincts</a:t>
            </a:r>
            <a:r>
              <a:rPr lang="lt-LT" b="1" dirty="0"/>
              <a:t>; </a:t>
            </a:r>
            <a:endParaRPr lang="lt-LT" b="1" dirty="0" smtClean="0"/>
          </a:p>
          <a:p>
            <a:pPr marL="0" indent="0" algn="just">
              <a:buNone/>
            </a:pPr>
            <a:r>
              <a:rPr lang="lt-LT" b="1" dirty="0" err="1" smtClean="0"/>
              <a:t>What</a:t>
            </a:r>
            <a:r>
              <a:rPr lang="lt-LT" b="1" dirty="0" smtClean="0"/>
              <a:t> </a:t>
            </a:r>
            <a:r>
              <a:rPr lang="lt-LT" b="1" dirty="0" err="1"/>
              <a:t>will</a:t>
            </a:r>
            <a:r>
              <a:rPr lang="lt-LT" b="1" dirty="0"/>
              <a:t> be </a:t>
            </a:r>
            <a:r>
              <a:rPr lang="lt-LT" b="1" dirty="0" err="1"/>
              <a:t>the</a:t>
            </a:r>
            <a:r>
              <a:rPr lang="lt-LT" b="1" dirty="0"/>
              <a:t> </a:t>
            </a:r>
            <a:r>
              <a:rPr lang="lt-LT" b="1" dirty="0" err="1"/>
              <a:t>mentality</a:t>
            </a:r>
            <a:r>
              <a:rPr lang="lt-LT" b="1" dirty="0"/>
              <a:t> </a:t>
            </a:r>
            <a:r>
              <a:rPr lang="lt-LT" b="1" dirty="0" err="1"/>
              <a:t>of</a:t>
            </a:r>
            <a:r>
              <a:rPr lang="lt-LT" b="1" dirty="0"/>
              <a:t> </a:t>
            </a:r>
            <a:r>
              <a:rPr lang="lt-LT" b="1" dirty="0" err="1"/>
              <a:t>the</a:t>
            </a:r>
            <a:r>
              <a:rPr lang="lt-LT" b="1" dirty="0"/>
              <a:t> </a:t>
            </a:r>
            <a:r>
              <a:rPr lang="lt-LT" b="1" dirty="0" err="1"/>
              <a:t>inhabitans</a:t>
            </a:r>
            <a:r>
              <a:rPr lang="lt-LT" b="1" dirty="0"/>
              <a:t> </a:t>
            </a:r>
            <a:r>
              <a:rPr lang="lt-LT" b="1" dirty="0" err="1"/>
              <a:t>of</a:t>
            </a:r>
            <a:r>
              <a:rPr lang="lt-LT" b="1" dirty="0"/>
              <a:t> </a:t>
            </a:r>
            <a:r>
              <a:rPr lang="lt-LT" b="1" dirty="0" err="1"/>
              <a:t>this</a:t>
            </a:r>
            <a:r>
              <a:rPr lang="lt-LT" b="1" dirty="0"/>
              <a:t> </a:t>
            </a:r>
            <a:r>
              <a:rPr lang="lt-LT" b="1" dirty="0" err="1"/>
              <a:t>future</a:t>
            </a:r>
            <a:r>
              <a:rPr lang="lt-LT" b="1" dirty="0"/>
              <a:t> </a:t>
            </a:r>
            <a:r>
              <a:rPr lang="lt-LT" b="1" dirty="0" err="1" smtClean="0"/>
              <a:t>global</a:t>
            </a:r>
            <a:r>
              <a:rPr lang="lt-LT" b="1" dirty="0" smtClean="0"/>
              <a:t> </a:t>
            </a:r>
            <a:r>
              <a:rPr lang="lt-LT" b="1" dirty="0" err="1" smtClean="0"/>
              <a:t>village</a:t>
            </a:r>
            <a:r>
              <a:rPr lang="lt-LT" b="1" dirty="0"/>
              <a:t>? </a:t>
            </a:r>
            <a:r>
              <a:rPr lang="lt-LT" b="1" dirty="0" err="1"/>
              <a:t>What</a:t>
            </a:r>
            <a:r>
              <a:rPr lang="lt-LT" b="1" dirty="0"/>
              <a:t> </a:t>
            </a:r>
            <a:r>
              <a:rPr lang="lt-LT" b="1" dirty="0" err="1"/>
              <a:t>features</a:t>
            </a:r>
            <a:r>
              <a:rPr lang="lt-LT" b="1" dirty="0"/>
              <a:t> </a:t>
            </a:r>
            <a:r>
              <a:rPr lang="lt-LT" b="1" dirty="0" err="1"/>
              <a:t>of</a:t>
            </a:r>
            <a:r>
              <a:rPr lang="lt-LT" b="1" dirty="0"/>
              <a:t> </a:t>
            </a:r>
            <a:r>
              <a:rPr lang="lt-LT" b="1" dirty="0" err="1"/>
              <a:t>this</a:t>
            </a:r>
            <a:r>
              <a:rPr lang="lt-LT" b="1" dirty="0"/>
              <a:t> </a:t>
            </a:r>
            <a:r>
              <a:rPr lang="lt-LT" b="1" dirty="0" err="1"/>
              <a:t>future</a:t>
            </a:r>
            <a:r>
              <a:rPr lang="lt-LT" b="1" dirty="0"/>
              <a:t> </a:t>
            </a:r>
            <a:r>
              <a:rPr lang="lt-LT" b="1" dirty="0" err="1"/>
              <a:t>mentality</a:t>
            </a:r>
            <a:r>
              <a:rPr lang="lt-LT" b="1" dirty="0"/>
              <a:t> </a:t>
            </a:r>
            <a:r>
              <a:rPr lang="lt-LT" b="1" dirty="0" err="1"/>
              <a:t>or</a:t>
            </a:r>
            <a:r>
              <a:rPr lang="lt-LT" b="1" dirty="0"/>
              <a:t> </a:t>
            </a:r>
            <a:r>
              <a:rPr lang="lt-LT" b="1" dirty="0" err="1"/>
              <a:t>mentalities</a:t>
            </a:r>
            <a:r>
              <a:rPr lang="lt-LT" b="1" dirty="0"/>
              <a:t> </a:t>
            </a:r>
            <a:r>
              <a:rPr lang="lt-LT" b="1" dirty="0" err="1"/>
              <a:t>can</a:t>
            </a:r>
            <a:r>
              <a:rPr lang="lt-LT" b="1" dirty="0"/>
              <a:t> </a:t>
            </a:r>
            <a:r>
              <a:rPr lang="lt-LT" b="1" dirty="0" err="1"/>
              <a:t>we</a:t>
            </a:r>
            <a:r>
              <a:rPr lang="lt-LT" b="1" dirty="0"/>
              <a:t> </a:t>
            </a:r>
            <a:r>
              <a:rPr lang="lt-LT" b="1" dirty="0" err="1"/>
              <a:t>find</a:t>
            </a:r>
            <a:r>
              <a:rPr lang="lt-LT" b="1" dirty="0"/>
              <a:t> </a:t>
            </a:r>
            <a:r>
              <a:rPr lang="lt-LT" b="1" dirty="0" err="1"/>
              <a:t>in</a:t>
            </a:r>
            <a:r>
              <a:rPr lang="lt-LT" b="1" dirty="0"/>
              <a:t> </a:t>
            </a:r>
            <a:r>
              <a:rPr lang="lt-LT" b="1" dirty="0" err="1"/>
              <a:t>contemporary</a:t>
            </a:r>
            <a:r>
              <a:rPr lang="lt-LT" b="1" dirty="0"/>
              <a:t> </a:t>
            </a:r>
            <a:r>
              <a:rPr lang="lt-LT" b="1" dirty="0" err="1"/>
              <a:t>societys</a:t>
            </a:r>
            <a:r>
              <a:rPr lang="lt-LT" b="1" dirty="0"/>
              <a:t>? </a:t>
            </a:r>
            <a:r>
              <a:rPr lang="lt-LT" b="1" dirty="0" err="1"/>
              <a:t>What</a:t>
            </a:r>
            <a:r>
              <a:rPr lang="lt-LT" b="1" dirty="0"/>
              <a:t> </a:t>
            </a:r>
            <a:r>
              <a:rPr lang="lt-LT" b="1" dirty="0" err="1"/>
              <a:t>hypothesis</a:t>
            </a:r>
            <a:r>
              <a:rPr lang="lt-LT" b="1" dirty="0"/>
              <a:t> </a:t>
            </a:r>
            <a:r>
              <a:rPr lang="lt-LT" b="1" dirty="0" err="1"/>
              <a:t>can</a:t>
            </a:r>
            <a:r>
              <a:rPr lang="lt-LT" b="1" dirty="0"/>
              <a:t> be </a:t>
            </a:r>
            <a:r>
              <a:rPr lang="lt-LT" b="1" dirty="0" err="1"/>
              <a:t>formulateted</a:t>
            </a:r>
            <a:r>
              <a:rPr lang="lt-LT" b="1" dirty="0"/>
              <a:t> </a:t>
            </a:r>
            <a:r>
              <a:rPr lang="lt-LT" b="1" dirty="0" err="1"/>
              <a:t>concerning</a:t>
            </a:r>
            <a:r>
              <a:rPr lang="lt-LT" b="1" dirty="0"/>
              <a:t> </a:t>
            </a:r>
            <a:r>
              <a:rPr lang="lt-LT" b="1" dirty="0" err="1"/>
              <a:t>different</a:t>
            </a:r>
            <a:r>
              <a:rPr lang="lt-LT" b="1" dirty="0"/>
              <a:t> </a:t>
            </a:r>
            <a:r>
              <a:rPr lang="lt-LT" b="1" dirty="0" err="1"/>
              <a:t>aspecrs</a:t>
            </a:r>
            <a:r>
              <a:rPr lang="lt-LT" b="1" dirty="0"/>
              <a:t> </a:t>
            </a:r>
            <a:r>
              <a:rPr lang="lt-LT" b="1" dirty="0" err="1"/>
              <a:t>of</a:t>
            </a:r>
            <a:r>
              <a:rPr lang="lt-LT" b="1" dirty="0"/>
              <a:t> </a:t>
            </a:r>
            <a:r>
              <a:rPr lang="lt-LT" b="1" dirty="0" err="1"/>
              <a:t>this</a:t>
            </a:r>
            <a:r>
              <a:rPr lang="lt-LT" b="1" dirty="0"/>
              <a:t> </a:t>
            </a:r>
            <a:r>
              <a:rPr lang="lt-LT" b="1" dirty="0" err="1"/>
              <a:t>process</a:t>
            </a:r>
            <a:r>
              <a:rPr lang="lt-LT" b="1" dirty="0"/>
              <a:t> </a:t>
            </a:r>
            <a:r>
              <a:rPr lang="lt-LT" b="1" dirty="0" err="1" smtClean="0"/>
              <a:t>and</a:t>
            </a:r>
            <a:r>
              <a:rPr lang="lt-LT" b="1" dirty="0" smtClean="0"/>
              <a:t> </a:t>
            </a:r>
            <a:r>
              <a:rPr lang="lt-LT" b="1" dirty="0" err="1"/>
              <a:t>what</a:t>
            </a:r>
            <a:r>
              <a:rPr lang="lt-LT" b="1" dirty="0"/>
              <a:t> are </a:t>
            </a:r>
            <a:r>
              <a:rPr lang="lt-LT" b="1" dirty="0" err="1"/>
              <a:t>the</a:t>
            </a:r>
            <a:r>
              <a:rPr lang="lt-LT" b="1" dirty="0"/>
              <a:t> </a:t>
            </a:r>
            <a:r>
              <a:rPr lang="lt-LT" b="1" dirty="0" err="1" smtClean="0"/>
              <a:t>possiblities</a:t>
            </a:r>
            <a:r>
              <a:rPr lang="lt-LT" b="1" dirty="0" smtClean="0"/>
              <a:t> </a:t>
            </a:r>
            <a:r>
              <a:rPr lang="lt-LT" b="1" dirty="0" err="1"/>
              <a:t>of</a:t>
            </a:r>
            <a:r>
              <a:rPr lang="lt-LT" b="1" dirty="0"/>
              <a:t> </a:t>
            </a:r>
            <a:r>
              <a:rPr lang="lt-LT" b="1" dirty="0" err="1"/>
              <a:t>their</a:t>
            </a:r>
            <a:r>
              <a:rPr lang="lt-LT" b="1" dirty="0"/>
              <a:t> </a:t>
            </a:r>
            <a:r>
              <a:rPr lang="lt-LT" b="1" dirty="0" err="1"/>
              <a:t>verification</a:t>
            </a:r>
            <a:r>
              <a:rPr lang="lt-LT" b="1" dirty="0"/>
              <a:t>? ? </a:t>
            </a:r>
            <a:r>
              <a:rPr lang="lt-LT" b="1" dirty="0" err="1"/>
              <a:t>These</a:t>
            </a:r>
            <a:r>
              <a:rPr lang="lt-LT" b="1" dirty="0"/>
              <a:t> are </a:t>
            </a:r>
            <a:r>
              <a:rPr lang="lt-LT" b="1" dirty="0" err="1"/>
              <a:t>the</a:t>
            </a:r>
            <a:r>
              <a:rPr lang="lt-LT" b="1" dirty="0"/>
              <a:t> </a:t>
            </a:r>
            <a:r>
              <a:rPr lang="lt-LT" b="1" dirty="0" err="1"/>
              <a:t>questions</a:t>
            </a:r>
            <a:r>
              <a:rPr lang="lt-LT" b="1" dirty="0"/>
              <a:t> </a:t>
            </a:r>
            <a:r>
              <a:rPr lang="lt-LT" b="1" dirty="0" smtClean="0"/>
              <a:t>to </a:t>
            </a:r>
            <a:r>
              <a:rPr lang="lt-LT" b="1" dirty="0"/>
              <a:t>be </a:t>
            </a:r>
            <a:r>
              <a:rPr lang="lt-LT" b="1" dirty="0" err="1"/>
              <a:t>investgated</a:t>
            </a:r>
            <a:r>
              <a:rPr lang="lt-LT" b="1" dirty="0"/>
              <a:t> </a:t>
            </a:r>
            <a:r>
              <a:rPr lang="lt-LT" b="1" dirty="0" err="1"/>
              <a:t>in</a:t>
            </a:r>
            <a:r>
              <a:rPr lang="lt-LT" b="1" dirty="0"/>
              <a:t> </a:t>
            </a:r>
            <a:r>
              <a:rPr lang="lt-LT" b="1" dirty="0" err="1"/>
              <a:t>the</a:t>
            </a:r>
            <a:r>
              <a:rPr lang="lt-LT" b="1" dirty="0"/>
              <a:t> </a:t>
            </a:r>
            <a:r>
              <a:rPr lang="lt-LT" b="1" dirty="0" err="1"/>
              <a:t>future</a:t>
            </a:r>
            <a:r>
              <a:rPr lang="lt-LT" b="1" dirty="0"/>
              <a:t>.  </a:t>
            </a:r>
            <a:endParaRPr lang="lt-LT" dirty="0"/>
          </a:p>
          <a:p>
            <a:endParaRPr lang="lt-LT" dirty="0"/>
          </a:p>
        </p:txBody>
      </p:sp>
    </p:spTree>
    <p:extLst>
      <p:ext uri="{BB962C8B-B14F-4D97-AF65-F5344CB8AC3E}">
        <p14:creationId xmlns:p14="http://schemas.microsoft.com/office/powerpoint/2010/main" val="290828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160110"/>
            <a:ext cx="6096000" cy="4537781"/>
          </a:xfrm>
          <a:prstGeom prst="rect">
            <a:avLst/>
          </a:prstGeom>
        </p:spPr>
        <p:txBody>
          <a:bodyPr>
            <a:spAutoFit/>
          </a:bodyPr>
          <a:lstStyle/>
          <a:p>
            <a:pPr algn="just">
              <a:lnSpc>
                <a:spcPct val="107000"/>
              </a:lnSpc>
              <a:spcAft>
                <a:spcPts val="0"/>
              </a:spcAft>
            </a:pPr>
            <a:r>
              <a:rPr lang="lt-LT" sz="2000" b="1" dirty="0" err="1" smtClean="0">
                <a:solidFill>
                  <a:srgbClr val="545454"/>
                </a:solidFill>
                <a:latin typeface="Times New Roman" panose="02020603050405020304" pitchFamily="18" charset="0"/>
                <a:ea typeface="Calibri" panose="020F0502020204030204" pitchFamily="34" charset="0"/>
              </a:rPr>
              <a:t>The</a:t>
            </a:r>
            <a:r>
              <a:rPr lang="lt-LT" sz="2000" b="1" dirty="0" smtClean="0">
                <a:solidFill>
                  <a:srgbClr val="545454"/>
                </a:solidFill>
                <a:latin typeface="Times New Roman" panose="02020603050405020304" pitchFamily="18" charset="0"/>
                <a:ea typeface="Calibri" panose="020F0502020204030204" pitchFamily="34" charset="0"/>
              </a:rPr>
              <a:t> </a:t>
            </a:r>
            <a:r>
              <a:rPr lang="lt-LT" sz="2000" b="1" dirty="0" err="1" smtClean="0">
                <a:solidFill>
                  <a:srgbClr val="545454"/>
                </a:solidFill>
                <a:latin typeface="Times New Roman" panose="02020603050405020304" pitchFamily="18" charset="0"/>
                <a:ea typeface="Calibri" panose="020F0502020204030204" pitchFamily="34" charset="0"/>
              </a:rPr>
              <a:t>problem</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psychological</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sustainability</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of</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contemporary</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western</a:t>
            </a:r>
            <a:r>
              <a:rPr lang="lt-LT" b="1" dirty="0" smtClean="0">
                <a:solidFill>
                  <a:srgbClr val="545454"/>
                </a:solidFill>
                <a:latin typeface="Times New Roman" panose="02020603050405020304" pitchFamily="18" charset="0"/>
                <a:ea typeface="Calibri" panose="020F0502020204030204" pitchFamily="34" charset="0"/>
              </a:rPr>
              <a:t> </a:t>
            </a:r>
            <a:r>
              <a:rPr lang="lt-LT" b="1" dirty="0" err="1" smtClean="0">
                <a:solidFill>
                  <a:srgbClr val="545454"/>
                </a:solidFill>
                <a:latin typeface="Times New Roman" panose="02020603050405020304" pitchFamily="18" charset="0"/>
                <a:ea typeface="Calibri" panose="020F0502020204030204" pitchFamily="34" charset="0"/>
              </a:rPr>
              <a:t>societies</a:t>
            </a:r>
            <a:endParaRPr lang="lt-LT" b="1" dirty="0" smtClean="0">
              <a:solidFill>
                <a:srgbClr val="545454"/>
              </a:solidFill>
              <a:latin typeface="Times New Roman" panose="02020603050405020304" pitchFamily="18" charset="0"/>
              <a:ea typeface="Calibri" panose="020F0502020204030204" pitchFamily="34" charset="0"/>
            </a:endParaRPr>
          </a:p>
          <a:p>
            <a:pPr algn="just">
              <a:lnSpc>
                <a:spcPct val="107000"/>
              </a:lnSpc>
              <a:spcAft>
                <a:spcPts val="0"/>
              </a:spcAft>
            </a:pPr>
            <a:endParaRPr lang="lt-LT" dirty="0" smtClean="0">
              <a:solidFill>
                <a:srgbClr val="545454"/>
              </a:solidFill>
              <a:latin typeface="Times New Roman" panose="02020603050405020304" pitchFamily="18" charset="0"/>
              <a:ea typeface="Calibri" panose="020F0502020204030204" pitchFamily="34" charset="0"/>
            </a:endParaRPr>
          </a:p>
          <a:p>
            <a:pPr algn="just">
              <a:lnSpc>
                <a:spcPct val="107000"/>
              </a:lnSpc>
              <a:spcAft>
                <a:spcPts val="0"/>
              </a:spcAft>
            </a:pPr>
            <a:r>
              <a:rPr lang="lt-LT" dirty="0" smtClean="0">
                <a:solidFill>
                  <a:srgbClr val="545454"/>
                </a:solidFill>
                <a:latin typeface="Times New Roman" panose="02020603050405020304" pitchFamily="18" charset="0"/>
                <a:ea typeface="Calibri" panose="020F0502020204030204" pitchFamily="34" charset="0"/>
              </a:rPr>
              <a:t>„</a:t>
            </a:r>
            <a:r>
              <a:rPr lang="lt-LT" dirty="0" err="1" smtClean="0">
                <a:solidFill>
                  <a:srgbClr val="545454"/>
                </a:solidFill>
                <a:latin typeface="Times New Roman" panose="02020603050405020304" pitchFamily="18" charset="0"/>
                <a:ea typeface="Calibri" panose="020F0502020204030204" pitchFamily="34" charset="0"/>
              </a:rPr>
              <a:t>How</a:t>
            </a:r>
            <a:r>
              <a:rPr lang="lt-LT" dirty="0" smtClean="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is</a:t>
            </a:r>
            <a:r>
              <a:rPr lang="lt-LT" dirty="0">
                <a:solidFill>
                  <a:srgbClr val="545454"/>
                </a:solidFill>
                <a:latin typeface="Times New Roman" panose="02020603050405020304" pitchFamily="18" charset="0"/>
                <a:ea typeface="Calibri" panose="020F0502020204030204" pitchFamily="34" charset="0"/>
              </a:rPr>
              <a:t> it </a:t>
            </a:r>
            <a:r>
              <a:rPr lang="lt-LT" dirty="0" err="1">
                <a:solidFill>
                  <a:srgbClr val="545454"/>
                </a:solidFill>
                <a:latin typeface="Times New Roman" panose="02020603050405020304" pitchFamily="18" charset="0"/>
                <a:ea typeface="Calibri" panose="020F0502020204030204" pitchFamily="34" charset="0"/>
              </a:rPr>
              <a:t>that</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precisely</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under</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conditions</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of</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reduction</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of</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tensions</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by</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permissive</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child</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rearing</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relaxation</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of</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sexual</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norms</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of</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gratification</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of</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biological</a:t>
            </a:r>
            <a:r>
              <a:rPr lang="lt-LT" dirty="0">
                <a:solidFill>
                  <a:srgbClr val="545454"/>
                </a:solidFill>
                <a:latin typeface="Times New Roman" panose="02020603050405020304" pitchFamily="18" charset="0"/>
                <a:ea typeface="Calibri" panose="020F0502020204030204" pitchFamily="34" charset="0"/>
              </a:rPr>
              <a:t> </a:t>
            </a:r>
            <a:r>
              <a:rPr lang="lt-LT" dirty="0" err="1">
                <a:solidFill>
                  <a:srgbClr val="545454"/>
                </a:solidFill>
                <a:latin typeface="Times New Roman" panose="02020603050405020304" pitchFamily="18" charset="0"/>
                <a:ea typeface="Calibri" panose="020F0502020204030204" pitchFamily="34" charset="0"/>
              </a:rPr>
              <a:t>needs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of</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education</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in</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affluent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society</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according</a:t>
            </a:r>
            <a:r>
              <a:rPr lang="lt-LT" dirty="0">
                <a:latin typeface="Times New Roman" panose="02020603050405020304" pitchFamily="18" charset="0"/>
                <a:ea typeface="Calibri" panose="020F0502020204030204" pitchFamily="34" charset="0"/>
              </a:rPr>
              <a:t> to </a:t>
            </a:r>
            <a:r>
              <a:rPr lang="lt-LT" dirty="0" err="1">
                <a:latin typeface="Times New Roman" panose="02020603050405020304" pitchFamily="18" charset="0"/>
                <a:ea typeface="Calibri" panose="020F0502020204030204" pitchFamily="34" charset="0"/>
              </a:rPr>
              <a:t>the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best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scientific</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principles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there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is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an</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unprecendented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increase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of</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juvenile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deliguency</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and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novel</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forms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of</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mental</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disorder</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labelled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existential</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disease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malignant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boredom</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suicidal</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retirement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neurosis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and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the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like</a:t>
            </a:r>
            <a:r>
              <a:rPr lang="lt-LT" dirty="0">
                <a:latin typeface="Times New Roman" panose="02020603050405020304" pitchFamily="18" charset="0"/>
                <a:ea typeface="Calibri" panose="020F0502020204030204" pitchFamily="34" charset="0"/>
              </a:rPr>
              <a:t> – </a:t>
            </a:r>
            <a:r>
              <a:rPr lang="lt-LT" dirty="0" err="1">
                <a:latin typeface="Times New Roman" panose="02020603050405020304" pitchFamily="18" charset="0"/>
                <a:ea typeface="Calibri" panose="020F0502020204030204" pitchFamily="34" charset="0"/>
              </a:rPr>
              <a:t>in</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short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all</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symptoms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of</a:t>
            </a:r>
            <a:r>
              <a:rPr lang="lt-LT" dirty="0">
                <a:latin typeface="Times New Roman" panose="02020603050405020304" pitchFamily="18" charset="0"/>
                <a:ea typeface="Calibri" panose="020F0502020204030204" pitchFamily="34" charset="0"/>
              </a:rPr>
              <a:t> a </a:t>
            </a:r>
            <a:r>
              <a:rPr lang="lt-LT" dirty="0" err="1">
                <a:latin typeface="Times New Roman" panose="02020603050405020304" pitchFamily="18" charset="0"/>
                <a:ea typeface="Calibri" panose="020F0502020204030204" pitchFamily="34" charset="0"/>
              </a:rPr>
              <a:t>sick</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society</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There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is</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something</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basically</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wrong</a:t>
            </a:r>
            <a:r>
              <a:rPr lang="lt-LT" dirty="0">
                <a:latin typeface="Times New Roman" panose="02020603050405020304" pitchFamily="18" charset="0"/>
                <a:ea typeface="Calibri" panose="020F0502020204030204" pitchFamily="34" charset="0"/>
              </a:rPr>
              <a:t> – </a:t>
            </a:r>
            <a:r>
              <a:rPr lang="lt-LT" dirty="0" err="1">
                <a:latin typeface="Times New Roman" panose="02020603050405020304" pitchFamily="18" charset="0"/>
                <a:ea typeface="Calibri" panose="020F0502020204030204" pitchFamily="34" charset="0"/>
              </a:rPr>
              <a:t>and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we</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must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find</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out</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or</a:t>
            </a:r>
            <a:r>
              <a:rPr lang="lt-LT" dirty="0">
                <a:latin typeface="Times New Roman" panose="02020603050405020304" pitchFamily="18" charset="0"/>
                <a:ea typeface="Calibri" panose="020F0502020204030204" pitchFamily="34" charset="0"/>
              </a:rPr>
              <a:t> </a:t>
            </a:r>
            <a:r>
              <a:rPr lang="lt-LT" dirty="0" err="1">
                <a:latin typeface="Times New Roman" panose="02020603050405020304" pitchFamily="18" charset="0"/>
                <a:ea typeface="Calibri" panose="020F0502020204030204" pitchFamily="34" charset="0"/>
              </a:rPr>
              <a:t>perish</a:t>
            </a:r>
            <a:r>
              <a:rPr lang="lt-LT" dirty="0" smtClean="0">
                <a:latin typeface="Times New Roman" panose="02020603050405020304" pitchFamily="18" charset="0"/>
                <a:ea typeface="Calibri" panose="020F0502020204030204" pitchFamily="34" charset="0"/>
              </a:rPr>
              <a:t>“.</a:t>
            </a:r>
          </a:p>
          <a:p>
            <a:pPr algn="just">
              <a:lnSpc>
                <a:spcPct val="107000"/>
              </a:lnSpc>
              <a:spcAft>
                <a:spcPts val="0"/>
              </a:spcAft>
            </a:pPr>
            <a:endParaRPr lang="lt-LT" dirty="0" smtClean="0">
              <a:latin typeface="Times New Roman" panose="02020603050405020304" pitchFamily="18" charset="0"/>
              <a:ea typeface="Calibri" panose="020F0502020204030204" pitchFamily="34" charset="0"/>
            </a:endParaRPr>
          </a:p>
          <a:p>
            <a:pPr algn="just">
              <a:lnSpc>
                <a:spcPct val="107000"/>
              </a:lnSpc>
              <a:spcAft>
                <a:spcPts val="0"/>
              </a:spcAft>
            </a:pPr>
            <a:r>
              <a:rPr lang="lt-LT" dirty="0" smtClean="0">
                <a:latin typeface="Times New Roman" panose="02020603050405020304" pitchFamily="18" charset="0"/>
                <a:ea typeface="Calibri" panose="020F0502020204030204" pitchFamily="34" charset="0"/>
              </a:rPr>
              <a:t> </a:t>
            </a:r>
            <a:r>
              <a:rPr lang="lt-LT" dirty="0" err="1" smtClean="0">
                <a:solidFill>
                  <a:srgbClr val="545454"/>
                </a:solidFill>
                <a:latin typeface="Times New Roman" panose="02020603050405020304" pitchFamily="18" charset="0"/>
                <a:ea typeface="Calibri" panose="020F0502020204030204" pitchFamily="34" charset="0"/>
              </a:rPr>
              <a:t>Liudvig</a:t>
            </a:r>
            <a:r>
              <a:rPr lang="lt-LT" dirty="0" smtClean="0">
                <a:solidFill>
                  <a:srgbClr val="545454"/>
                </a:solidFill>
                <a:latin typeface="Times New Roman" panose="02020603050405020304" pitchFamily="18" charset="0"/>
                <a:ea typeface="Calibri" panose="020F0502020204030204" pitchFamily="34" charset="0"/>
              </a:rPr>
              <a:t> </a:t>
            </a:r>
            <a:r>
              <a:rPr lang="lt-LT" dirty="0" err="1" smtClean="0">
                <a:solidFill>
                  <a:srgbClr val="545454"/>
                </a:solidFill>
                <a:latin typeface="Times New Roman" panose="02020603050405020304" pitchFamily="18" charset="0"/>
                <a:ea typeface="Calibri" panose="020F0502020204030204" pitchFamily="34" charset="0"/>
              </a:rPr>
              <a:t>von</a:t>
            </a:r>
            <a:r>
              <a:rPr lang="lt-LT" dirty="0" smtClean="0">
                <a:solidFill>
                  <a:srgbClr val="545454"/>
                </a:solidFill>
                <a:latin typeface="Times New Roman" panose="02020603050405020304" pitchFamily="18" charset="0"/>
                <a:ea typeface="Calibri" panose="020F0502020204030204" pitchFamily="34" charset="0"/>
              </a:rPr>
              <a:t> </a:t>
            </a:r>
            <a:r>
              <a:rPr lang="lt-LT" dirty="0" err="1" smtClean="0">
                <a:solidFill>
                  <a:srgbClr val="545454"/>
                </a:solidFill>
                <a:latin typeface="Times New Roman" panose="02020603050405020304" pitchFamily="18" charset="0"/>
                <a:ea typeface="Calibri" panose="020F0502020204030204" pitchFamily="34" charset="0"/>
              </a:rPr>
              <a:t>Bertalanfy</a:t>
            </a:r>
            <a:r>
              <a:rPr lang="lt-LT" dirty="0" smtClean="0">
                <a:latin typeface="Times New Roman" panose="02020603050405020304" pitchFamily="18" charset="0"/>
                <a:ea typeface="Calibri" panose="020F0502020204030204" pitchFamily="34" charset="0"/>
              </a:rPr>
              <a:t> </a:t>
            </a:r>
            <a:r>
              <a:rPr lang="lt-LT" i="1" dirty="0" err="1" smtClean="0">
                <a:latin typeface="Times New Roman" panose="02020603050405020304" pitchFamily="18" charset="0"/>
                <a:ea typeface="Calibri" panose="020F0502020204030204" pitchFamily="34" charset="0"/>
              </a:rPr>
              <a:t>O</a:t>
            </a:r>
            <a:r>
              <a:rPr lang="lt-LT" i="1" dirty="0" err="1" smtClean="0">
                <a:latin typeface="Times New Roman" panose="02020603050405020304" pitchFamily="18" charset="0"/>
                <a:cs typeface="Times New Roman" panose="02020603050405020304" pitchFamily="18" charset="0"/>
              </a:rPr>
              <a:t>rganismic</a:t>
            </a:r>
            <a:r>
              <a:rPr lang="lt-LT" i="1" dirty="0" smtClean="0">
                <a:latin typeface="Times New Roman" panose="02020603050405020304" pitchFamily="18" charset="0"/>
                <a:cs typeface="Times New Roman" panose="02020603050405020304" pitchFamily="18" charset="0"/>
              </a:rPr>
              <a:t> </a:t>
            </a:r>
            <a:r>
              <a:rPr lang="lt-LT" i="1" dirty="0" err="1">
                <a:latin typeface="Times New Roman" panose="02020603050405020304" pitchFamily="18" charset="0"/>
                <a:cs typeface="Times New Roman" panose="02020603050405020304" pitchFamily="18" charset="0"/>
              </a:rPr>
              <a:t>Psychology</a:t>
            </a:r>
            <a:r>
              <a:rPr lang="lt-LT" i="1" dirty="0">
                <a:latin typeface="Times New Roman" panose="02020603050405020304" pitchFamily="18" charset="0"/>
                <a:cs typeface="Times New Roman" panose="02020603050405020304" pitchFamily="18" charset="0"/>
              </a:rPr>
              <a:t> </a:t>
            </a:r>
            <a:r>
              <a:rPr lang="lt-LT" i="1" dirty="0" err="1">
                <a:latin typeface="Times New Roman" panose="02020603050405020304" pitchFamily="18" charset="0"/>
                <a:cs typeface="Times New Roman" panose="02020603050405020304" pitchFamily="18" charset="0"/>
              </a:rPr>
              <a:t>and</a:t>
            </a:r>
            <a:r>
              <a:rPr lang="lt-LT" i="1" dirty="0">
                <a:latin typeface="Times New Roman" panose="02020603050405020304" pitchFamily="18" charset="0"/>
                <a:cs typeface="Times New Roman" panose="02020603050405020304" pitchFamily="18" charset="0"/>
              </a:rPr>
              <a:t> </a:t>
            </a:r>
            <a:r>
              <a:rPr lang="lt-LT" i="1" dirty="0" err="1">
                <a:latin typeface="Times New Roman" panose="02020603050405020304" pitchFamily="18" charset="0"/>
                <a:cs typeface="Times New Roman" panose="02020603050405020304" pitchFamily="18" charset="0"/>
              </a:rPr>
              <a:t>Systems</a:t>
            </a:r>
            <a:r>
              <a:rPr lang="lt-LT" i="1" dirty="0">
                <a:latin typeface="Times New Roman" panose="02020603050405020304" pitchFamily="18" charset="0"/>
                <a:cs typeface="Times New Roman" panose="02020603050405020304" pitchFamily="18" charset="0"/>
              </a:rPr>
              <a:t> </a:t>
            </a:r>
            <a:r>
              <a:rPr lang="lt-LT" i="1" dirty="0" err="1">
                <a:latin typeface="Times New Roman" panose="02020603050405020304" pitchFamily="18" charset="0"/>
                <a:cs typeface="Times New Roman" panose="02020603050405020304" pitchFamily="18" charset="0"/>
              </a:rPr>
              <a:t>Theory</a:t>
            </a:r>
            <a:r>
              <a:rPr lang="lt-LT" i="1" dirty="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Clark</a:t>
            </a:r>
            <a:r>
              <a:rPr lang="lt-LT" dirty="0">
                <a:latin typeface="Times New Roman" panose="02020603050405020304" pitchFamily="18" charset="0"/>
                <a:cs typeface="Times New Roman" panose="02020603050405020304" pitchFamily="18" charset="0"/>
              </a:rPr>
              <a:t> University </a:t>
            </a:r>
            <a:r>
              <a:rPr lang="lt-LT" dirty="0" smtClean="0">
                <a:latin typeface="Times New Roman" panose="02020603050405020304" pitchFamily="18" charset="0"/>
                <a:cs typeface="Times New Roman" panose="02020603050405020304" pitchFamily="18" charset="0"/>
              </a:rPr>
              <a:t>Press, </a:t>
            </a:r>
            <a:r>
              <a:rPr lang="en-US" dirty="0" smtClean="0">
                <a:latin typeface="Times New Roman" panose="02020603050405020304" pitchFamily="18" charset="0"/>
                <a:ea typeface="Calibri" panose="020F0502020204030204" pitchFamily="34" charset="0"/>
              </a:rPr>
              <a:t>1968</a:t>
            </a:r>
            <a:r>
              <a:rPr lang="en-US" dirty="0">
                <a:latin typeface="Times New Roman" panose="02020603050405020304" pitchFamily="18" charset="0"/>
                <a:ea typeface="Calibri" panose="020F0502020204030204" pitchFamily="34" charset="0"/>
              </a:rPr>
              <a:t>, </a:t>
            </a:r>
            <a:r>
              <a:rPr lang="lt-LT" dirty="0">
                <a:solidFill>
                  <a:srgbClr val="545454"/>
                </a:solidFill>
                <a:latin typeface="Times New Roman" panose="02020603050405020304" pitchFamily="18" charset="0"/>
                <a:ea typeface="Calibri" panose="020F0502020204030204" pitchFamily="34" charset="0"/>
              </a:rPr>
              <a:t>p. </a:t>
            </a:r>
            <a:r>
              <a:rPr lang="lt-LT" dirty="0" smtClean="0">
                <a:solidFill>
                  <a:srgbClr val="545454"/>
                </a:solidFill>
                <a:latin typeface="Times New Roman" panose="02020603050405020304" pitchFamily="18" charset="0"/>
                <a:ea typeface="Calibri" panose="020F0502020204030204" pitchFamily="34" charset="0"/>
              </a:rPr>
              <a:t>11</a:t>
            </a:r>
            <a:r>
              <a:rPr lang="lt-LT" dirty="0" smtClean="0">
                <a:latin typeface="Times New Roman" panose="02020603050405020304" pitchFamily="18" charset="0"/>
                <a:ea typeface="Calibri" panose="020F0502020204030204" pitchFamily="34" charset="0"/>
              </a:rPr>
              <a:t>. </a:t>
            </a:r>
            <a:endParaRPr lang="lt-LT"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6075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00000"/>
              </a:lnSpc>
            </a:pPr>
            <a:r>
              <a:rPr lang="lt-LT" dirty="0" smtClean="0"/>
              <a:t> </a:t>
            </a:r>
            <a:r>
              <a:rPr lang="lt-LT" sz="3600" dirty="0" err="1" smtClean="0">
                <a:latin typeface="Times New Roman" panose="02020603050405020304" pitchFamily="18" charset="0"/>
                <a:cs typeface="Times New Roman" panose="02020603050405020304" pitchFamily="18" charset="0"/>
              </a:rPr>
              <a:t>Bertalanfy</a:t>
            </a:r>
            <a:r>
              <a:rPr lang="lt-LT" sz="3600" dirty="0">
                <a:latin typeface="Times New Roman" panose="02020603050405020304" pitchFamily="18" charset="0"/>
                <a:cs typeface="Times New Roman" panose="02020603050405020304" pitchFamily="18" charset="0"/>
              </a:rPr>
              <a:t>:</a:t>
            </a:r>
            <a:r>
              <a:rPr lang="lt-LT" sz="3600" dirty="0" smtClean="0">
                <a:latin typeface="Times New Roman" panose="02020603050405020304" pitchFamily="18" charset="0"/>
                <a:cs typeface="Times New Roman" panose="02020603050405020304" pitchFamily="18" charset="0"/>
              </a:rPr>
              <a:t> „</a:t>
            </a:r>
            <a:r>
              <a:rPr lang="lt-LT" sz="3600" dirty="0" err="1" smtClean="0">
                <a:latin typeface="Times New Roman" panose="02020603050405020304" pitchFamily="18" charset="0"/>
                <a:cs typeface="Times New Roman" panose="02020603050405020304" pitchFamily="18" charset="0"/>
              </a:rPr>
              <a:t>The</a:t>
            </a:r>
            <a:r>
              <a:rPr lang="lt-LT" sz="3600" dirty="0" smtClean="0">
                <a:latin typeface="Times New Roman" panose="02020603050405020304" pitchFamily="18" charset="0"/>
                <a:cs typeface="Times New Roman" panose="02020603050405020304" pitchFamily="18" charset="0"/>
              </a:rPr>
              <a:t> </a:t>
            </a:r>
            <a:r>
              <a:rPr lang="lt-LT" sz="3600" dirty="0" err="1">
                <a:latin typeface="Times New Roman" panose="02020603050405020304" pitchFamily="18" charset="0"/>
                <a:cs typeface="Times New Roman" panose="02020603050405020304" pitchFamily="18" charset="0"/>
              </a:rPr>
              <a:t>key</a:t>
            </a:r>
            <a:r>
              <a:rPr lang="lt-LT" sz="3600" dirty="0">
                <a:latin typeface="Times New Roman" panose="02020603050405020304" pitchFamily="18" charset="0"/>
                <a:cs typeface="Times New Roman" panose="02020603050405020304" pitchFamily="18" charset="0"/>
              </a:rPr>
              <a:t> </a:t>
            </a:r>
            <a:r>
              <a:rPr lang="lt-LT" sz="3600" dirty="0" err="1">
                <a:latin typeface="Times New Roman" panose="02020603050405020304" pitchFamily="18" charset="0"/>
                <a:cs typeface="Times New Roman" panose="02020603050405020304" pitchFamily="18" charset="0"/>
              </a:rPr>
              <a:t>terms</a:t>
            </a:r>
            <a:r>
              <a:rPr lang="lt-LT" sz="3600" dirty="0">
                <a:latin typeface="Times New Roman" panose="02020603050405020304" pitchFamily="18" charset="0"/>
                <a:cs typeface="Times New Roman" panose="02020603050405020304" pitchFamily="18" charset="0"/>
              </a:rPr>
              <a:t> – </a:t>
            </a:r>
            <a:r>
              <a:rPr lang="lt-LT" sz="3600" dirty="0" err="1">
                <a:latin typeface="Times New Roman" panose="02020603050405020304" pitchFamily="18" charset="0"/>
                <a:cs typeface="Times New Roman" panose="02020603050405020304" pitchFamily="18" charset="0"/>
              </a:rPr>
              <a:t>symbolism</a:t>
            </a:r>
            <a:r>
              <a:rPr lang="lt-LT" sz="3600" dirty="0">
                <a:latin typeface="Times New Roman" panose="02020603050405020304" pitchFamily="18" charset="0"/>
                <a:cs typeface="Times New Roman" panose="02020603050405020304" pitchFamily="18" charset="0"/>
              </a:rPr>
              <a:t> </a:t>
            </a:r>
            <a:r>
              <a:rPr lang="lt-LT" sz="3600" dirty="0" err="1">
                <a:latin typeface="Times New Roman" panose="02020603050405020304" pitchFamily="18" charset="0"/>
                <a:cs typeface="Times New Roman" panose="02020603050405020304" pitchFamily="18" charset="0"/>
              </a:rPr>
              <a:t>and</a:t>
            </a:r>
            <a:r>
              <a:rPr lang="lt-LT" sz="3600" dirty="0">
                <a:latin typeface="Times New Roman" panose="02020603050405020304" pitchFamily="18" charset="0"/>
                <a:cs typeface="Times New Roman" panose="02020603050405020304" pitchFamily="18" charset="0"/>
              </a:rPr>
              <a:t> </a:t>
            </a:r>
            <a:r>
              <a:rPr lang="lt-LT" sz="3600" dirty="0" err="1">
                <a:latin typeface="Times New Roman" panose="02020603050405020304" pitchFamily="18" charset="0"/>
                <a:cs typeface="Times New Roman" panose="02020603050405020304" pitchFamily="18" charset="0"/>
              </a:rPr>
              <a:t>systems</a:t>
            </a:r>
            <a:r>
              <a:rPr lang="lt-LT" sz="3600" dirty="0">
                <a:latin typeface="Times New Roman" panose="02020603050405020304" pitchFamily="18" charset="0"/>
                <a:cs typeface="Times New Roman" panose="02020603050405020304" pitchFamily="18" charset="0"/>
              </a:rPr>
              <a:t>”, </a:t>
            </a:r>
            <a:r>
              <a:rPr lang="lt-LT" sz="3600" dirty="0" err="1">
                <a:latin typeface="Times New Roman" panose="02020603050405020304" pitchFamily="18" charset="0"/>
                <a:cs typeface="Times New Roman" panose="02020603050405020304" pitchFamily="18" charset="0"/>
              </a:rPr>
              <a:t>and</a:t>
            </a:r>
            <a:r>
              <a:rPr lang="lt-LT" sz="3600" dirty="0">
                <a:latin typeface="Times New Roman" panose="02020603050405020304" pitchFamily="18" charset="0"/>
                <a:cs typeface="Times New Roman" panose="02020603050405020304" pitchFamily="18" charset="0"/>
              </a:rPr>
              <a:t> “t</a:t>
            </a:r>
            <a:r>
              <a:rPr lang="en-US" sz="3600" dirty="0">
                <a:latin typeface="Times New Roman" panose="02020603050405020304" pitchFamily="18" charset="0"/>
                <a:cs typeface="Times New Roman" panose="02020603050405020304" pitchFamily="18" charset="0"/>
              </a:rPr>
              <a:t>he evolution of symbolism is the basic problem of </a:t>
            </a:r>
            <a:r>
              <a:rPr lang="en-US" sz="3600" dirty="0" err="1">
                <a:latin typeface="Times New Roman" panose="02020603050405020304" pitchFamily="18" charset="0"/>
                <a:cs typeface="Times New Roman" panose="02020603050405020304" pitchFamily="18" charset="0"/>
              </a:rPr>
              <a:t>antropogenesis</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lt-LT" sz="3600" dirty="0" err="1" smtClean="0">
                <a:latin typeface="Times New Roman" panose="02020603050405020304" pitchFamily="18" charset="0"/>
                <a:cs typeface="Times New Roman" panose="02020603050405020304" pitchFamily="18" charset="0"/>
              </a:rPr>
              <a:t>ibd</a:t>
            </a:r>
            <a:r>
              <a:rPr lang="lt-LT"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p. </a:t>
            </a:r>
            <a:r>
              <a:rPr lang="lt-LT" sz="3600" dirty="0">
                <a:latin typeface="Times New Roman" panose="02020603050405020304" pitchFamily="18" charset="0"/>
                <a:cs typeface="Times New Roman" panose="02020603050405020304" pitchFamily="18" charset="0"/>
              </a:rPr>
              <a:t>12; </a:t>
            </a:r>
            <a:r>
              <a:rPr lang="en-US" sz="3600" dirty="0">
                <a:latin typeface="Times New Roman" panose="02020603050405020304" pitchFamily="18" charset="0"/>
                <a:cs typeface="Times New Roman" panose="02020603050405020304" pitchFamily="18" charset="0"/>
              </a:rPr>
              <a:t>16).</a:t>
            </a:r>
            <a:r>
              <a:rPr lang="lt-LT" sz="3600" dirty="0"/>
              <a:t/>
            </a:r>
            <a:br>
              <a:rPr lang="lt-LT" sz="3600" dirty="0"/>
            </a:br>
            <a:endParaRPr lang="lt-LT" sz="3600" dirty="0"/>
          </a:p>
        </p:txBody>
      </p:sp>
      <p:sp>
        <p:nvSpPr>
          <p:cNvPr id="3" name="Text Placeholder 2"/>
          <p:cNvSpPr>
            <a:spLocks noGrp="1"/>
          </p:cNvSpPr>
          <p:nvPr>
            <p:ph type="body" idx="1"/>
          </p:nvPr>
        </p:nvSpPr>
        <p:spPr/>
        <p:txBody>
          <a:bodyPr>
            <a:normAutofit fontScale="62500" lnSpcReduction="20000"/>
          </a:bodyPr>
          <a:lstStyle/>
          <a:p>
            <a:pPr algn="just">
              <a:lnSpc>
                <a:spcPct val="120000"/>
              </a:lnSpc>
            </a:pPr>
            <a:r>
              <a:rPr lang="lt-LT" sz="5200" dirty="0" err="1">
                <a:latin typeface="Times New Roman" panose="02020603050405020304" pitchFamily="18" charset="0"/>
                <a:cs typeface="Times New Roman" panose="02020603050405020304" pitchFamily="18" charset="0"/>
              </a:rPr>
              <a:t>M</a:t>
            </a:r>
            <a:r>
              <a:rPr lang="lt-LT" sz="5200" dirty="0" err="1" smtClean="0">
                <a:latin typeface="Times New Roman" panose="02020603050405020304" pitchFamily="18" charset="0"/>
                <a:cs typeface="Times New Roman" panose="02020603050405020304" pitchFamily="18" charset="0"/>
              </a:rPr>
              <a:t>entalities</a:t>
            </a:r>
            <a:r>
              <a:rPr lang="lt-LT" sz="5200" dirty="0" smtClean="0">
                <a:latin typeface="Times New Roman" panose="02020603050405020304" pitchFamily="18" charset="0"/>
                <a:cs typeface="Times New Roman" panose="02020603050405020304" pitchFamily="18" charset="0"/>
              </a:rPr>
              <a:t> </a:t>
            </a:r>
            <a:r>
              <a:rPr lang="lt-LT" sz="5200" dirty="0" err="1">
                <a:latin typeface="Times New Roman" panose="02020603050405020304" pitchFamily="18" charset="0"/>
                <a:cs typeface="Times New Roman" panose="02020603050405020304" pitchFamily="18" charset="0"/>
              </a:rPr>
              <a:t>and</a:t>
            </a:r>
            <a:r>
              <a:rPr lang="lt-LT" sz="5200" dirty="0">
                <a:latin typeface="Times New Roman" panose="02020603050405020304" pitchFamily="18" charset="0"/>
                <a:cs typeface="Times New Roman" panose="02020603050405020304" pitchFamily="18" charset="0"/>
              </a:rPr>
              <a:t> </a:t>
            </a:r>
            <a:r>
              <a:rPr lang="lt-LT" sz="5200" dirty="0" err="1">
                <a:latin typeface="Times New Roman" panose="02020603050405020304" pitchFamily="18" charset="0"/>
                <a:cs typeface="Times New Roman" panose="02020603050405020304" pitchFamily="18" charset="0"/>
              </a:rPr>
              <a:t>systems</a:t>
            </a:r>
            <a:r>
              <a:rPr lang="lt-LT" sz="5200" dirty="0">
                <a:latin typeface="Times New Roman" panose="02020603050405020304" pitchFamily="18" charset="0"/>
                <a:cs typeface="Times New Roman" panose="02020603050405020304" pitchFamily="18" charset="0"/>
              </a:rPr>
              <a:t> are </a:t>
            </a:r>
            <a:r>
              <a:rPr lang="lt-LT" sz="5200" dirty="0" err="1">
                <a:latin typeface="Times New Roman" panose="02020603050405020304" pitchFamily="18" charset="0"/>
                <a:cs typeface="Times New Roman" panose="02020603050405020304" pitchFamily="18" charset="0"/>
              </a:rPr>
              <a:t>the</a:t>
            </a:r>
            <a:r>
              <a:rPr lang="lt-LT" sz="5200" dirty="0">
                <a:latin typeface="Times New Roman" panose="02020603050405020304" pitchFamily="18" charset="0"/>
                <a:cs typeface="Times New Roman" panose="02020603050405020304" pitchFamily="18" charset="0"/>
              </a:rPr>
              <a:t> </a:t>
            </a:r>
            <a:r>
              <a:rPr lang="lt-LT" sz="5200" dirty="0" err="1">
                <a:latin typeface="Times New Roman" panose="02020603050405020304" pitchFamily="18" charset="0"/>
                <a:cs typeface="Times New Roman" panose="02020603050405020304" pitchFamily="18" charset="0"/>
              </a:rPr>
              <a:t>key</a:t>
            </a:r>
            <a:r>
              <a:rPr lang="lt-LT" sz="5200" dirty="0">
                <a:latin typeface="Times New Roman" panose="02020603050405020304" pitchFamily="18" charset="0"/>
                <a:cs typeface="Times New Roman" panose="02020603050405020304" pitchFamily="18" charset="0"/>
              </a:rPr>
              <a:t> </a:t>
            </a:r>
            <a:r>
              <a:rPr lang="lt-LT" sz="5200" dirty="0" err="1">
                <a:latin typeface="Times New Roman" panose="02020603050405020304" pitchFamily="18" charset="0"/>
                <a:cs typeface="Times New Roman" panose="02020603050405020304" pitchFamily="18" charset="0"/>
              </a:rPr>
              <a:t>terms</a:t>
            </a:r>
            <a:r>
              <a:rPr lang="lt-LT" sz="5200" dirty="0">
                <a:latin typeface="Times New Roman" panose="02020603050405020304" pitchFamily="18" charset="0"/>
                <a:cs typeface="Times New Roman" panose="02020603050405020304" pitchFamily="18" charset="0"/>
              </a:rPr>
              <a:t>,   </a:t>
            </a:r>
            <a:r>
              <a:rPr lang="lt-LT" sz="5200" dirty="0" err="1">
                <a:latin typeface="Times New Roman" panose="02020603050405020304" pitchFamily="18" charset="0"/>
                <a:cs typeface="Times New Roman" panose="02020603050405020304" pitchFamily="18" charset="0"/>
              </a:rPr>
              <a:t>and</a:t>
            </a:r>
            <a:r>
              <a:rPr lang="lt-LT" sz="5200" dirty="0">
                <a:latin typeface="Times New Roman" panose="02020603050405020304" pitchFamily="18" charset="0"/>
                <a:cs typeface="Times New Roman" panose="02020603050405020304" pitchFamily="18" charset="0"/>
              </a:rPr>
              <a:t> </a:t>
            </a:r>
            <a:r>
              <a:rPr lang="lt-LT" sz="5200" dirty="0" err="1" smtClean="0">
                <a:latin typeface="Times New Roman" panose="02020603050405020304" pitchFamily="18" charset="0"/>
                <a:cs typeface="Times New Roman" panose="02020603050405020304" pitchFamily="18" charset="0"/>
              </a:rPr>
              <a:t>the</a:t>
            </a:r>
            <a:r>
              <a:rPr lang="lt-LT" sz="5200" dirty="0" smtClean="0">
                <a:latin typeface="Times New Roman" panose="02020603050405020304" pitchFamily="18" charset="0"/>
                <a:cs typeface="Times New Roman" panose="02020603050405020304" pitchFamily="18" charset="0"/>
              </a:rPr>
              <a:t> </a:t>
            </a:r>
            <a:r>
              <a:rPr lang="lt-LT" sz="5200" dirty="0" err="1" smtClean="0">
                <a:latin typeface="Times New Roman" panose="02020603050405020304" pitchFamily="18" charset="0"/>
                <a:cs typeface="Times New Roman" panose="02020603050405020304" pitchFamily="18" charset="0"/>
              </a:rPr>
              <a:t>evolution</a:t>
            </a:r>
            <a:r>
              <a:rPr lang="lt-LT" sz="5200" dirty="0" smtClean="0">
                <a:latin typeface="Times New Roman" panose="02020603050405020304" pitchFamily="18" charset="0"/>
                <a:cs typeface="Times New Roman" panose="02020603050405020304" pitchFamily="18" charset="0"/>
              </a:rPr>
              <a:t> </a:t>
            </a:r>
            <a:r>
              <a:rPr lang="en-US" sz="5200" dirty="0" smtClean="0">
                <a:latin typeface="Times New Roman" panose="02020603050405020304" pitchFamily="18" charset="0"/>
                <a:cs typeface="Times New Roman" panose="02020603050405020304" pitchFamily="18" charset="0"/>
              </a:rPr>
              <a:t>of </a:t>
            </a:r>
            <a:r>
              <a:rPr lang="en-US" sz="5200" dirty="0">
                <a:latin typeface="Times New Roman" panose="02020603050405020304" pitchFamily="18" charset="0"/>
                <a:cs typeface="Times New Roman" panose="02020603050405020304" pitchFamily="18" charset="0"/>
              </a:rPr>
              <a:t>mentalities is the basic problem of </a:t>
            </a:r>
            <a:r>
              <a:rPr lang="en-US" sz="5200" dirty="0" err="1">
                <a:latin typeface="Times New Roman" panose="02020603050405020304" pitchFamily="18" charset="0"/>
                <a:cs typeface="Times New Roman" panose="02020603050405020304" pitchFamily="18" charset="0"/>
              </a:rPr>
              <a:t>antropogenesis</a:t>
            </a:r>
            <a:r>
              <a:rPr lang="en-US" sz="5200" dirty="0">
                <a:latin typeface="Times New Roman" panose="02020603050405020304" pitchFamily="18" charset="0"/>
                <a:cs typeface="Times New Roman" panose="02020603050405020304" pitchFamily="18" charset="0"/>
              </a:rPr>
              <a:t>.</a:t>
            </a:r>
            <a:endParaRPr lang="lt-LT" sz="5200"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243352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80912"/>
            <a:ext cx="6096000" cy="4406334"/>
          </a:xfrm>
          <a:prstGeom prst="rect">
            <a:avLst/>
          </a:prstGeom>
        </p:spPr>
        <p:txBody>
          <a:bodyPr>
            <a:spAutoFit/>
          </a:bodyPr>
          <a:lstStyle/>
          <a:p>
            <a:pPr algn="ctr">
              <a:lnSpc>
                <a:spcPct val="115000"/>
              </a:lnSpc>
              <a:spcAft>
                <a:spcPts val="800"/>
              </a:spcAft>
            </a:pPr>
            <a:r>
              <a:rPr lang="lt-LT" sz="2000" b="1" dirty="0" smtClean="0">
                <a:latin typeface="Times New Roman" panose="02020603050405020304" pitchFamily="18" charset="0"/>
                <a:ea typeface="Calibri" panose="020F0502020204030204" pitchFamily="34" charset="0"/>
              </a:rPr>
              <a:t>S-R (Stimulus-</a:t>
            </a:r>
            <a:r>
              <a:rPr lang="lt-LT" sz="2000" b="1" dirty="0" err="1" smtClean="0">
                <a:latin typeface="Times New Roman" panose="02020603050405020304" pitchFamily="18" charset="0"/>
                <a:ea typeface="Calibri" panose="020F0502020204030204" pitchFamily="34" charset="0"/>
              </a:rPr>
              <a:t>Re</a:t>
            </a:r>
            <a:r>
              <a:rPr lang="en-US" sz="2000" b="1" dirty="0" err="1" smtClean="0">
                <a:latin typeface="Times New Roman" panose="02020603050405020304" pitchFamily="18" charset="0"/>
                <a:ea typeface="Calibri" panose="020F0502020204030204" pitchFamily="34" charset="0"/>
              </a:rPr>
              <a:t>sponse</a:t>
            </a:r>
            <a:r>
              <a:rPr lang="lt-LT" sz="2000" b="1" dirty="0" smtClean="0">
                <a:latin typeface="Times New Roman" panose="02020603050405020304" pitchFamily="18" charset="0"/>
                <a:ea typeface="Calibri" panose="020F0502020204030204" pitchFamily="34" charset="0"/>
              </a:rPr>
              <a:t>)</a:t>
            </a:r>
          </a:p>
          <a:p>
            <a:pPr algn="ctr">
              <a:lnSpc>
                <a:spcPct val="115000"/>
              </a:lnSpc>
              <a:spcAft>
                <a:spcPts val="800"/>
              </a:spcAft>
            </a:pPr>
            <a:r>
              <a:rPr lang="lt-LT" sz="2000" b="1" dirty="0" smtClean="0">
                <a:latin typeface="Times New Roman" panose="02020603050405020304" pitchFamily="18" charset="0"/>
                <a:ea typeface="Calibri" panose="020F0502020204030204" pitchFamily="34" charset="0"/>
              </a:rPr>
              <a:t>Stimulus – </a:t>
            </a:r>
            <a:r>
              <a:rPr lang="lt-LT" sz="2000" b="1" dirty="0" err="1" smtClean="0">
                <a:latin typeface="Times New Roman" panose="02020603050405020304" pitchFamily="18" charset="0"/>
                <a:ea typeface="Calibri" panose="020F0502020204030204" pitchFamily="34" charset="0"/>
              </a:rPr>
              <a:t>Mentality</a:t>
            </a:r>
            <a:r>
              <a:rPr lang="lt-LT" sz="2000" b="1" dirty="0" smtClean="0">
                <a:latin typeface="Times New Roman" panose="02020603050405020304" pitchFamily="18" charset="0"/>
                <a:ea typeface="Calibri" panose="020F0502020204030204" pitchFamily="34" charset="0"/>
              </a:rPr>
              <a:t> </a:t>
            </a:r>
            <a:r>
              <a:rPr lang="lt-LT" sz="2000" b="1" dirty="0" err="1" smtClean="0">
                <a:latin typeface="Times New Roman" panose="02020603050405020304" pitchFamily="18" charset="0"/>
                <a:ea typeface="Calibri" panose="020F0502020204030204" pitchFamily="34" charset="0"/>
              </a:rPr>
              <a:t>Feature-Re</a:t>
            </a:r>
            <a:r>
              <a:rPr lang="en-US" sz="2000" b="1" dirty="0" err="1" smtClean="0">
                <a:latin typeface="Times New Roman" panose="02020603050405020304" pitchFamily="18" charset="0"/>
                <a:ea typeface="Calibri" panose="020F0502020204030204" pitchFamily="34" charset="0"/>
              </a:rPr>
              <a:t>sponse</a:t>
            </a:r>
            <a:endParaRPr lang="lt-LT" sz="2000" b="1" dirty="0" smtClean="0">
              <a:latin typeface="Times New Roman" panose="02020603050405020304" pitchFamily="18" charset="0"/>
              <a:ea typeface="Calibri" panose="020F0502020204030204" pitchFamily="34" charset="0"/>
            </a:endParaRPr>
          </a:p>
          <a:p>
            <a:pPr algn="just">
              <a:lnSpc>
                <a:spcPct val="115000"/>
              </a:lnSpc>
              <a:spcAft>
                <a:spcPts val="800"/>
              </a:spcAft>
            </a:pPr>
            <a:r>
              <a:rPr lang="lt-LT" sz="2000" dirty="0" err="1" smtClean="0">
                <a:latin typeface="Times New Roman" panose="02020603050405020304" pitchFamily="18" charset="0"/>
                <a:ea typeface="Calibri" panose="020F0502020204030204" pitchFamily="34" charset="0"/>
              </a:rPr>
              <a:t>If</a:t>
            </a:r>
            <a:r>
              <a:rPr lang="lt-LT" sz="2000" dirty="0" smtClean="0">
                <a:latin typeface="Times New Roman" panose="02020603050405020304" pitchFamily="18" charset="0"/>
                <a:ea typeface="Calibri" panose="020F0502020204030204" pitchFamily="34" charset="0"/>
              </a:rPr>
              <a:t> S</a:t>
            </a:r>
            <a:r>
              <a:rPr lang="lt-LT" sz="1400" dirty="0" smtClean="0">
                <a:latin typeface="Times New Roman" panose="02020603050405020304" pitchFamily="18" charset="0"/>
                <a:ea typeface="Calibri" panose="020F0502020204030204" pitchFamily="34" charset="0"/>
              </a:rPr>
              <a:t>1</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and</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M</a:t>
            </a:r>
            <a:r>
              <a:rPr lang="lt-LT" sz="1400" dirty="0" smtClean="0">
                <a:latin typeface="Times New Roman" panose="02020603050405020304" pitchFamily="18" charset="0"/>
                <a:ea typeface="Calibri" panose="020F0502020204030204" pitchFamily="34" charset="0"/>
              </a:rPr>
              <a:t>1</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than</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R</a:t>
            </a:r>
            <a:r>
              <a:rPr lang="lt-LT" sz="1400" dirty="0" smtClean="0">
                <a:latin typeface="Times New Roman" panose="02020603050405020304" pitchFamily="18" charset="0"/>
                <a:ea typeface="Calibri" panose="020F0502020204030204" pitchFamily="34" charset="0"/>
              </a:rPr>
              <a:t>1</a:t>
            </a:r>
            <a:endParaRPr lang="lt-LT" sz="2000" dirty="0">
              <a:latin typeface="Times New Roman" panose="02020603050405020304" pitchFamily="18" charset="0"/>
              <a:ea typeface="Calibri" panose="020F0502020204030204" pitchFamily="34" charset="0"/>
            </a:endParaRPr>
          </a:p>
          <a:p>
            <a:pPr algn="just">
              <a:lnSpc>
                <a:spcPct val="115000"/>
              </a:lnSpc>
              <a:spcAft>
                <a:spcPts val="800"/>
              </a:spcAft>
            </a:pPr>
            <a:r>
              <a:rPr lang="lt-LT" sz="2000" dirty="0" err="1">
                <a:latin typeface="Times New Roman" panose="02020603050405020304" pitchFamily="18" charset="0"/>
                <a:ea typeface="Calibri" panose="020F0502020204030204" pitchFamily="34" charset="0"/>
              </a:rPr>
              <a:t>If</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S</a:t>
            </a:r>
            <a:r>
              <a:rPr lang="lt-LT" sz="1400" dirty="0" smtClean="0">
                <a:latin typeface="Times New Roman" panose="02020603050405020304" pitchFamily="18" charset="0"/>
                <a:ea typeface="Calibri" panose="020F0502020204030204" pitchFamily="34" charset="0"/>
              </a:rPr>
              <a:t>1</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and</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M</a:t>
            </a:r>
            <a:r>
              <a:rPr lang="lt-LT" sz="1400" dirty="0" smtClean="0">
                <a:latin typeface="Times New Roman" panose="02020603050405020304" pitchFamily="18" charset="0"/>
                <a:ea typeface="Calibri" panose="020F0502020204030204" pitchFamily="34" charset="0"/>
              </a:rPr>
              <a:t>2</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than</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R</a:t>
            </a:r>
            <a:r>
              <a:rPr lang="lt-LT" sz="1400" dirty="0" smtClean="0">
                <a:latin typeface="Times New Roman" panose="02020603050405020304" pitchFamily="18" charset="0"/>
                <a:ea typeface="Calibri" panose="020F0502020204030204" pitchFamily="34" charset="0"/>
              </a:rPr>
              <a:t>2</a:t>
            </a:r>
            <a:endParaRPr lang="lt-LT" sz="2000" dirty="0">
              <a:latin typeface="Times New Roman" panose="02020603050405020304" pitchFamily="18" charset="0"/>
              <a:ea typeface="Calibri" panose="020F0502020204030204" pitchFamily="34" charset="0"/>
            </a:endParaRPr>
          </a:p>
          <a:p>
            <a:pPr algn="just">
              <a:lnSpc>
                <a:spcPct val="115000"/>
              </a:lnSpc>
              <a:spcAft>
                <a:spcPts val="800"/>
              </a:spcAft>
            </a:pPr>
            <a:r>
              <a:rPr lang="lt-LT" sz="2000" dirty="0" err="1">
                <a:latin typeface="Times New Roman" panose="02020603050405020304" pitchFamily="18" charset="0"/>
                <a:ea typeface="Calibri" panose="020F0502020204030204" pitchFamily="34" charset="0"/>
              </a:rPr>
              <a:t>If</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S</a:t>
            </a:r>
            <a:r>
              <a:rPr lang="lt-LT" sz="1400" dirty="0" smtClean="0">
                <a:latin typeface="Times New Roman" panose="02020603050405020304" pitchFamily="18" charset="0"/>
                <a:ea typeface="Calibri" panose="020F0502020204030204" pitchFamily="34" charset="0"/>
              </a:rPr>
              <a:t>1</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and</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M</a:t>
            </a:r>
            <a:r>
              <a:rPr lang="lt-LT" sz="1400" dirty="0" smtClean="0">
                <a:latin typeface="Times New Roman" panose="02020603050405020304" pitchFamily="18" charset="0"/>
                <a:ea typeface="Calibri" panose="020F0502020204030204" pitchFamily="34" charset="0"/>
              </a:rPr>
              <a:t>3</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than</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R</a:t>
            </a:r>
            <a:r>
              <a:rPr lang="lt-LT" sz="1400" dirty="0" smtClean="0">
                <a:latin typeface="Times New Roman" panose="02020603050405020304" pitchFamily="18" charset="0"/>
                <a:ea typeface="Calibri" panose="020F0502020204030204" pitchFamily="34" charset="0"/>
              </a:rPr>
              <a:t>3</a:t>
            </a:r>
            <a:endParaRPr lang="lt-LT" sz="2000" dirty="0">
              <a:latin typeface="Times New Roman" panose="02020603050405020304" pitchFamily="18" charset="0"/>
              <a:ea typeface="Calibri" panose="020F0502020204030204" pitchFamily="34" charset="0"/>
            </a:endParaRPr>
          </a:p>
          <a:p>
            <a:pPr algn="just">
              <a:lnSpc>
                <a:spcPct val="115000"/>
              </a:lnSpc>
              <a:spcAft>
                <a:spcPts val="800"/>
              </a:spcAft>
            </a:pPr>
            <a:r>
              <a:rPr lang="lt-LT" sz="2000" dirty="0" err="1">
                <a:latin typeface="Times New Roman" panose="02020603050405020304" pitchFamily="18" charset="0"/>
                <a:ea typeface="Calibri" panose="020F0502020204030204" pitchFamily="34" charset="0"/>
              </a:rPr>
              <a:t>If</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S</a:t>
            </a:r>
            <a:r>
              <a:rPr lang="lt-LT" sz="1400" dirty="0" smtClean="0">
                <a:latin typeface="Times New Roman" panose="02020603050405020304" pitchFamily="18" charset="0"/>
                <a:ea typeface="Calibri" panose="020F0502020204030204" pitchFamily="34" charset="0"/>
              </a:rPr>
              <a:t>1</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and</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M</a:t>
            </a:r>
            <a:r>
              <a:rPr lang="lt-LT" sz="1400" dirty="0" smtClean="0">
                <a:latin typeface="Times New Roman" panose="02020603050405020304" pitchFamily="18" charset="0"/>
                <a:ea typeface="Calibri" panose="020F0502020204030204" pitchFamily="34" charset="0"/>
              </a:rPr>
              <a:t>3</a:t>
            </a:r>
            <a:r>
              <a:rPr lang="lt-LT" sz="2000" dirty="0" smtClean="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than</a:t>
            </a:r>
            <a:r>
              <a:rPr lang="lt-LT" sz="2000" dirty="0">
                <a:latin typeface="Times New Roman" panose="02020603050405020304" pitchFamily="18" charset="0"/>
                <a:ea typeface="Calibri" panose="020F0502020204030204" pitchFamily="34" charset="0"/>
              </a:rPr>
              <a:t> </a:t>
            </a:r>
            <a:r>
              <a:rPr lang="lt-LT" sz="2000" dirty="0" smtClean="0">
                <a:latin typeface="Times New Roman" panose="02020603050405020304" pitchFamily="18" charset="0"/>
                <a:ea typeface="Calibri" panose="020F0502020204030204" pitchFamily="34" charset="0"/>
              </a:rPr>
              <a:t>R</a:t>
            </a:r>
            <a:r>
              <a:rPr lang="lt-LT" sz="1400" dirty="0" smtClean="0">
                <a:latin typeface="Times New Roman" panose="02020603050405020304" pitchFamily="18" charset="0"/>
                <a:ea typeface="Calibri" panose="020F0502020204030204" pitchFamily="34" charset="0"/>
              </a:rPr>
              <a:t>3</a:t>
            </a:r>
            <a:endParaRPr lang="lt-LT" sz="2000" dirty="0" smtClean="0">
              <a:latin typeface="Times New Roman" panose="02020603050405020304" pitchFamily="18" charset="0"/>
              <a:ea typeface="Calibri" panose="020F0502020204030204" pitchFamily="34" charset="0"/>
            </a:endParaRPr>
          </a:p>
          <a:p>
            <a:pPr algn="just">
              <a:lnSpc>
                <a:spcPct val="115000"/>
              </a:lnSpc>
              <a:spcAft>
                <a:spcPts val="800"/>
              </a:spcAft>
            </a:pPr>
            <a:endParaRPr lang="lt-LT" sz="2000" dirty="0">
              <a:latin typeface="Times New Roman" panose="02020603050405020304" pitchFamily="18" charset="0"/>
              <a:ea typeface="Calibri" panose="020F0502020204030204" pitchFamily="34" charset="0"/>
            </a:endParaRPr>
          </a:p>
          <a:p>
            <a:pPr algn="just">
              <a:lnSpc>
                <a:spcPct val="115000"/>
              </a:lnSpc>
              <a:spcAft>
                <a:spcPts val="800"/>
              </a:spcAft>
            </a:pP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The</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formula</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of</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this</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behavioural</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model</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would</a:t>
            </a:r>
            <a:r>
              <a:rPr lang="lt-LT" sz="2000" dirty="0">
                <a:latin typeface="Times New Roman" panose="02020603050405020304" pitchFamily="18" charset="0"/>
                <a:ea typeface="Calibri" panose="020F0502020204030204" pitchFamily="34" charset="0"/>
              </a:rPr>
              <a:t> be </a:t>
            </a:r>
            <a:r>
              <a:rPr lang="lt-LT" sz="2000" dirty="0" err="1">
                <a:latin typeface="Times New Roman" panose="02020603050405020304" pitchFamily="18" charset="0"/>
                <a:ea typeface="Calibri" panose="020F0502020204030204" pitchFamily="34" charset="0"/>
              </a:rPr>
              <a:t>as</a:t>
            </a:r>
            <a:r>
              <a:rPr lang="lt-LT" sz="2000" dirty="0">
                <a:latin typeface="Times New Roman" panose="02020603050405020304" pitchFamily="18" charset="0"/>
                <a:ea typeface="Calibri" panose="020F0502020204030204" pitchFamily="34" charset="0"/>
              </a:rPr>
              <a:t> </a:t>
            </a:r>
            <a:r>
              <a:rPr lang="lt-LT" sz="2000" dirty="0" err="1">
                <a:latin typeface="Times New Roman" panose="02020603050405020304" pitchFamily="18" charset="0"/>
                <a:ea typeface="Calibri" panose="020F0502020204030204" pitchFamily="34" charset="0"/>
              </a:rPr>
              <a:t>follows</a:t>
            </a:r>
            <a:r>
              <a:rPr lang="lt-LT" sz="2000" dirty="0">
                <a:latin typeface="Times New Roman" panose="02020603050405020304" pitchFamily="18" charset="0"/>
                <a:ea typeface="Calibri" panose="020F0502020204030204" pitchFamily="34" charset="0"/>
              </a:rPr>
              <a:t>.  </a:t>
            </a:r>
          </a:p>
          <a:p>
            <a:pPr algn="ctr"/>
            <a:r>
              <a:rPr lang="lt-LT" sz="2000" dirty="0" smtClean="0">
                <a:latin typeface="Times New Roman" panose="02020603050405020304" pitchFamily="18" charset="0"/>
                <a:ea typeface="Calibri" panose="020F0502020204030204" pitchFamily="34" charset="0"/>
              </a:rPr>
              <a:t> </a:t>
            </a:r>
            <a:r>
              <a:rPr lang="lt-LT" sz="2000" b="1" dirty="0" err="1">
                <a:latin typeface="Times New Roman" panose="02020603050405020304" pitchFamily="18" charset="0"/>
                <a:ea typeface="Calibri" panose="020F0502020204030204" pitchFamily="34" charset="0"/>
              </a:rPr>
              <a:t>If</a:t>
            </a:r>
            <a:r>
              <a:rPr lang="lt-LT" sz="2000" b="1" dirty="0">
                <a:latin typeface="Times New Roman" panose="02020603050405020304" pitchFamily="18" charset="0"/>
                <a:ea typeface="Calibri" panose="020F0502020204030204" pitchFamily="34" charset="0"/>
              </a:rPr>
              <a:t> </a:t>
            </a:r>
            <a:r>
              <a:rPr lang="lt-LT" sz="2000" b="1" dirty="0" err="1" smtClean="0">
                <a:latin typeface="Times New Roman" panose="02020603050405020304" pitchFamily="18" charset="0"/>
                <a:ea typeface="Calibri" panose="020F0502020204030204" pitchFamily="34" charset="0"/>
              </a:rPr>
              <a:t>S</a:t>
            </a:r>
            <a:r>
              <a:rPr lang="lt-LT" sz="1400" b="1" dirty="0" err="1" smtClean="0">
                <a:latin typeface="Times New Roman" panose="02020603050405020304" pitchFamily="18" charset="0"/>
                <a:ea typeface="Calibri" panose="020F0502020204030204" pitchFamily="34" charset="0"/>
              </a:rPr>
              <a:t>n</a:t>
            </a:r>
            <a:r>
              <a:rPr lang="lt-LT" sz="2000" b="1" dirty="0" smtClean="0">
                <a:latin typeface="Times New Roman" panose="02020603050405020304" pitchFamily="18" charset="0"/>
                <a:ea typeface="Calibri" panose="020F0502020204030204" pitchFamily="34" charset="0"/>
              </a:rPr>
              <a:t> </a:t>
            </a:r>
            <a:r>
              <a:rPr lang="lt-LT" sz="2000" b="1" dirty="0" err="1">
                <a:latin typeface="Times New Roman" panose="02020603050405020304" pitchFamily="18" charset="0"/>
                <a:ea typeface="Calibri" panose="020F0502020204030204" pitchFamily="34" charset="0"/>
              </a:rPr>
              <a:t>and</a:t>
            </a:r>
            <a:r>
              <a:rPr lang="lt-LT" sz="2000" b="1" dirty="0">
                <a:latin typeface="Times New Roman" panose="02020603050405020304" pitchFamily="18" charset="0"/>
                <a:ea typeface="Calibri" panose="020F0502020204030204" pitchFamily="34" charset="0"/>
              </a:rPr>
              <a:t> </a:t>
            </a:r>
            <a:r>
              <a:rPr lang="lt-LT" sz="2000" b="1" dirty="0" err="1" smtClean="0">
                <a:latin typeface="Times New Roman" panose="02020603050405020304" pitchFamily="18" charset="0"/>
                <a:ea typeface="Calibri" panose="020F0502020204030204" pitchFamily="34" charset="0"/>
              </a:rPr>
              <a:t>M</a:t>
            </a:r>
            <a:r>
              <a:rPr lang="lt-LT" sz="1400" b="1" dirty="0" err="1" smtClean="0">
                <a:latin typeface="Times New Roman" panose="02020603050405020304" pitchFamily="18" charset="0"/>
                <a:ea typeface="Calibri" panose="020F0502020204030204" pitchFamily="34" charset="0"/>
              </a:rPr>
              <a:t>n</a:t>
            </a:r>
            <a:r>
              <a:rPr lang="lt-LT" sz="2000" b="1" dirty="0" smtClean="0">
                <a:latin typeface="Times New Roman" panose="02020603050405020304" pitchFamily="18" charset="0"/>
                <a:ea typeface="Calibri" panose="020F0502020204030204" pitchFamily="34" charset="0"/>
              </a:rPr>
              <a:t>, </a:t>
            </a:r>
            <a:r>
              <a:rPr lang="lt-LT" sz="2000" b="1" dirty="0" err="1">
                <a:latin typeface="Times New Roman" panose="02020603050405020304" pitchFamily="18" charset="0"/>
                <a:ea typeface="Calibri" panose="020F0502020204030204" pitchFamily="34" charset="0"/>
              </a:rPr>
              <a:t>than</a:t>
            </a:r>
            <a:r>
              <a:rPr lang="lt-LT" sz="2000" b="1" dirty="0">
                <a:latin typeface="Times New Roman" panose="02020603050405020304" pitchFamily="18" charset="0"/>
                <a:ea typeface="Calibri" panose="020F0502020204030204" pitchFamily="34" charset="0"/>
              </a:rPr>
              <a:t> </a:t>
            </a:r>
            <a:r>
              <a:rPr lang="lt-LT" sz="2000" b="1" dirty="0" err="1" smtClean="0">
                <a:latin typeface="Times New Roman" panose="02020603050405020304" pitchFamily="18" charset="0"/>
                <a:ea typeface="Calibri" panose="020F0502020204030204" pitchFamily="34" charset="0"/>
              </a:rPr>
              <a:t>R</a:t>
            </a:r>
            <a:r>
              <a:rPr lang="lt-LT" sz="1400" b="1" dirty="0" err="1" smtClean="0">
                <a:latin typeface="Times New Roman" panose="02020603050405020304" pitchFamily="18" charset="0"/>
                <a:ea typeface="Calibri" panose="020F0502020204030204" pitchFamily="34" charset="0"/>
              </a:rPr>
              <a:t>n</a:t>
            </a:r>
            <a:r>
              <a:rPr lang="lt-LT" sz="2000" b="1" dirty="0" smtClean="0">
                <a:latin typeface="Times New Roman" panose="02020603050405020304" pitchFamily="18" charset="0"/>
                <a:ea typeface="Calibri" panose="020F0502020204030204" pitchFamily="34" charset="0"/>
              </a:rPr>
              <a:t> </a:t>
            </a:r>
            <a:endParaRPr lang="lt-LT" sz="2000" b="1" dirty="0"/>
          </a:p>
        </p:txBody>
      </p:sp>
    </p:spTree>
    <p:extLst>
      <p:ext uri="{BB962C8B-B14F-4D97-AF65-F5344CB8AC3E}">
        <p14:creationId xmlns:p14="http://schemas.microsoft.com/office/powerpoint/2010/main" val="317621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t-LT" sz="3600" b="1" dirty="0" err="1" smtClean="0">
                <a:latin typeface="Times New Roman" panose="02020603050405020304" pitchFamily="18" charset="0"/>
                <a:cs typeface="Times New Roman" panose="02020603050405020304" pitchFamily="18" charset="0"/>
              </a:rPr>
              <a:t>Types</a:t>
            </a:r>
            <a:r>
              <a:rPr lang="lt-LT" sz="3600" b="1" dirty="0" smtClean="0">
                <a:latin typeface="Times New Roman" panose="02020603050405020304" pitchFamily="18" charset="0"/>
                <a:cs typeface="Times New Roman" panose="02020603050405020304" pitchFamily="18" charset="0"/>
              </a:rPr>
              <a:t> </a:t>
            </a:r>
            <a:r>
              <a:rPr lang="lt-LT" sz="3600" b="1" dirty="0" err="1" smtClean="0">
                <a:latin typeface="Times New Roman" panose="02020603050405020304" pitchFamily="18" charset="0"/>
                <a:cs typeface="Times New Roman" panose="02020603050405020304" pitchFamily="18" charset="0"/>
              </a:rPr>
              <a:t>of</a:t>
            </a:r>
            <a:r>
              <a:rPr lang="lt-LT" sz="3600" b="1" dirty="0" smtClean="0">
                <a:latin typeface="Times New Roman" panose="02020603050405020304" pitchFamily="18" charset="0"/>
                <a:cs typeface="Times New Roman" panose="02020603050405020304" pitchFamily="18" charset="0"/>
              </a:rPr>
              <a:t> stimulus</a:t>
            </a:r>
            <a:endParaRPr lang="lt-LT"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lt-LT" dirty="0" smtClean="0"/>
              <a:t>- </a:t>
            </a:r>
            <a:r>
              <a:rPr lang="lt-LT" dirty="0" err="1" smtClean="0"/>
              <a:t>Objects</a:t>
            </a:r>
            <a:r>
              <a:rPr lang="lt-LT" dirty="0" smtClean="0"/>
              <a:t> </a:t>
            </a:r>
            <a:r>
              <a:rPr lang="lt-LT" dirty="0" err="1" smtClean="0"/>
              <a:t>and</a:t>
            </a:r>
            <a:r>
              <a:rPr lang="lt-LT" dirty="0" smtClean="0"/>
              <a:t> </a:t>
            </a:r>
            <a:r>
              <a:rPr lang="lt-LT" dirty="0" err="1" smtClean="0"/>
              <a:t>processes</a:t>
            </a:r>
            <a:r>
              <a:rPr lang="lt-LT" dirty="0" smtClean="0"/>
              <a:t> </a:t>
            </a:r>
            <a:r>
              <a:rPr lang="lt-LT" dirty="0" err="1" smtClean="0"/>
              <a:t>perceived</a:t>
            </a:r>
            <a:r>
              <a:rPr lang="lt-LT" dirty="0" smtClean="0"/>
              <a:t> </a:t>
            </a:r>
            <a:r>
              <a:rPr lang="lt-LT" dirty="0" err="1" smtClean="0"/>
              <a:t>by</a:t>
            </a:r>
            <a:r>
              <a:rPr lang="lt-LT" dirty="0" smtClean="0"/>
              <a:t> </a:t>
            </a:r>
            <a:r>
              <a:rPr lang="lt-LT" dirty="0" err="1" smtClean="0"/>
              <a:t>senses</a:t>
            </a:r>
            <a:endParaRPr lang="lt-LT" dirty="0" smtClean="0"/>
          </a:p>
          <a:p>
            <a:r>
              <a:rPr lang="lt-LT" dirty="0" smtClean="0"/>
              <a:t>- </a:t>
            </a:r>
            <a:r>
              <a:rPr lang="lt-LT" dirty="0" err="1" smtClean="0"/>
              <a:t>Contents</a:t>
            </a:r>
            <a:r>
              <a:rPr lang="lt-LT" dirty="0" smtClean="0"/>
              <a:t> </a:t>
            </a:r>
            <a:r>
              <a:rPr lang="lt-LT" dirty="0" err="1" smtClean="0"/>
              <a:t>of</a:t>
            </a:r>
            <a:r>
              <a:rPr lang="lt-LT" dirty="0" smtClean="0"/>
              <a:t> </a:t>
            </a:r>
            <a:r>
              <a:rPr lang="lt-LT" dirty="0" err="1" smtClean="0"/>
              <a:t>imagination</a:t>
            </a:r>
            <a:endParaRPr lang="lt-LT" dirty="0" smtClean="0"/>
          </a:p>
          <a:p>
            <a:r>
              <a:rPr lang="lt-LT" dirty="0"/>
              <a:t> </a:t>
            </a:r>
            <a:r>
              <a:rPr lang="lt-LT" dirty="0" smtClean="0"/>
              <a:t>  - </a:t>
            </a:r>
            <a:r>
              <a:rPr lang="lt-LT" dirty="0" err="1" smtClean="0"/>
              <a:t>Symbols</a:t>
            </a:r>
            <a:endParaRPr lang="lt-LT" dirty="0" smtClean="0"/>
          </a:p>
          <a:p>
            <a:r>
              <a:rPr lang="lt-LT" dirty="0" smtClean="0"/>
              <a:t>   - </a:t>
            </a:r>
            <a:r>
              <a:rPr lang="lt-LT" dirty="0" err="1" smtClean="0"/>
              <a:t>Archetypes</a:t>
            </a:r>
            <a:endParaRPr lang="lt-LT" dirty="0" smtClean="0"/>
          </a:p>
          <a:p>
            <a:r>
              <a:rPr lang="lt-LT" dirty="0" smtClean="0"/>
              <a:t>      - </a:t>
            </a:r>
            <a:r>
              <a:rPr lang="lt-LT" dirty="0" err="1" smtClean="0"/>
              <a:t>fundamental</a:t>
            </a:r>
            <a:r>
              <a:rPr lang="lt-LT" dirty="0" smtClean="0"/>
              <a:t> </a:t>
            </a:r>
            <a:r>
              <a:rPr lang="lt-LT" dirty="0" err="1" smtClean="0"/>
              <a:t>structures</a:t>
            </a:r>
            <a:r>
              <a:rPr lang="lt-LT" dirty="0" smtClean="0"/>
              <a:t> </a:t>
            </a:r>
            <a:r>
              <a:rPr lang="lt-LT" dirty="0" err="1" smtClean="0"/>
              <a:t>of</a:t>
            </a:r>
            <a:r>
              <a:rPr lang="lt-LT" dirty="0" smtClean="0"/>
              <a:t> </a:t>
            </a:r>
            <a:r>
              <a:rPr lang="lt-LT" dirty="0" err="1" smtClean="0"/>
              <a:t>Imagination</a:t>
            </a:r>
            <a:r>
              <a:rPr lang="lt-LT" dirty="0" smtClean="0"/>
              <a:t> </a:t>
            </a:r>
          </a:p>
          <a:p>
            <a:r>
              <a:rPr lang="lt-LT" dirty="0"/>
              <a:t> </a:t>
            </a:r>
            <a:r>
              <a:rPr lang="lt-LT" dirty="0" smtClean="0"/>
              <a:t>     - </a:t>
            </a:r>
            <a:r>
              <a:rPr lang="lt-LT" dirty="0" err="1" smtClean="0"/>
              <a:t>common</a:t>
            </a:r>
            <a:r>
              <a:rPr lang="lt-LT" dirty="0" smtClean="0"/>
              <a:t> </a:t>
            </a:r>
            <a:r>
              <a:rPr lang="lt-LT" dirty="0" err="1" smtClean="0"/>
              <a:t>forms</a:t>
            </a:r>
            <a:r>
              <a:rPr lang="lt-LT" dirty="0" smtClean="0"/>
              <a:t> </a:t>
            </a:r>
            <a:r>
              <a:rPr lang="lt-LT" dirty="0" err="1" smtClean="0"/>
              <a:t>of</a:t>
            </a:r>
            <a:r>
              <a:rPr lang="lt-LT" dirty="0" smtClean="0"/>
              <a:t> </a:t>
            </a:r>
            <a:r>
              <a:rPr lang="lt-LT" dirty="0" err="1" smtClean="0"/>
              <a:t>behaviour</a:t>
            </a:r>
            <a:r>
              <a:rPr lang="ru-RU" dirty="0" smtClean="0"/>
              <a:t> (</a:t>
            </a:r>
            <a:r>
              <a:rPr lang="en-US" dirty="0" smtClean="0"/>
              <a:t>duty)</a:t>
            </a:r>
            <a:r>
              <a:rPr lang="lt-LT" dirty="0" smtClean="0"/>
              <a:t>, </a:t>
            </a:r>
            <a:r>
              <a:rPr lang="lt-LT" dirty="0" err="1" smtClean="0"/>
              <a:t>feeling</a:t>
            </a:r>
            <a:r>
              <a:rPr lang="lt-LT" dirty="0" smtClean="0"/>
              <a:t> </a:t>
            </a:r>
            <a:r>
              <a:rPr lang="en-US" dirty="0" smtClean="0"/>
              <a:t>(love for one’s country) </a:t>
            </a:r>
            <a:r>
              <a:rPr lang="lt-LT" dirty="0" err="1" smtClean="0"/>
              <a:t>or</a:t>
            </a:r>
            <a:r>
              <a:rPr lang="lt-LT" dirty="0" smtClean="0"/>
              <a:t> </a:t>
            </a:r>
            <a:r>
              <a:rPr lang="lt-LT" dirty="0" err="1" smtClean="0"/>
              <a:t>perception</a:t>
            </a:r>
            <a:r>
              <a:rPr lang="en-US" dirty="0" smtClean="0"/>
              <a:t> (beauty). </a:t>
            </a:r>
            <a:endParaRPr lang="lt-LT" dirty="0"/>
          </a:p>
        </p:txBody>
      </p:sp>
    </p:spTree>
    <p:extLst>
      <p:ext uri="{BB962C8B-B14F-4D97-AF65-F5344CB8AC3E}">
        <p14:creationId xmlns:p14="http://schemas.microsoft.com/office/powerpoint/2010/main" val="822636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Main</a:t>
            </a:r>
            <a:r>
              <a:rPr lang="lt-LT" b="1" dirty="0" smtClean="0"/>
              <a:t> </a:t>
            </a:r>
            <a:r>
              <a:rPr lang="lt-LT" b="1" dirty="0" err="1" smtClean="0"/>
              <a:t>groups</a:t>
            </a:r>
            <a:r>
              <a:rPr lang="lt-LT" b="1" dirty="0" smtClean="0"/>
              <a:t> </a:t>
            </a:r>
            <a:r>
              <a:rPr lang="lt-LT" b="1" dirty="0" err="1" smtClean="0"/>
              <a:t>of</a:t>
            </a:r>
            <a:r>
              <a:rPr lang="lt-LT" b="1" dirty="0" smtClean="0"/>
              <a:t> </a:t>
            </a:r>
            <a:r>
              <a:rPr lang="lt-LT" b="1" dirty="0" err="1" smtClean="0"/>
              <a:t>the</a:t>
            </a:r>
            <a:r>
              <a:rPr lang="lt-LT" b="1" dirty="0" smtClean="0"/>
              <a:t> </a:t>
            </a:r>
            <a:r>
              <a:rPr lang="lt-LT" b="1" dirty="0" err="1" smtClean="0"/>
              <a:t>features</a:t>
            </a:r>
            <a:r>
              <a:rPr lang="lt-LT" b="1" dirty="0" smtClean="0"/>
              <a:t> </a:t>
            </a:r>
            <a:r>
              <a:rPr lang="lt-LT" b="1" dirty="0" err="1" smtClean="0"/>
              <a:t>of</a:t>
            </a:r>
            <a:r>
              <a:rPr lang="lt-LT" b="1" dirty="0" smtClean="0"/>
              <a:t> </a:t>
            </a:r>
            <a:r>
              <a:rPr lang="lt-LT" b="1" dirty="0" err="1" smtClean="0"/>
              <a:t>mentalities</a:t>
            </a:r>
            <a:r>
              <a:rPr lang="lt-LT" b="1" dirty="0" smtClean="0"/>
              <a:t> </a:t>
            </a:r>
            <a:endParaRPr lang="lt-LT" b="1" dirty="0"/>
          </a:p>
        </p:txBody>
      </p:sp>
      <p:sp>
        <p:nvSpPr>
          <p:cNvPr id="3" name="Content Placeholder 2"/>
          <p:cNvSpPr>
            <a:spLocks noGrp="1"/>
          </p:cNvSpPr>
          <p:nvPr>
            <p:ph idx="1"/>
          </p:nvPr>
        </p:nvSpPr>
        <p:spPr/>
        <p:txBody>
          <a:bodyPr/>
          <a:lstStyle/>
          <a:p>
            <a:r>
              <a:rPr lang="lt-LT" dirty="0" smtClean="0"/>
              <a:t>- </a:t>
            </a:r>
            <a:r>
              <a:rPr lang="lt-LT" dirty="0" err="1" smtClean="0"/>
              <a:t>instincts</a:t>
            </a:r>
            <a:endParaRPr lang="lt-LT" dirty="0" smtClean="0"/>
          </a:p>
          <a:p>
            <a:r>
              <a:rPr lang="lt-LT" dirty="0" smtClean="0"/>
              <a:t>- </a:t>
            </a:r>
            <a:r>
              <a:rPr lang="lt-LT" dirty="0" err="1" smtClean="0"/>
              <a:t>reason</a:t>
            </a:r>
            <a:endParaRPr lang="lt-LT" dirty="0" smtClean="0"/>
          </a:p>
          <a:p>
            <a:r>
              <a:rPr lang="lt-LT" dirty="0" smtClean="0"/>
              <a:t>- </a:t>
            </a:r>
            <a:r>
              <a:rPr lang="lt-LT" dirty="0" err="1" smtClean="0"/>
              <a:t>archetypes</a:t>
            </a:r>
            <a:endParaRPr lang="lt-LT" dirty="0" smtClean="0"/>
          </a:p>
          <a:p>
            <a:r>
              <a:rPr lang="lt-LT" dirty="0"/>
              <a:t> </a:t>
            </a:r>
            <a:r>
              <a:rPr lang="lt-LT" dirty="0" smtClean="0"/>
              <a:t>- </a:t>
            </a:r>
            <a:r>
              <a:rPr lang="lt-LT" dirty="0" err="1" smtClean="0"/>
              <a:t>faith</a:t>
            </a:r>
            <a:endParaRPr lang="lt-LT" dirty="0"/>
          </a:p>
        </p:txBody>
      </p:sp>
    </p:spTree>
    <p:extLst>
      <p:ext uri="{BB962C8B-B14F-4D97-AF65-F5344CB8AC3E}">
        <p14:creationId xmlns:p14="http://schemas.microsoft.com/office/powerpoint/2010/main" val="2103836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Sources</a:t>
            </a:r>
            <a:r>
              <a:rPr lang="lt-LT" b="1" dirty="0" smtClean="0"/>
              <a:t> </a:t>
            </a:r>
            <a:r>
              <a:rPr lang="lt-LT" b="1" dirty="0" err="1" smtClean="0"/>
              <a:t>of</a:t>
            </a:r>
            <a:r>
              <a:rPr lang="lt-LT" b="1" dirty="0" smtClean="0"/>
              <a:t> </a:t>
            </a:r>
            <a:r>
              <a:rPr lang="lt-LT" b="1" dirty="0" err="1" smtClean="0"/>
              <a:t>responses</a:t>
            </a:r>
            <a:r>
              <a:rPr lang="lt-LT" b="1" dirty="0" smtClean="0"/>
              <a:t> (</a:t>
            </a:r>
            <a:r>
              <a:rPr lang="lt-LT" b="1" dirty="0" err="1" smtClean="0"/>
              <a:t>typical</a:t>
            </a:r>
            <a:r>
              <a:rPr lang="lt-LT" b="1" dirty="0" smtClean="0"/>
              <a:t> </a:t>
            </a:r>
            <a:r>
              <a:rPr lang="lt-LT" b="1" dirty="0" err="1" smtClean="0"/>
              <a:t>behavior</a:t>
            </a:r>
            <a:r>
              <a:rPr lang="lt-LT" b="1" dirty="0" smtClean="0"/>
              <a:t>)</a:t>
            </a:r>
            <a:endParaRPr lang="lt-LT" b="1" dirty="0"/>
          </a:p>
        </p:txBody>
      </p:sp>
      <p:sp>
        <p:nvSpPr>
          <p:cNvPr id="3" name="Content Placeholder 2"/>
          <p:cNvSpPr>
            <a:spLocks noGrp="1"/>
          </p:cNvSpPr>
          <p:nvPr>
            <p:ph idx="1"/>
          </p:nvPr>
        </p:nvSpPr>
        <p:spPr/>
        <p:txBody>
          <a:bodyPr>
            <a:normAutofit lnSpcReduction="10000"/>
          </a:bodyPr>
          <a:lstStyle/>
          <a:p>
            <a:r>
              <a:rPr lang="lt-LT" sz="4400" dirty="0" err="1" smtClean="0"/>
              <a:t>Statistical</a:t>
            </a:r>
            <a:r>
              <a:rPr lang="lt-LT" sz="4400" dirty="0" smtClean="0"/>
              <a:t> data </a:t>
            </a:r>
          </a:p>
          <a:p>
            <a:r>
              <a:rPr lang="lt-LT" sz="4400" dirty="0" err="1" smtClean="0"/>
              <a:t>Social</a:t>
            </a:r>
            <a:r>
              <a:rPr lang="lt-LT" sz="4400" dirty="0" smtClean="0"/>
              <a:t> </a:t>
            </a:r>
            <a:r>
              <a:rPr lang="lt-LT" sz="4400" dirty="0" err="1" smtClean="0"/>
              <a:t>surveys</a:t>
            </a:r>
            <a:r>
              <a:rPr lang="lt-LT" sz="4400" dirty="0" smtClean="0"/>
              <a:t> data</a:t>
            </a:r>
          </a:p>
          <a:p>
            <a:pPr marL="0" indent="0">
              <a:buNone/>
            </a:pPr>
            <a:r>
              <a:rPr lang="lt-LT" sz="4000" dirty="0" err="1" smtClean="0"/>
              <a:t>Statistical</a:t>
            </a:r>
            <a:r>
              <a:rPr lang="lt-LT" sz="4000" dirty="0" smtClean="0"/>
              <a:t> </a:t>
            </a:r>
            <a:r>
              <a:rPr lang="lt-LT" sz="4000" dirty="0" err="1" smtClean="0"/>
              <a:t>and</a:t>
            </a:r>
            <a:r>
              <a:rPr lang="lt-LT" sz="4000" dirty="0" smtClean="0"/>
              <a:t> </a:t>
            </a:r>
            <a:r>
              <a:rPr lang="lt-LT" sz="4000" dirty="0" err="1" smtClean="0"/>
              <a:t>Social</a:t>
            </a:r>
            <a:r>
              <a:rPr lang="lt-LT" sz="4000" dirty="0" smtClean="0"/>
              <a:t> </a:t>
            </a:r>
            <a:r>
              <a:rPr lang="lt-LT" sz="4000" dirty="0" err="1" smtClean="0"/>
              <a:t>surveys</a:t>
            </a:r>
            <a:r>
              <a:rPr lang="lt-LT" sz="4000" dirty="0" smtClean="0"/>
              <a:t> data </a:t>
            </a:r>
            <a:r>
              <a:rPr lang="lt-LT" sz="4000" dirty="0" err="1" smtClean="0"/>
              <a:t>shows</a:t>
            </a:r>
            <a:r>
              <a:rPr lang="lt-LT" sz="4000" dirty="0" smtClean="0"/>
              <a:t> </a:t>
            </a:r>
            <a:r>
              <a:rPr lang="lt-LT" sz="4000" dirty="0" err="1" smtClean="0"/>
              <a:t>what</a:t>
            </a:r>
            <a:r>
              <a:rPr lang="lt-LT" sz="4000" dirty="0" smtClean="0"/>
              <a:t> </a:t>
            </a:r>
            <a:r>
              <a:rPr lang="lt-LT" sz="4000" dirty="0" err="1" smtClean="0"/>
              <a:t>part</a:t>
            </a:r>
            <a:r>
              <a:rPr lang="lt-LT" sz="4000" dirty="0" smtClean="0"/>
              <a:t> </a:t>
            </a:r>
            <a:r>
              <a:rPr lang="lt-LT" sz="4000" dirty="0" err="1" smtClean="0"/>
              <a:t>of</a:t>
            </a:r>
            <a:r>
              <a:rPr lang="lt-LT" sz="4000" dirty="0" smtClean="0"/>
              <a:t> </a:t>
            </a:r>
            <a:r>
              <a:rPr lang="lt-LT" sz="4000" dirty="0" err="1" smtClean="0"/>
              <a:t>the</a:t>
            </a:r>
            <a:r>
              <a:rPr lang="lt-LT" sz="4000" dirty="0" smtClean="0"/>
              <a:t> </a:t>
            </a:r>
            <a:r>
              <a:rPr lang="lt-LT" sz="4000" dirty="0" err="1" smtClean="0"/>
              <a:t>population</a:t>
            </a:r>
            <a:r>
              <a:rPr lang="lt-LT" sz="4000" dirty="0" smtClean="0"/>
              <a:t> </a:t>
            </a:r>
            <a:r>
              <a:rPr lang="lt-LT" sz="4000" dirty="0" err="1" smtClean="0"/>
              <a:t>behave</a:t>
            </a:r>
            <a:r>
              <a:rPr lang="lt-LT" sz="4000" dirty="0" smtClean="0"/>
              <a:t> </a:t>
            </a:r>
            <a:r>
              <a:rPr lang="lt-LT" sz="4000" dirty="0" err="1" smtClean="0"/>
              <a:t>in</a:t>
            </a:r>
            <a:r>
              <a:rPr lang="lt-LT" sz="4000" dirty="0" smtClean="0"/>
              <a:t> a </a:t>
            </a:r>
            <a:r>
              <a:rPr lang="lt-LT" sz="4000" dirty="0" err="1" smtClean="0"/>
              <a:t>typical</a:t>
            </a:r>
            <a:r>
              <a:rPr lang="lt-LT" sz="4000" dirty="0" smtClean="0"/>
              <a:t> </a:t>
            </a:r>
            <a:r>
              <a:rPr lang="lt-LT" sz="4000" dirty="0" err="1" smtClean="0"/>
              <a:t>way</a:t>
            </a:r>
            <a:r>
              <a:rPr lang="lt-LT" sz="4000" dirty="0" smtClean="0"/>
              <a:t> </a:t>
            </a:r>
            <a:r>
              <a:rPr lang="lt-LT" sz="4000" dirty="0" err="1" smtClean="0"/>
              <a:t>in</a:t>
            </a:r>
            <a:r>
              <a:rPr lang="lt-LT" sz="4000" dirty="0" smtClean="0"/>
              <a:t> </a:t>
            </a:r>
            <a:r>
              <a:rPr lang="lt-LT" sz="4000" dirty="0" err="1" smtClean="0"/>
              <a:t>typical</a:t>
            </a:r>
            <a:r>
              <a:rPr lang="lt-LT" sz="4000" dirty="0" smtClean="0"/>
              <a:t> </a:t>
            </a:r>
            <a:r>
              <a:rPr lang="lt-LT" sz="4000" dirty="0" err="1" smtClean="0"/>
              <a:t>situations</a:t>
            </a:r>
            <a:r>
              <a:rPr lang="lt-LT" sz="4000" dirty="0" smtClean="0"/>
              <a:t>;</a:t>
            </a:r>
          </a:p>
          <a:p>
            <a:pPr marL="0" indent="0">
              <a:buNone/>
            </a:pPr>
            <a:r>
              <a:rPr lang="lt-LT" sz="4000" dirty="0" err="1" smtClean="0"/>
              <a:t>Features</a:t>
            </a:r>
            <a:r>
              <a:rPr lang="lt-LT" sz="4000" dirty="0" smtClean="0"/>
              <a:t> </a:t>
            </a:r>
            <a:r>
              <a:rPr lang="lt-LT" sz="4000" dirty="0" err="1" smtClean="0"/>
              <a:t>of</a:t>
            </a:r>
            <a:r>
              <a:rPr lang="lt-LT" sz="4000" dirty="0" smtClean="0"/>
              <a:t> </a:t>
            </a:r>
            <a:r>
              <a:rPr lang="lt-LT" sz="4000" dirty="0" err="1" smtClean="0"/>
              <a:t>mentalities</a:t>
            </a:r>
            <a:r>
              <a:rPr lang="lt-LT" sz="4000" dirty="0" smtClean="0"/>
              <a:t> </a:t>
            </a:r>
            <a:r>
              <a:rPr lang="lt-LT" sz="4000" dirty="0" err="1" smtClean="0"/>
              <a:t>show</a:t>
            </a:r>
            <a:r>
              <a:rPr lang="lt-LT" sz="4000" dirty="0" smtClean="0"/>
              <a:t> </a:t>
            </a:r>
            <a:r>
              <a:rPr lang="lt-LT" sz="4000" dirty="0" err="1" smtClean="0"/>
              <a:t>what</a:t>
            </a:r>
            <a:r>
              <a:rPr lang="lt-LT" sz="4000" dirty="0" smtClean="0"/>
              <a:t> are </a:t>
            </a:r>
            <a:r>
              <a:rPr lang="lt-LT" sz="4000" dirty="0" err="1" smtClean="0"/>
              <a:t>reasons</a:t>
            </a:r>
            <a:r>
              <a:rPr lang="lt-LT" sz="4000" dirty="0" smtClean="0"/>
              <a:t> </a:t>
            </a:r>
            <a:r>
              <a:rPr lang="lt-LT" sz="4000" dirty="0" err="1" smtClean="0"/>
              <a:t>of</a:t>
            </a:r>
            <a:r>
              <a:rPr lang="lt-LT" sz="4000" dirty="0" smtClean="0"/>
              <a:t> </a:t>
            </a:r>
            <a:r>
              <a:rPr lang="lt-LT" sz="4000" dirty="0" err="1" smtClean="0"/>
              <a:t>typical</a:t>
            </a:r>
            <a:r>
              <a:rPr lang="lt-LT" sz="4000" dirty="0" smtClean="0"/>
              <a:t> </a:t>
            </a:r>
            <a:r>
              <a:rPr lang="lt-LT" sz="4000" dirty="0" err="1" smtClean="0"/>
              <a:t>behaviour</a:t>
            </a:r>
            <a:endParaRPr lang="lt-LT" sz="4000" dirty="0"/>
          </a:p>
        </p:txBody>
      </p:sp>
    </p:spTree>
    <p:extLst>
      <p:ext uri="{BB962C8B-B14F-4D97-AF65-F5344CB8AC3E}">
        <p14:creationId xmlns:p14="http://schemas.microsoft.com/office/powerpoint/2010/main" val="3507624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t-LT" b="1" dirty="0" err="1" smtClean="0"/>
              <a:t>The</a:t>
            </a:r>
            <a:r>
              <a:rPr lang="lt-LT" b="1" dirty="0" smtClean="0"/>
              <a:t> </a:t>
            </a:r>
            <a:r>
              <a:rPr lang="lt-LT" b="1" dirty="0" err="1" smtClean="0"/>
              <a:t>Problem</a:t>
            </a:r>
            <a:r>
              <a:rPr lang="lt-LT" b="1" dirty="0" smtClean="0"/>
              <a:t> </a:t>
            </a:r>
            <a:r>
              <a:rPr lang="lt-LT" dirty="0"/>
              <a:t/>
            </a:r>
            <a:br>
              <a:rPr lang="lt-LT" dirty="0"/>
            </a:br>
            <a:endParaRPr lang="lt-LT" dirty="0"/>
          </a:p>
        </p:txBody>
      </p:sp>
      <p:sp>
        <p:nvSpPr>
          <p:cNvPr id="3" name="Content Placeholder 2"/>
          <p:cNvSpPr>
            <a:spLocks noGrp="1"/>
          </p:cNvSpPr>
          <p:nvPr>
            <p:ph idx="1"/>
          </p:nvPr>
        </p:nvSpPr>
        <p:spPr/>
        <p:txBody>
          <a:bodyPr/>
          <a:lstStyle/>
          <a:p>
            <a:pPr marL="0" indent="0">
              <a:buNone/>
            </a:pPr>
            <a:r>
              <a:rPr lang="lt-LT" dirty="0" smtClean="0"/>
              <a:t> </a:t>
            </a:r>
            <a:endParaRPr lang="lt-LT" dirty="0"/>
          </a:p>
          <a:p>
            <a:r>
              <a:rPr lang="lt-LT" dirty="0" err="1" smtClean="0"/>
              <a:t>What</a:t>
            </a:r>
            <a:r>
              <a:rPr lang="lt-LT" dirty="0" smtClean="0"/>
              <a:t> </a:t>
            </a:r>
            <a:r>
              <a:rPr lang="lt-LT" dirty="0" err="1" smtClean="0"/>
              <a:t>kinds</a:t>
            </a:r>
            <a:r>
              <a:rPr lang="lt-LT" dirty="0" smtClean="0"/>
              <a:t> </a:t>
            </a:r>
            <a:r>
              <a:rPr lang="lt-LT" dirty="0" err="1" smtClean="0"/>
              <a:t>of</a:t>
            </a:r>
            <a:r>
              <a:rPr lang="lt-LT" dirty="0" smtClean="0"/>
              <a:t> </a:t>
            </a:r>
            <a:r>
              <a:rPr lang="lt-LT" dirty="0" err="1" smtClean="0"/>
              <a:t>changes</a:t>
            </a:r>
            <a:r>
              <a:rPr lang="lt-LT" dirty="0" smtClean="0"/>
              <a:t> </a:t>
            </a:r>
            <a:r>
              <a:rPr lang="lt-LT" dirty="0" err="1" smtClean="0"/>
              <a:t>in</a:t>
            </a:r>
            <a:r>
              <a:rPr lang="lt-LT" dirty="0" smtClean="0"/>
              <a:t> </a:t>
            </a:r>
            <a:r>
              <a:rPr lang="lt-LT" dirty="0" err="1" smtClean="0"/>
              <a:t>the</a:t>
            </a:r>
            <a:r>
              <a:rPr lang="lt-LT" dirty="0" smtClean="0"/>
              <a:t> </a:t>
            </a:r>
            <a:r>
              <a:rPr lang="lt-LT" dirty="0" err="1" smtClean="0"/>
              <a:t>area</a:t>
            </a:r>
            <a:r>
              <a:rPr lang="lt-LT" dirty="0" smtClean="0"/>
              <a:t> </a:t>
            </a:r>
            <a:r>
              <a:rPr lang="lt-LT" dirty="0" err="1" smtClean="0"/>
              <a:t>of</a:t>
            </a:r>
            <a:r>
              <a:rPr lang="lt-LT" dirty="0" smtClean="0"/>
              <a:t> </a:t>
            </a:r>
            <a:r>
              <a:rPr lang="lt-LT" dirty="0" err="1" smtClean="0"/>
              <a:t>imagined</a:t>
            </a:r>
            <a:r>
              <a:rPr lang="lt-LT" dirty="0" smtClean="0"/>
              <a:t> </a:t>
            </a:r>
            <a:r>
              <a:rPr lang="lt-LT" dirty="0" err="1" smtClean="0"/>
              <a:t>worlds</a:t>
            </a:r>
            <a:r>
              <a:rPr lang="lt-LT" dirty="0" smtClean="0"/>
              <a:t> </a:t>
            </a:r>
            <a:r>
              <a:rPr lang="lt-LT" dirty="0" err="1" smtClean="0"/>
              <a:t>and</a:t>
            </a:r>
            <a:r>
              <a:rPr lang="lt-LT" dirty="0" smtClean="0"/>
              <a:t> </a:t>
            </a:r>
            <a:r>
              <a:rPr lang="lt-LT" dirty="0" err="1" smtClean="0"/>
              <a:t>features</a:t>
            </a:r>
            <a:r>
              <a:rPr lang="lt-LT" dirty="0" smtClean="0"/>
              <a:t> </a:t>
            </a:r>
            <a:r>
              <a:rPr lang="lt-LT" dirty="0" err="1" smtClean="0"/>
              <a:t>of</a:t>
            </a:r>
            <a:r>
              <a:rPr lang="lt-LT" dirty="0" smtClean="0"/>
              <a:t> </a:t>
            </a:r>
            <a:r>
              <a:rPr lang="lt-LT" dirty="0" err="1" smtClean="0"/>
              <a:t>mentalities</a:t>
            </a:r>
            <a:r>
              <a:rPr lang="lt-LT" dirty="0" smtClean="0"/>
              <a:t> </a:t>
            </a:r>
            <a:r>
              <a:rPr lang="lt-LT" dirty="0" err="1" smtClean="0"/>
              <a:t>lead</a:t>
            </a:r>
            <a:r>
              <a:rPr lang="lt-LT" dirty="0" smtClean="0"/>
              <a:t> to </a:t>
            </a:r>
            <a:r>
              <a:rPr lang="lt-LT" dirty="0" err="1" smtClean="0"/>
              <a:t>increasing</a:t>
            </a:r>
            <a:r>
              <a:rPr lang="lt-LT" dirty="0" smtClean="0"/>
              <a:t> </a:t>
            </a:r>
            <a:r>
              <a:rPr lang="lt-LT" dirty="0" err="1" smtClean="0"/>
              <a:t>numbers</a:t>
            </a:r>
            <a:r>
              <a:rPr lang="lt-LT" dirty="0" smtClean="0"/>
              <a:t> </a:t>
            </a:r>
            <a:r>
              <a:rPr lang="lt-LT" dirty="0" err="1" smtClean="0"/>
              <a:t>of</a:t>
            </a:r>
            <a:r>
              <a:rPr lang="lt-LT" dirty="0" smtClean="0"/>
              <a:t> </a:t>
            </a:r>
            <a:r>
              <a:rPr lang="lt-LT" dirty="0" err="1" smtClean="0"/>
              <a:t>psychic</a:t>
            </a:r>
            <a:r>
              <a:rPr lang="lt-LT" dirty="0" smtClean="0"/>
              <a:t> </a:t>
            </a:r>
            <a:r>
              <a:rPr lang="lt-LT" dirty="0" err="1" smtClean="0"/>
              <a:t>disorders</a:t>
            </a:r>
            <a:r>
              <a:rPr lang="lt-LT" dirty="0" smtClean="0"/>
              <a:t> </a:t>
            </a:r>
            <a:r>
              <a:rPr lang="lt-LT" dirty="0" err="1" smtClean="0"/>
              <a:t>and</a:t>
            </a:r>
            <a:r>
              <a:rPr lang="lt-LT" dirty="0" smtClean="0"/>
              <a:t> </a:t>
            </a:r>
            <a:r>
              <a:rPr lang="lt-LT" dirty="0" err="1" smtClean="0"/>
              <a:t>suicides</a:t>
            </a:r>
            <a:r>
              <a:rPr lang="lt-LT" dirty="0" smtClean="0"/>
              <a:t>? </a:t>
            </a:r>
            <a:endParaRPr lang="lt-LT" dirty="0"/>
          </a:p>
        </p:txBody>
      </p:sp>
    </p:spTree>
    <p:extLst>
      <p:ext uri="{BB962C8B-B14F-4D97-AF65-F5344CB8AC3E}">
        <p14:creationId xmlns:p14="http://schemas.microsoft.com/office/powerpoint/2010/main" val="13672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b="1" dirty="0" err="1" smtClean="0"/>
              <a:t>Premises</a:t>
            </a:r>
            <a:endParaRPr lang="lt-LT" b="1" dirty="0"/>
          </a:p>
        </p:txBody>
      </p:sp>
      <p:sp>
        <p:nvSpPr>
          <p:cNvPr id="3" name="Content Placeholder 2"/>
          <p:cNvSpPr>
            <a:spLocks noGrp="1"/>
          </p:cNvSpPr>
          <p:nvPr>
            <p:ph idx="1"/>
          </p:nvPr>
        </p:nvSpPr>
        <p:spPr/>
        <p:txBody>
          <a:bodyPr/>
          <a:lstStyle/>
          <a:p>
            <a:r>
              <a:rPr lang="lt-LT" dirty="0">
                <a:latin typeface="Times New Roman" panose="02020603050405020304" pitchFamily="18" charset="0"/>
                <a:cs typeface="Times New Roman" panose="02020603050405020304" pitchFamily="18" charset="0"/>
              </a:rPr>
              <a:t>“</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psyche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is</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self-regulating</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system</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that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maintains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its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equilibrium</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just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as</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body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does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Every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process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that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goes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too</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far</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immediately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inevitably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calls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forth</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compensation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and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without</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these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there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would</a:t>
            </a:r>
            <a:r>
              <a:rPr lang="lt-LT" dirty="0">
                <a:latin typeface="Times New Roman" panose="02020603050405020304" pitchFamily="18" charset="0"/>
                <a:cs typeface="Times New Roman" panose="02020603050405020304" pitchFamily="18" charset="0"/>
              </a:rPr>
              <a:t> be </a:t>
            </a:r>
            <a:r>
              <a:rPr lang="lt-LT" dirty="0" err="1">
                <a:latin typeface="Times New Roman" panose="02020603050405020304" pitchFamily="18" charset="0"/>
                <a:cs typeface="Times New Roman" panose="02020603050405020304" pitchFamily="18" charset="0"/>
              </a:rPr>
              <a:t>neither</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normal</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metabolism</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nor</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normal</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psyche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In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this</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sense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we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can</a:t>
            </a:r>
            <a:r>
              <a:rPr lang="lt-LT" dirty="0">
                <a:latin typeface="Times New Roman" panose="02020603050405020304" pitchFamily="18" charset="0"/>
                <a:cs typeface="Times New Roman" panose="02020603050405020304" pitchFamily="18" charset="0"/>
              </a:rPr>
              <a:t> take </a:t>
            </a:r>
            <a:r>
              <a:rPr lang="lt-LT" dirty="0" err="1">
                <a:latin typeface="Times New Roman" panose="02020603050405020304" pitchFamily="18" charset="0"/>
                <a:cs typeface="Times New Roman" panose="02020603050405020304" pitchFamily="18" charset="0"/>
              </a:rPr>
              <a:t>the</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theory</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of</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compensation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as</a:t>
            </a:r>
            <a:r>
              <a:rPr lang="lt-LT" dirty="0">
                <a:latin typeface="Times New Roman" panose="02020603050405020304" pitchFamily="18" charset="0"/>
                <a:cs typeface="Times New Roman" panose="02020603050405020304" pitchFamily="18" charset="0"/>
              </a:rPr>
              <a:t> a </a:t>
            </a:r>
            <a:r>
              <a:rPr lang="lt-LT" dirty="0" err="1">
                <a:latin typeface="Times New Roman" panose="02020603050405020304" pitchFamily="18" charset="0"/>
                <a:cs typeface="Times New Roman" panose="02020603050405020304" pitchFamily="18" charset="0"/>
              </a:rPr>
              <a:t>basic</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law</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of</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psychic</a:t>
            </a:r>
            <a:r>
              <a:rPr lang="lt-LT" dirty="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behavior</a:t>
            </a:r>
            <a:r>
              <a:rPr lang="lt-LT"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Collected</a:t>
            </a:r>
            <a:r>
              <a:rPr lang="lt-LT" sz="2400" i="1"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Workks</a:t>
            </a:r>
            <a:r>
              <a:rPr lang="lt-LT" sz="2400" i="1"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of</a:t>
            </a:r>
            <a:r>
              <a:rPr lang="lt-LT" sz="2400" i="1" dirty="0" smtClean="0">
                <a:latin typeface="Times New Roman" panose="02020603050405020304" pitchFamily="18" charset="0"/>
                <a:cs typeface="Times New Roman" panose="02020603050405020304" pitchFamily="18" charset="0"/>
              </a:rPr>
              <a:t> C.G. </a:t>
            </a:r>
            <a:r>
              <a:rPr lang="lt-LT" sz="2400" i="1" dirty="0" err="1" smtClean="0">
                <a:latin typeface="Times New Roman" panose="02020603050405020304" pitchFamily="18" charset="0"/>
                <a:cs typeface="Times New Roman" panose="02020603050405020304" pitchFamily="18" charset="0"/>
              </a:rPr>
              <a:t>Jung</a:t>
            </a:r>
            <a:r>
              <a:rPr lang="lt-LT" sz="2400" i="1" dirty="0" smtClean="0">
                <a:latin typeface="Times New Roman" panose="02020603050405020304" pitchFamily="18" charset="0"/>
                <a:cs typeface="Times New Roman" panose="02020603050405020304" pitchFamily="18" charset="0"/>
              </a:rPr>
              <a:t>, </a:t>
            </a:r>
            <a:r>
              <a:rPr lang="lt-LT" sz="2400" i="1" dirty="0" err="1" smtClean="0">
                <a:latin typeface="Times New Roman" panose="02020603050405020304" pitchFamily="18" charset="0"/>
                <a:cs typeface="Times New Roman" panose="02020603050405020304" pitchFamily="18" charset="0"/>
              </a:rPr>
              <a:t>vol</a:t>
            </a:r>
            <a:r>
              <a:rPr lang="lt-LT" sz="2400" i="1" dirty="0" smtClean="0">
                <a:latin typeface="Times New Roman" panose="02020603050405020304" pitchFamily="18" charset="0"/>
                <a:cs typeface="Times New Roman" panose="02020603050405020304" pitchFamily="18" charset="0"/>
              </a:rPr>
              <a:t>. 16, p. 153. </a:t>
            </a:r>
          </a:p>
          <a:p>
            <a:r>
              <a:rPr lang="lt-LT" dirty="0" err="1" smtClean="0">
                <a:latin typeface="Times New Roman" panose="02020603050405020304" pitchFamily="18" charset="0"/>
                <a:cs typeface="Times New Roman" panose="02020603050405020304" pitchFamily="18" charset="0"/>
              </a:rPr>
              <a:t>The</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size</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of</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the</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system</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of</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mentalities</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imagined</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worlds</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features</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of</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mentalities</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typical</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behaviour</a:t>
            </a:r>
            <a:r>
              <a:rPr lang="lt-LT"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a:t>
            </a:r>
            <a:r>
              <a:rPr lang="lt-LT" dirty="0" smtClean="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a </a:t>
            </a:r>
            <a:r>
              <a:rPr lang="lt-LT" dirty="0" err="1" smtClean="0">
                <a:latin typeface="Times New Roman" panose="02020603050405020304" pitchFamily="18" charset="0"/>
                <a:cs typeface="Times New Roman" panose="02020603050405020304" pitchFamily="18" charset="0"/>
              </a:rPr>
              <a:t>fixed</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dimension</a:t>
            </a: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say</a:t>
            </a:r>
            <a:r>
              <a:rPr lang="lt-LT" dirty="0" smtClean="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1</a:t>
            </a:r>
            <a:r>
              <a:rPr lang="en-US" dirty="0" smtClean="0">
                <a:latin typeface="Times New Roman" panose="02020603050405020304" pitchFamily="18" charset="0"/>
                <a:cs typeface="Times New Roman" panose="02020603050405020304" pitchFamily="18" charset="0"/>
              </a:rPr>
              <a:t>00%</a:t>
            </a:r>
            <a:r>
              <a:rPr lang="lt-LT" dirty="0" smtClean="0">
                <a:latin typeface="Times New Roman" panose="02020603050405020304" pitchFamily="18" charset="0"/>
                <a:cs typeface="Times New Roman" panose="02020603050405020304" pitchFamily="18" charset="0"/>
              </a:rPr>
              <a:t>). </a:t>
            </a:r>
            <a:endParaRPr lang="lt-LT"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599032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4768</TotalTime>
  <Words>1465</Words>
  <Application>Microsoft Office PowerPoint</Application>
  <PresentationFormat>Widescreen</PresentationFormat>
  <Paragraphs>267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Times New Roman</vt:lpstr>
      <vt:lpstr>Office Theme</vt:lpstr>
      <vt:lpstr>SOCIAL DEZINTEGRATION INDEX AND ITS APPLICATIONS</vt:lpstr>
      <vt:lpstr>PowerPoint Presentation</vt:lpstr>
      <vt:lpstr> Bertalanfy: „The key terms – symbolism and systems”, and “the evolution of symbolism is the basic problem of antropogenesis” (ibd., p. 12; 16). </vt:lpstr>
      <vt:lpstr>PowerPoint Presentation</vt:lpstr>
      <vt:lpstr>Types of stimulus</vt:lpstr>
      <vt:lpstr>Main groups of the features of mentalities </vt:lpstr>
      <vt:lpstr>Sources of responses (typical behavior)</vt:lpstr>
      <vt:lpstr>The Problem  </vt:lpstr>
      <vt:lpstr>Premises</vt:lpstr>
      <vt:lpstr>Features of modern western society</vt:lpstr>
      <vt:lpstr>Dynamics of mentalities</vt:lpstr>
      <vt:lpstr>Hypothesis</vt:lpstr>
      <vt:lpstr>Relationship between suicides and religioisity </vt:lpstr>
      <vt:lpstr>Social Desintegration Index mesures such indicator of individualization as participation in common activities</vt:lpstr>
      <vt:lpstr>Indicators of Social Disintegration</vt:lpstr>
      <vt:lpstr>Social Disintegration Index and Suicides Rates in 28 European Countries in  year 2000</vt:lpstr>
      <vt:lpstr>Results</vt:lpstr>
      <vt:lpstr>Conclusions</vt:lpstr>
      <vt:lpstr>Perspectives of futher investigations</vt:lpstr>
    </vt:vector>
  </TitlesOfParts>
  <Company>_</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DEZINTEGRATION INDEX AND ITS APPLICATIONS</dc:title>
  <dc:creator>-</dc:creator>
  <cp:lastModifiedBy>-</cp:lastModifiedBy>
  <cp:revision>81</cp:revision>
  <dcterms:created xsi:type="dcterms:W3CDTF">2019-06-25T05:09:40Z</dcterms:created>
  <dcterms:modified xsi:type="dcterms:W3CDTF">2019-09-18T07:17:21Z</dcterms:modified>
</cp:coreProperties>
</file>