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2" r:id="rId2"/>
  </p:sldMasterIdLst>
  <p:notesMasterIdLst>
    <p:notesMasterId r:id="rId19"/>
  </p:notesMasterIdLst>
  <p:handoutMasterIdLst>
    <p:handoutMasterId r:id="rId20"/>
  </p:handoutMasterIdLst>
  <p:sldIdLst>
    <p:sldId id="281" r:id="rId3"/>
    <p:sldId id="259" r:id="rId4"/>
    <p:sldId id="309" r:id="rId5"/>
    <p:sldId id="321" r:id="rId6"/>
    <p:sldId id="310" r:id="rId7"/>
    <p:sldId id="311" r:id="rId8"/>
    <p:sldId id="322" r:id="rId9"/>
    <p:sldId id="312" r:id="rId10"/>
    <p:sldId id="314" r:id="rId11"/>
    <p:sldId id="323" r:id="rId12"/>
    <p:sldId id="324" r:id="rId13"/>
    <p:sldId id="325" r:id="rId14"/>
    <p:sldId id="326" r:id="rId15"/>
    <p:sldId id="318" r:id="rId16"/>
    <p:sldId id="320" r:id="rId17"/>
    <p:sldId id="272" r:id="rId18"/>
  </p:sldIdLst>
  <p:sldSz cx="12192000" cy="6858000"/>
  <p:notesSz cx="7102475" cy="1023461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11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2568" userDrawn="1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7" orient="horz" pos="1570" userDrawn="1">
          <p15:clr>
            <a:srgbClr val="A4A3A4"/>
          </p15:clr>
        </p15:guide>
        <p15:guide id="8" pos="272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575" userDrawn="1">
          <p15:clr>
            <a:srgbClr val="A4A3A4"/>
          </p15:clr>
        </p15:guide>
        <p15:guide id="11" pos="5896" userDrawn="1">
          <p15:clr>
            <a:srgbClr val="A4A3A4"/>
          </p15:clr>
        </p15:guide>
        <p15:guide id="12" pos="1663" userDrawn="1">
          <p15:clr>
            <a:srgbClr val="A4A3A4"/>
          </p15:clr>
        </p15:guide>
        <p15:guide id="13" pos="4565" userDrawn="1">
          <p15:clr>
            <a:srgbClr val="A4A3A4"/>
          </p15:clr>
        </p15:guide>
        <p15:guide id="14" pos="4475" userDrawn="1">
          <p15:clr>
            <a:srgbClr val="A4A3A4"/>
          </p15:clr>
        </p15:guide>
        <p15:guide id="15" pos="60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72"/>
        <p:guide pos="7408"/>
        <p:guide pos="575"/>
        <p:guide pos="5896"/>
        <p:guide pos="1663"/>
        <p:guide pos="4565"/>
        <p:guide pos="4475"/>
        <p:guide pos="601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096" y="-84"/>
      </p:cViewPr>
      <p:guideLst>
        <p:guide orient="horz" pos="3224"/>
        <p:guide pos="22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A38106-720A-4D21-8D5C-5D453497D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092F0-9986-4B91-94E4-424E6E428C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4BF08299-416B-4988-B860-37E026DD523F}" type="datetimeFigureOut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F2BDF-BC54-43B4-9E86-4550EBCAE5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BA8AB-8588-4620-9701-2DD86A1A91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pPr>
              <a:defRPr/>
            </a:pPr>
            <a:fld id="{D4E105BE-0732-48A9-9A79-E7E8045A314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54E93A-4218-4309-BC96-5174EB948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8C7C0-9203-4C5F-905B-D6D515C218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4D96A751-51E9-4045-813A-337329E876D7}" type="datetimeFigureOut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B857A9-F037-49AA-9344-81EEE00F6E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A9DC2C3-AC55-4A2C-BC33-EE4C46F3C5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D272B-980A-41C4-87B8-4EA0D24B77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7E19E-1D8C-4F7F-B632-A4A98876B2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/>
            </a:lvl1pPr>
          </a:lstStyle>
          <a:p>
            <a:pPr>
              <a:defRPr/>
            </a:pPr>
            <a:fld id="{67D4F009-B4A3-4789-AEDD-75E4C9ADF8D0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4F06C2A-9583-4D42-ABDD-5FDFFB225E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C90F95C-727F-4FC0-B230-37E62A2DAA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BC6D5EA-2D32-4AB1-BDA0-168FF93B17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101800-990C-49B3-8C93-28BCE3D47128}" type="slidenum">
              <a:rPr lang="en-GB" altLang="fi-FI" smtClean="0"/>
              <a:pPr/>
              <a:t>1</a:t>
            </a:fld>
            <a:endParaRPr lang="en-GB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CEF52BAF-7963-41DF-8630-8297BE8EEF5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9"/>
            <a:ext cx="2882900" cy="20272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6E2DA-A9D6-41D3-9A41-CF24FE446D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165850"/>
            <a:ext cx="1985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6" name="Picture 12" descr="FSE_RGB.png">
            <a:extLst>
              <a:ext uri="{FF2B5EF4-FFF2-40B4-BE49-F238E27FC236}">
                <a16:creationId xmlns:a16="http://schemas.microsoft.com/office/drawing/2014/main" id="{1E834A26-0EFE-48EF-819D-F1685C83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3" y="2349500"/>
            <a:ext cx="10367435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3" y="4292600"/>
            <a:ext cx="10367435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943A3B-DFBD-4A35-B8E9-53B61EE0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7578054-605E-471A-9354-9D759917617E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FB79E6-2537-4A5D-8FD4-E929DEBF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A4CBB6-D9B6-4992-ABAD-C9302D8A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8E78-4B7C-472D-858E-CC53B6C05E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21992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057CE88E-3D40-43AF-9062-EB3BAC0E3D4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9"/>
            <a:ext cx="2882900" cy="20272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F953E-BAF5-409A-B645-A96A07FB58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165850"/>
            <a:ext cx="1985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rgbClr val="3F3F3F"/>
                </a:solidFill>
              </a:rPr>
              <a:t>www.helsinki.fi/yliopisto</a:t>
            </a:r>
          </a:p>
        </p:txBody>
      </p:sp>
      <p:pic>
        <p:nvPicPr>
          <p:cNvPr id="6" name="Picture 12" descr="FSE_RGB.png">
            <a:extLst>
              <a:ext uri="{FF2B5EF4-FFF2-40B4-BE49-F238E27FC236}">
                <a16:creationId xmlns:a16="http://schemas.microsoft.com/office/drawing/2014/main" id="{8F115801-CC88-47DA-906A-9EA8F0BBE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3" y="2349500"/>
            <a:ext cx="10367435" cy="1871663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3" y="4292600"/>
            <a:ext cx="10367435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04D193-A7FF-4873-8E8C-3BC9A7B1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0370DD-F9F3-4B93-AB83-61888D7574F8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49B5C5-0ECF-4F48-9968-539B587C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352729-174C-4D4A-97BC-3A7192CA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D945-1345-4B81-AF00-6A7547E09008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44039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94AE1650-3F16-4C47-972C-68C9F746DA0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9"/>
            <a:ext cx="2882900" cy="20272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F7EB8-6B0E-45B6-A8C8-3B2814E3E3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165850"/>
            <a:ext cx="1985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rgbClr val="3F3F3F"/>
                </a:solidFill>
              </a:rPr>
              <a:t>www.helsinki.fi/yliopisto</a:t>
            </a:r>
          </a:p>
        </p:txBody>
      </p:sp>
      <p:pic>
        <p:nvPicPr>
          <p:cNvPr id="6" name="Picture 12" descr="FSE_RGB.png">
            <a:extLst>
              <a:ext uri="{FF2B5EF4-FFF2-40B4-BE49-F238E27FC236}">
                <a16:creationId xmlns:a16="http://schemas.microsoft.com/office/drawing/2014/main" id="{132BE7AD-ED1C-4303-9170-CCCD0004C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2349500"/>
            <a:ext cx="10367432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2" y="4292601"/>
            <a:ext cx="10367437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52CD67B-A20B-41CE-B957-CB2BB574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F42774C-C895-42F7-BC1B-ECA433572A35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31A9E3-3550-4AB7-9CAC-5C3C564C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16ED5E-31D3-43C3-B1AF-F0B311E9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2051-595A-4453-9A80-29EF7BC0658B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98687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22E9-D972-4D25-AC6E-28A9F846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B806A-D69D-4AD0-8201-14A4BDE89233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4ED2C-CF7E-4393-BD6C-BFF55937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4D11-FC71-480F-8677-D3170CA5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61FC-9F22-4094-9C03-75E311836B8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75764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8"/>
            <a:ext cx="4464051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6151" y="1989138"/>
            <a:ext cx="446404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EAC404-F94D-4BC1-9956-E5A754B7C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A562-6B84-4C75-934B-E2AE599C9DCC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8CEA8E-4DB8-4490-9716-476A359E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6725F3-3EB4-4DAE-8398-E6D54093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7385-2AA1-4A1E-8AEF-2C78ADBE042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1752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7D4F58-3BEF-4E2F-8D43-A9C3325F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497C-57C8-429C-8804-1EF5AAF29D40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A9BAACD-C8D4-4AAC-B852-7793FFAC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FA97C4-B5E6-4888-90E7-8B5CE8E1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2362-2435-47D8-AEE2-83F4AC201573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3627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83" y="1989138"/>
            <a:ext cx="9120717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9485" y="2492376"/>
            <a:ext cx="9120716" cy="3529013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44D0F7-5990-4A91-A472-70504124C8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CD79-0197-443B-86B6-C4DA011785D9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1C552E-A3A1-42B0-85F9-40E1967D32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3A7D50-251A-40E9-9D11-CDBC26E76F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FCC3-03F1-424E-AA35-6171A614C1D9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759852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96152" y="1989138"/>
            <a:ext cx="4464049" cy="40322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9AE0A6-5C54-4084-AC6D-FB7B1295A4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BA24-DE0D-4505-8C1C-5FA3F6F05586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46BB30-4431-4ED1-8393-B862F2F1F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474DAFB-4E04-4088-A9A0-A4C3EAA39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EEF4-10DD-4C1C-B895-0698011787EA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73514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3" y="4221163"/>
            <a:ext cx="9120716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39485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944534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7247468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9552518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2639485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4944534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7247468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9552518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83682F6-5D65-47EE-9DFF-8E9CFF754D1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5B67-AD0F-44DE-B409-8186F2A63C33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8A7EB50-11C4-4EAE-BE18-4E16492F2B7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815EE85-5ED4-40F3-BE47-6B6C3DA77DF4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F43F3-67B8-47E6-A886-9574D522757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361269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6E7938E4-656B-4AE7-83B3-501413E3258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8"/>
            <a:ext cx="2377017" cy="16716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3" name="Picture 11" descr="FSE_RGB.png">
            <a:extLst>
              <a:ext uri="{FF2B5EF4-FFF2-40B4-BE49-F238E27FC236}">
                <a16:creationId xmlns:a16="http://schemas.microsoft.com/office/drawing/2014/main" id="{17572DDA-DFD4-40B7-ADAE-3060C4E8A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5B3E9A38-C237-46E4-9E15-6A1A57B6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754B-5F0F-4637-88CA-1F4533713552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274D0D-39FE-4880-A5AE-5608086F9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9746-9AE1-42B4-BEE9-21D6319FB2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F1C659C1-3D49-4408-9CF3-70F5191598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D4695661-1D25-42DC-875D-E33D3EAC4B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9"/>
            <a:ext cx="2882900" cy="20272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DB54CC-0017-4429-B19A-E058EFCB34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165850"/>
            <a:ext cx="1985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pic>
        <p:nvPicPr>
          <p:cNvPr id="6" name="Picture 12" descr="FSE_RGB.png">
            <a:extLst>
              <a:ext uri="{FF2B5EF4-FFF2-40B4-BE49-F238E27FC236}">
                <a16:creationId xmlns:a16="http://schemas.microsoft.com/office/drawing/2014/main" id="{C1856FEF-8538-4A5F-8E1C-E0F5C49C9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2349500"/>
            <a:ext cx="10367432" cy="18716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2" y="4292601"/>
            <a:ext cx="10367437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ADB68-CF8E-4BF0-9A3E-7C2C58D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3D88CDF-3928-4049-A010-EF094DDCD3FD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57F77EA-292E-4D0C-9611-A4D2D273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A1FA62-FAF7-435E-A112-7EF6E031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AF99-6341-45FF-A636-24207A360147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6746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74802-F391-4DCA-A11B-D98D150E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CDEF-2AA9-41A8-A208-2053F87BBD91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CBAD9-E9B2-46C0-8619-CE0A9D25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6C8A2-22F4-4683-957B-2BAA5ADD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C35A-50EF-42A9-BBE0-9E6DB7124915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19432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8"/>
            <a:ext cx="4464051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6151" y="1989138"/>
            <a:ext cx="446404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61F1E-6A54-4B16-9AB6-5733658D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9B63-E069-413F-9EB6-AF02492D0945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EF8BF0-96D4-4FE1-B2DC-E40ED1CE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82887E-00E6-488D-8F80-A3DB8699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34317-7063-4245-AA40-B2497A2C07A0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589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6F347-5E08-4DDA-B561-F995E58C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3C643-13C3-4334-B93F-E0CCF870CBDE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80C35F-8945-4E18-9183-38CDE910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C313A2F-9196-4185-8929-65F6495C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C55D-80D3-4298-9E90-AB487B2BAF42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3588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83" y="1989138"/>
            <a:ext cx="9120717" cy="5111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9485" y="2492376"/>
            <a:ext cx="9120716" cy="3529013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9FE0FA-D6EA-405A-AFC5-1DD27FE620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05FA-262D-4833-9D2A-09601CF4B1F4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F6C3A3-1BD7-41D5-85BF-CCB3B92F68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81EAA5-B3CB-4120-9989-2031C7DF4F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35C2-4F3B-4802-BB41-D00E416EB997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4009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296152" y="1989138"/>
            <a:ext cx="4464049" cy="403225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49D406-C00F-4D14-868A-87A90A2629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E4BA-A818-462E-B919-40B46AF81253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4CA21D-3783-40A6-8E5B-7CBA3C7353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D5D37B-DE49-4EAF-B4CB-E0361191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4714-5F0A-44ED-808D-F030903942AA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78455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3" y="4221163"/>
            <a:ext cx="9120716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39485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944534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7247468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9552518" y="1989138"/>
            <a:ext cx="2112433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2639485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4944534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7247468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9552518" y="2492376"/>
            <a:ext cx="2112433" cy="1584325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97271CF-17A4-42D5-B468-AF217119B1CD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378B-D609-43BC-A340-43CB2828629C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74F182-40E4-4060-A9AA-6A836628468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97E2648-0FDE-4335-BA97-3877BB7D10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E11F-3CF1-4B2F-8BFF-058A9C57B6CA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91497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:a16="http://schemas.microsoft.com/office/drawing/2014/main" id="{136B04AD-F473-4E08-B1B1-18FA7ADADB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8"/>
            <a:ext cx="2377017" cy="16716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pic>
        <p:nvPicPr>
          <p:cNvPr id="3" name="Picture 11" descr="FSE_RGB.png">
            <a:extLst>
              <a:ext uri="{FF2B5EF4-FFF2-40B4-BE49-F238E27FC236}">
                <a16:creationId xmlns:a16="http://schemas.microsoft.com/office/drawing/2014/main" id="{2C7C72A9-42AD-4F67-A398-45AC8122D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9B841DCE-3C1E-41D3-B8D6-A07FCDF2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42D4-D298-4B03-AB39-B7B384F237CD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89312B-D57A-41D1-A136-E8788CB441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57DC-A5E4-4B35-8696-782FEFDD2090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DBB3FDE7-B660-4D4B-A3D3-4BE0211628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7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DB85EB-3A68-4EA9-A26C-1897BA6D02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39485" y="549275"/>
            <a:ext cx="9120716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GB" altLang="fi-F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739EAA-CDA2-4E09-9C86-546DA8EACF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39485" y="1989138"/>
            <a:ext cx="912071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GB" alt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DC1F65-43BA-4C51-9547-79A895D3D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1251" y="6165850"/>
            <a:ext cx="118321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05BE503-CEBB-4544-B382-C988330BA50A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214F13-C104-42A8-BD6C-810B1B020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9485" y="6165850"/>
            <a:ext cx="345651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89CE4F-1150-40D9-855B-39307077D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467" y="6165850"/>
            <a:ext cx="575733" cy="4318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A77FEC-4C4B-4C32-957E-417B20BC3008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  <p:sp>
        <p:nvSpPr>
          <p:cNvPr id="1031" name="Freeform 14">
            <a:extLst>
              <a:ext uri="{FF2B5EF4-FFF2-40B4-BE49-F238E27FC236}">
                <a16:creationId xmlns:a16="http://schemas.microsoft.com/office/drawing/2014/main" id="{2EC2C4F0-6EBA-436A-A09C-C901DFA966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8"/>
            <a:ext cx="2377017" cy="16716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32" name="TextBox 18">
            <a:extLst>
              <a:ext uri="{FF2B5EF4-FFF2-40B4-BE49-F238E27FC236}">
                <a16:creationId xmlns:a16="http://schemas.microsoft.com/office/drawing/2014/main" id="{AA77398A-649F-49F4-B49A-FE94F276E0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165850"/>
            <a:ext cx="1985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chemeClr val="tx2"/>
                </a:solidFill>
              </a:rPr>
              <a:t>www.helsinki.fi/yliopisto</a:t>
            </a:r>
          </a:p>
        </p:txBody>
      </p:sp>
      <p:sp>
        <p:nvSpPr>
          <p:cNvPr id="1033" name="Line 16">
            <a:extLst>
              <a:ext uri="{FF2B5EF4-FFF2-40B4-BE49-F238E27FC236}">
                <a16:creationId xmlns:a16="http://schemas.microsoft.com/office/drawing/2014/main" id="{23B3C4CA-762F-464B-9261-693F3BC3FB6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639485" y="1773238"/>
            <a:ext cx="912071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/>
          </a:p>
        </p:txBody>
      </p:sp>
      <p:pic>
        <p:nvPicPr>
          <p:cNvPr id="1034" name="Picture 16" descr="FSE_RGB.png">
            <a:extLst>
              <a:ext uri="{FF2B5EF4-FFF2-40B4-BE49-F238E27FC236}">
                <a16:creationId xmlns:a16="http://schemas.microsoft.com/office/drawing/2014/main" id="{DEB7EBC1-0E7F-4D3A-973A-2916AC79527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42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5FD2A2F-BCE5-4CE8-812A-4A83A58198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39485" y="549275"/>
            <a:ext cx="9120716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GB" altLang="fi-F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F8C5D8B-7A60-4682-8972-3B568F434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39485" y="1989138"/>
            <a:ext cx="912071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GB" alt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8003299-C923-4509-B0F4-5D732B920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1251" y="6165850"/>
            <a:ext cx="118321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9BC7D5-62EF-4E34-8F69-5364F993F8FF}" type="datetime1">
              <a:rPr lang="fi-FI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E9F275-7466-41DA-AF65-E5FD2D456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39485" y="6165850"/>
            <a:ext cx="3456516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3F3F3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2C2D30-0915-4311-B7BE-3C527BE4C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467" y="6165850"/>
            <a:ext cx="575733" cy="4318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ACAFFC39-F1D7-47CC-B881-B94706FE8A05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  <p:sp>
        <p:nvSpPr>
          <p:cNvPr id="2055" name="Freeform 14">
            <a:extLst>
              <a:ext uri="{FF2B5EF4-FFF2-40B4-BE49-F238E27FC236}">
                <a16:creationId xmlns:a16="http://schemas.microsoft.com/office/drawing/2014/main" id="{89A0998C-540B-4DAD-BFBD-ED5E8A2164C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934" y="115888"/>
            <a:ext cx="2377017" cy="1671637"/>
          </a:xfrm>
          <a:custGeom>
            <a:avLst/>
            <a:gdLst>
              <a:gd name="T0" fmla="*/ 2147483646 w 8135"/>
              <a:gd name="T1" fmla="*/ 2147483646 h 7628"/>
              <a:gd name="T2" fmla="*/ 2147483646 w 8135"/>
              <a:gd name="T3" fmla="*/ 2147483646 h 7628"/>
              <a:gd name="T4" fmla="*/ 2147483646 w 8135"/>
              <a:gd name="T5" fmla="*/ 2147483646 h 7628"/>
              <a:gd name="T6" fmla="*/ 2147483646 w 8135"/>
              <a:gd name="T7" fmla="*/ 2147483646 h 7628"/>
              <a:gd name="T8" fmla="*/ 2147483646 w 8135"/>
              <a:gd name="T9" fmla="*/ 2147483646 h 7628"/>
              <a:gd name="T10" fmla="*/ 2147483646 w 8135"/>
              <a:gd name="T11" fmla="*/ 2147483646 h 7628"/>
              <a:gd name="T12" fmla="*/ 2147483646 w 8135"/>
              <a:gd name="T13" fmla="*/ 2147483646 h 7628"/>
              <a:gd name="T14" fmla="*/ 2147483646 w 8135"/>
              <a:gd name="T15" fmla="*/ 2147483646 h 7628"/>
              <a:gd name="T16" fmla="*/ 2147483646 w 8135"/>
              <a:gd name="T17" fmla="*/ 2147483646 h 7628"/>
              <a:gd name="T18" fmla="*/ 2147483646 w 8135"/>
              <a:gd name="T19" fmla="*/ 2147483646 h 7628"/>
              <a:gd name="T20" fmla="*/ 2147483646 w 8135"/>
              <a:gd name="T21" fmla="*/ 2147483646 h 7628"/>
              <a:gd name="T22" fmla="*/ 2147483646 w 8135"/>
              <a:gd name="T23" fmla="*/ 2147483646 h 7628"/>
              <a:gd name="T24" fmla="*/ 2147483646 w 8135"/>
              <a:gd name="T25" fmla="*/ 2147483646 h 7628"/>
              <a:gd name="T26" fmla="*/ 2147483646 w 8135"/>
              <a:gd name="T27" fmla="*/ 2147483646 h 7628"/>
              <a:gd name="T28" fmla="*/ 2147483646 w 8135"/>
              <a:gd name="T29" fmla="*/ 2147483646 h 7628"/>
              <a:gd name="T30" fmla="*/ 2147483646 w 8135"/>
              <a:gd name="T31" fmla="*/ 2147483646 h 7628"/>
              <a:gd name="T32" fmla="*/ 2147483646 w 8135"/>
              <a:gd name="T33" fmla="*/ 2147483646 h 7628"/>
              <a:gd name="T34" fmla="*/ 2147483646 w 8135"/>
              <a:gd name="T35" fmla="*/ 2147483646 h 7628"/>
              <a:gd name="T36" fmla="*/ 2147483646 w 8135"/>
              <a:gd name="T37" fmla="*/ 2147483646 h 7628"/>
              <a:gd name="T38" fmla="*/ 2147483646 w 8135"/>
              <a:gd name="T39" fmla="*/ 2147483646 h 7628"/>
              <a:gd name="T40" fmla="*/ 2147483646 w 8135"/>
              <a:gd name="T41" fmla="*/ 2147483646 h 7628"/>
              <a:gd name="T42" fmla="*/ 2147483646 w 8135"/>
              <a:gd name="T43" fmla="*/ 2147483646 h 7628"/>
              <a:gd name="T44" fmla="*/ 2147483646 w 8135"/>
              <a:gd name="T45" fmla="*/ 2147483646 h 7628"/>
              <a:gd name="T46" fmla="*/ 2147483646 w 8135"/>
              <a:gd name="T47" fmla="*/ 2147483646 h 7628"/>
              <a:gd name="T48" fmla="*/ 2147483646 w 8135"/>
              <a:gd name="T49" fmla="*/ 2147483646 h 7628"/>
              <a:gd name="T50" fmla="*/ 2147483646 w 8135"/>
              <a:gd name="T51" fmla="*/ 2147483646 h 7628"/>
              <a:gd name="T52" fmla="*/ 2147483646 w 8135"/>
              <a:gd name="T53" fmla="*/ 2147483646 h 7628"/>
              <a:gd name="T54" fmla="*/ 2147483646 w 8135"/>
              <a:gd name="T55" fmla="*/ 2147483646 h 7628"/>
              <a:gd name="T56" fmla="*/ 2147483646 w 8135"/>
              <a:gd name="T57" fmla="*/ 2147483646 h 7628"/>
              <a:gd name="T58" fmla="*/ 2147483646 w 8135"/>
              <a:gd name="T59" fmla="*/ 2147483646 h 7628"/>
              <a:gd name="T60" fmla="*/ 2147483646 w 8135"/>
              <a:gd name="T61" fmla="*/ 2147483646 h 7628"/>
              <a:gd name="T62" fmla="*/ 2147483646 w 8135"/>
              <a:gd name="T63" fmla="*/ 2147483646 h 7628"/>
              <a:gd name="T64" fmla="*/ 2147483646 w 8135"/>
              <a:gd name="T65" fmla="*/ 2147483646 h 7628"/>
              <a:gd name="T66" fmla="*/ 2147483646 w 8135"/>
              <a:gd name="T67" fmla="*/ 2147483646 h 7628"/>
              <a:gd name="T68" fmla="*/ 2147483646 w 8135"/>
              <a:gd name="T69" fmla="*/ 2147483646 h 7628"/>
              <a:gd name="T70" fmla="*/ 2147483646 w 8135"/>
              <a:gd name="T71" fmla="*/ 2147483646 h 7628"/>
              <a:gd name="T72" fmla="*/ 2147483646 w 8135"/>
              <a:gd name="T73" fmla="*/ 2147483646 h 7628"/>
              <a:gd name="T74" fmla="*/ 2147483646 w 8135"/>
              <a:gd name="T75" fmla="*/ 2147483646 h 7628"/>
              <a:gd name="T76" fmla="*/ 2147483646 w 8135"/>
              <a:gd name="T77" fmla="*/ 2147483646 h 7628"/>
              <a:gd name="T78" fmla="*/ 2147483646 w 8135"/>
              <a:gd name="T79" fmla="*/ 2147483646 h 7628"/>
              <a:gd name="T80" fmla="*/ 2147483646 w 8135"/>
              <a:gd name="T81" fmla="*/ 2147483646 h 7628"/>
              <a:gd name="T82" fmla="*/ 2147483646 w 8135"/>
              <a:gd name="T83" fmla="*/ 2147483646 h 7628"/>
              <a:gd name="T84" fmla="*/ 2147483646 w 8135"/>
              <a:gd name="T85" fmla="*/ 2147483646 h 7628"/>
              <a:gd name="T86" fmla="*/ 2147483646 w 8135"/>
              <a:gd name="T87" fmla="*/ 2147483646 h 7628"/>
              <a:gd name="T88" fmla="*/ 2147483646 w 8135"/>
              <a:gd name="T89" fmla="*/ 2147483646 h 7628"/>
              <a:gd name="T90" fmla="*/ 2147483646 w 8135"/>
              <a:gd name="T91" fmla="*/ 2147483646 h 7628"/>
              <a:gd name="T92" fmla="*/ 2147483646 w 8135"/>
              <a:gd name="T93" fmla="*/ 2147483646 h 7628"/>
              <a:gd name="T94" fmla="*/ 2147483646 w 8135"/>
              <a:gd name="T95" fmla="*/ 2147483646 h 7628"/>
              <a:gd name="T96" fmla="*/ 2147483646 w 8135"/>
              <a:gd name="T97" fmla="*/ 2147483646 h 7628"/>
              <a:gd name="T98" fmla="*/ 2147483646 w 8135"/>
              <a:gd name="T99" fmla="*/ 2147483646 h 7628"/>
              <a:gd name="T100" fmla="*/ 2147483646 w 8135"/>
              <a:gd name="T101" fmla="*/ 2147483646 h 7628"/>
              <a:gd name="T102" fmla="*/ 2147483646 w 8135"/>
              <a:gd name="T103" fmla="*/ 2147483646 h 7628"/>
              <a:gd name="T104" fmla="*/ 2147483646 w 8135"/>
              <a:gd name="T105" fmla="*/ 2147483646 h 7628"/>
              <a:gd name="T106" fmla="*/ 2147483646 w 8135"/>
              <a:gd name="T107" fmla="*/ 2147483646 h 7628"/>
              <a:gd name="T108" fmla="*/ 2147483646 w 8135"/>
              <a:gd name="T109" fmla="*/ 2147483646 h 7628"/>
              <a:gd name="T110" fmla="*/ 2147483646 w 8135"/>
              <a:gd name="T111" fmla="*/ 2147483646 h 7628"/>
              <a:gd name="T112" fmla="*/ 2147483646 w 8135"/>
              <a:gd name="T113" fmla="*/ 2147483646 h 7628"/>
              <a:gd name="T114" fmla="*/ 2147483646 w 8135"/>
              <a:gd name="T115" fmla="*/ 2147483646 h 7628"/>
              <a:gd name="T116" fmla="*/ 2147483646 w 8135"/>
              <a:gd name="T117" fmla="*/ 2147483646 h 7628"/>
              <a:gd name="T118" fmla="*/ 2147483646 w 8135"/>
              <a:gd name="T119" fmla="*/ 2147483646 h 7628"/>
              <a:gd name="T120" fmla="*/ 2147483646 w 8135"/>
              <a:gd name="T121" fmla="*/ 2147483646 h 7628"/>
              <a:gd name="T122" fmla="*/ 2147483646 w 8135"/>
              <a:gd name="T123" fmla="*/ 2147483646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032" name="TextBox 18">
            <a:extLst>
              <a:ext uri="{FF2B5EF4-FFF2-40B4-BE49-F238E27FC236}">
                <a16:creationId xmlns:a16="http://schemas.microsoft.com/office/drawing/2014/main" id="{D3880125-7D27-4BCC-962B-1D8F760169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15818" y="6165850"/>
            <a:ext cx="198543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rgbClr val="3F3F3F"/>
                </a:solidFill>
              </a:rPr>
              <a:t>www.helsinki.fi/yliopisto</a:t>
            </a:r>
          </a:p>
        </p:txBody>
      </p:sp>
      <p:sp>
        <p:nvSpPr>
          <p:cNvPr id="2057" name="Line 16">
            <a:extLst>
              <a:ext uri="{FF2B5EF4-FFF2-40B4-BE49-F238E27FC236}">
                <a16:creationId xmlns:a16="http://schemas.microsoft.com/office/drawing/2014/main" id="{66122F37-FFA6-4978-9224-4F982D84024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639485" y="1773238"/>
            <a:ext cx="9120716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fi-FI"/>
          </a:p>
        </p:txBody>
      </p:sp>
      <p:pic>
        <p:nvPicPr>
          <p:cNvPr id="2058" name="Picture 16" descr="FSE_RGB.png">
            <a:extLst>
              <a:ext uri="{FF2B5EF4-FFF2-40B4-BE49-F238E27FC236}">
                <a16:creationId xmlns:a16="http://schemas.microsoft.com/office/drawing/2014/main" id="{0146BD4E-5652-4E7E-B6F2-20A8EB2D2E5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3951"/>
            <a:ext cx="193886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5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rtl="0" eaLnBrk="0" fontAlgn="base" hangingPunct="0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rtl="0" eaLnBrk="0" fontAlgn="base" hangingPunct="0">
        <a:spcBef>
          <a:spcPct val="0"/>
        </a:spcBef>
        <a:spcAft>
          <a:spcPts val="800"/>
        </a:spcAft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99C8AB1-C973-4040-8DB9-2AB18BE52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404" y="1412168"/>
            <a:ext cx="11125236" cy="24128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br>
              <a:rPr lang="en-GB" sz="3200" dirty="0">
                <a:latin typeface="Trebuchet MS" pitchFamily="34" charset="0"/>
              </a:rPr>
            </a:br>
            <a:r>
              <a:rPr lang="en-GB" sz="3200" dirty="0">
                <a:latin typeface="Trebuchet MS" pitchFamily="34" charset="0"/>
              </a:rPr>
              <a:t> </a:t>
            </a:r>
            <a:r>
              <a:rPr lang="en-US" sz="2700" i="1" dirty="0">
                <a:latin typeface="Trebuchet MS" pitchFamily="34" charset="0"/>
              </a:rPr>
              <a:t>Agent-based-model of </a:t>
            </a:r>
            <a:br>
              <a:rPr lang="en-US" sz="2700" i="1" dirty="0">
                <a:latin typeface="Trebuchet MS" pitchFamily="34" charset="0"/>
              </a:rPr>
            </a:br>
            <a:r>
              <a:rPr lang="en-US" sz="2700" i="1" dirty="0">
                <a:latin typeface="Trebuchet MS" pitchFamily="34" charset="0"/>
              </a:rPr>
              <a:t>students’ sociocognitive learning process </a:t>
            </a:r>
            <a:br>
              <a:rPr lang="en-US" sz="2700" i="1" dirty="0">
                <a:latin typeface="Trebuchet MS" pitchFamily="34" charset="0"/>
              </a:rPr>
            </a:br>
            <a:r>
              <a:rPr lang="en-US" sz="2700" i="1" dirty="0">
                <a:latin typeface="Trebuchet MS" pitchFamily="34" charset="0"/>
              </a:rPr>
              <a:t>in acquiring tiered knowledge</a:t>
            </a:r>
            <a:br>
              <a:rPr lang="en-GB" sz="2200" b="0" dirty="0">
                <a:latin typeface="Trebuchet MS" pitchFamily="34" charset="0"/>
              </a:rPr>
            </a:br>
            <a:r>
              <a:rPr lang="en-GB" sz="2200" b="0" dirty="0">
                <a:latin typeface="Trebuchet MS" pitchFamily="34" charset="0"/>
              </a:rPr>
              <a:t> </a:t>
            </a:r>
            <a:endParaRPr lang="en-GB" sz="2200" b="0" i="1" dirty="0">
              <a:latin typeface="Trebuchet MS" pitchFamily="34" charset="0"/>
            </a:endParaRP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3F2BF5E7-A0B8-4810-8464-A400CA092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214" y="3968750"/>
            <a:ext cx="7775575" cy="2089150"/>
          </a:xfrm>
        </p:spPr>
        <p:txBody>
          <a:bodyPr/>
          <a:lstStyle/>
          <a:p>
            <a:pPr eaLnBrk="1" hangingPunct="1"/>
            <a:endParaRPr lang="en-GB" altLang="fi-FI" sz="16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fi-FI" sz="20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Ismo T Koponen </a:t>
            </a:r>
          </a:p>
          <a:p>
            <a:pPr eaLnBrk="1" hangingPunct="1"/>
            <a:r>
              <a:rPr lang="en-GB" altLang="fi-FI" sz="18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Department of Physics, Didactic Physics, University of Helsinki</a:t>
            </a:r>
          </a:p>
          <a:p>
            <a:pPr eaLnBrk="1" hangingPunct="1"/>
            <a:endParaRPr lang="en-GB" altLang="fi-FI" sz="20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en-GB" altLang="fi-FI" sz="1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MCBS 2019, Vilnius, 20th September 2019</a:t>
            </a:r>
          </a:p>
          <a:p>
            <a:pPr eaLnBrk="1" hangingPunct="1"/>
            <a:endParaRPr lang="en-GB" altLang="fi-FI" sz="16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eaLnBrk="1" hangingPunct="1"/>
            <a:endParaRPr lang="en-GB" altLang="fi-FI" dirty="0"/>
          </a:p>
          <a:p>
            <a:pPr eaLnBrk="1" hangingPunct="1"/>
            <a:endParaRPr lang="en-GB" altLang="fi-FI" dirty="0"/>
          </a:p>
        </p:txBody>
      </p:sp>
      <p:sp>
        <p:nvSpPr>
          <p:cNvPr id="11268" name="Date Placeholder 3">
            <a:extLst>
              <a:ext uri="{FF2B5EF4-FFF2-40B4-BE49-F238E27FC236}">
                <a16:creationId xmlns:a16="http://schemas.microsoft.com/office/drawing/2014/main" id="{F7CAB6DD-D07A-4CA2-A1DE-8AA1EDF96E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697AB77-01C5-4125-891D-CE782ADB26E6}" type="datetime1">
              <a:rPr lang="fi-FI" altLang="fi-FI" sz="900">
                <a:solidFill>
                  <a:srgbClr val="3F3F3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19.9.2019</a:t>
            </a:fld>
            <a:endParaRPr lang="en-GB" altLang="fi-FI" sz="900">
              <a:solidFill>
                <a:srgbClr val="3F3F3F"/>
              </a:solidFill>
            </a:endParaRPr>
          </a:p>
        </p:txBody>
      </p:sp>
      <p:sp>
        <p:nvSpPr>
          <p:cNvPr id="11269" name="Slide Number Placeholder 5">
            <a:extLst>
              <a:ext uri="{FF2B5EF4-FFF2-40B4-BE49-F238E27FC236}">
                <a16:creationId xmlns:a16="http://schemas.microsoft.com/office/drawing/2014/main" id="{8F02E8AC-D9FE-414B-A9E9-A718C1A3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AD6412C1-BAE9-4D05-BE51-CDE6419B9AE6}" type="slidenum">
              <a:rPr lang="en-GB" altLang="fi-FI" sz="900">
                <a:solidFill>
                  <a:srgbClr val="3F3F3F"/>
                </a:solidFill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GB" altLang="fi-FI" sz="9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CCE2C-8759-4CD0-A1E0-411652A4B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42D4-D298-4B03-AB39-B7B384F237CD}" type="datetime1">
              <a:rPr lang="fi-FI" smtClean="0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99F99-A006-412B-B28C-AE46E6087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457DC-A5E4-4B35-8696-782FEFDD2090}" type="slidenum">
              <a:rPr lang="en-GB" altLang="fi-FI" smtClean="0"/>
              <a:pPr>
                <a:defRPr/>
              </a:pPr>
              <a:t>10</a:t>
            </a:fld>
            <a:endParaRPr lang="en-GB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83AEB-EEE6-443C-B79E-E9F6E80515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E61F3-9124-48D5-8B39-87D4BFD42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4726"/>
          <a:stretch/>
        </p:blipFill>
        <p:spPr>
          <a:xfrm>
            <a:off x="119335" y="77455"/>
            <a:ext cx="7104043" cy="6663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70101-A1A5-4F37-8F08-21819A0B8F05}"/>
              </a:ext>
            </a:extLst>
          </p:cNvPr>
          <p:cNvSpPr txBox="1"/>
          <p:nvPr/>
        </p:nvSpPr>
        <p:spPr>
          <a:xfrm>
            <a:off x="7356140" y="440668"/>
            <a:ext cx="46085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Learning Outcome Attractors (LOAs) for epistemic landscape C. </a:t>
            </a:r>
          </a:p>
          <a:p>
            <a:endParaRPr lang="en-US" dirty="0"/>
          </a:p>
          <a:p>
            <a:r>
              <a:rPr lang="en-US" dirty="0"/>
              <a:t>The LOAs are </a:t>
            </a:r>
            <a:r>
              <a:rPr lang="en-US" dirty="0" err="1"/>
              <a:t>recognised</a:t>
            </a:r>
            <a:endParaRPr lang="en-US" dirty="0"/>
          </a:p>
          <a:p>
            <a:r>
              <a:rPr lang="en-US" dirty="0"/>
              <a:t>as peaked regions in number density distribution </a:t>
            </a:r>
            <a:r>
              <a:rPr lang="en-US" dirty="0" err="1"/>
              <a:t>nk</a:t>
            </a:r>
            <a:r>
              <a:rPr lang="en-US" dirty="0"/>
              <a:t> for schemes </a:t>
            </a:r>
            <a:r>
              <a:rPr lang="en-US" dirty="0" err="1"/>
              <a:t>mk</a:t>
            </a:r>
            <a:r>
              <a:rPr lang="en-US" dirty="0"/>
              <a:t>, shown as: 	n1 (orange), </a:t>
            </a:r>
          </a:p>
          <a:p>
            <a:r>
              <a:rPr lang="en-US" dirty="0"/>
              <a:t>	n2(blue), </a:t>
            </a:r>
          </a:p>
          <a:p>
            <a:r>
              <a:rPr lang="en-US" dirty="0"/>
              <a:t>	n3 (green), </a:t>
            </a:r>
          </a:p>
          <a:p>
            <a:r>
              <a:rPr lang="en-US" dirty="0"/>
              <a:t>	n4 (purple)  </a:t>
            </a:r>
          </a:p>
          <a:p>
            <a:r>
              <a:rPr lang="en-US" dirty="0"/>
              <a:t>	n5 (red). </a:t>
            </a:r>
          </a:p>
          <a:p>
            <a:r>
              <a:rPr lang="en-US" dirty="0"/>
              <a:t>The results are shown at different stages of evolution and for different values of diversity σ, as indicated in panels. Only densities </a:t>
            </a:r>
            <a:r>
              <a:rPr lang="en-US" dirty="0" err="1"/>
              <a:t>nk</a:t>
            </a:r>
            <a:r>
              <a:rPr lang="en-US" dirty="0"/>
              <a:t> &gt; 0.1 are shown. The</a:t>
            </a:r>
          </a:p>
          <a:p>
            <a:r>
              <a:rPr lang="en-US" dirty="0"/>
              <a:t>darker/lighter shade indicates positive/negative gradients of </a:t>
            </a:r>
            <a:r>
              <a:rPr lang="en-US" dirty="0" err="1"/>
              <a:t>nk</a:t>
            </a:r>
            <a:r>
              <a:rPr lang="en-US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53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B3A31-E012-4CBB-9A50-83232B5A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42D4-D298-4B03-AB39-B7B384F237CD}" type="datetime1">
              <a:rPr lang="fi-FI" smtClean="0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EC29A-C260-4EB6-9DB5-46C4867D1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457DC-A5E4-4B35-8696-782FEFDD2090}" type="slidenum">
              <a:rPr lang="en-GB" altLang="fi-FI" smtClean="0"/>
              <a:pPr>
                <a:defRPr/>
              </a:pPr>
              <a:t>11</a:t>
            </a:fld>
            <a:endParaRPr lang="en-GB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6529F-576B-42B7-8E7A-F816183259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A8982-418E-42A9-8F9D-FCD688124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599" y="80628"/>
            <a:ext cx="8560837" cy="5511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581B4-AAD7-41C4-817B-3D88A8CF3B26}"/>
              </a:ext>
            </a:extLst>
          </p:cNvPr>
          <p:cNvSpPr txBox="1"/>
          <p:nvPr/>
        </p:nvSpPr>
        <p:spPr>
          <a:xfrm>
            <a:off x="263352" y="5592142"/>
            <a:ext cx="116652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Learning Outcome Attractors (LOAs) at the intermediate stage of evolution (τ = 0.40) compared for epistemic landscape A (no entanglement), B (entangled with λ = 3) and C (entangled with λ = 5), from left to right. The LOAs are for schemes </a:t>
            </a:r>
            <a:r>
              <a:rPr lang="en-US" sz="1600" dirty="0" err="1"/>
              <a:t>mk</a:t>
            </a:r>
            <a:r>
              <a:rPr lang="en-US" sz="1600" dirty="0"/>
              <a:t>, shown as: n1 (orange), n2 (blue), n3 (green), n4 (purple) and n5 (red). The results are shown for an intermediate stage of evolution τ = 0.40 and for diversity σ = 0.10 (upper panels) and σ = 0.14 (lower panels), as indicated in panels.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03383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42BC2-9F92-4B50-9D86-69F548AE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42D4-D298-4B03-AB39-B7B384F237CD}" type="datetime1">
              <a:rPr lang="fi-FI" smtClean="0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ACA259-9C87-4D0C-A40A-794B12F9A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457DC-A5E4-4B35-8696-782FEFDD2090}" type="slidenum">
              <a:rPr lang="en-GB" altLang="fi-FI" smtClean="0"/>
              <a:pPr>
                <a:defRPr/>
              </a:pPr>
              <a:t>12</a:t>
            </a:fld>
            <a:endParaRPr lang="en-GB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1B47D-4F07-4FB5-B990-354FB4611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E91B8-9173-4BE4-B387-BB3C6976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1449" y="76296"/>
            <a:ext cx="8997039" cy="5728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0E5D0C-CAC1-4F6D-940E-650A0DCE0377}"/>
              </a:ext>
            </a:extLst>
          </p:cNvPr>
          <p:cNvSpPr txBox="1"/>
          <p:nvPr/>
        </p:nvSpPr>
        <p:spPr>
          <a:xfrm>
            <a:off x="299356" y="5736158"/>
            <a:ext cx="116292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The Learning Outcome Attractors (LOAs) at the intermediate ﬁnal of evolution (τ = 1.00) compared for epistemic landscape A (no entanglement), B (entangled with λ = 3) and C (entangled with λ = 5), from left to right. The LOAs are for schemes </a:t>
            </a:r>
            <a:r>
              <a:rPr lang="en-US" sz="1600" dirty="0" err="1"/>
              <a:t>mk</a:t>
            </a:r>
            <a:r>
              <a:rPr lang="en-US" sz="1600" dirty="0"/>
              <a:t>, shown as: n1 (orange), n2 (blue), n3 (green), n4 (purple) and n5 (red). The results are shown for an intermediate stage of evolution τ = 0.40 and for diversity σ = 0.10 (upper panels) and σ = 0.14 (lower panels), as indicated in panels.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25347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53D05-8862-4DDF-8A90-888930F36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42D4-D298-4B03-AB39-B7B384F237CD}" type="datetime1">
              <a:rPr lang="fi-FI" smtClean="0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D055A3-ACBE-4747-BC86-8A5E19237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457DC-A5E4-4B35-8696-782FEFDD2090}" type="slidenum">
              <a:rPr lang="en-GB" altLang="fi-FI" smtClean="0"/>
              <a:pPr>
                <a:defRPr/>
              </a:pPr>
              <a:t>13</a:t>
            </a:fld>
            <a:endParaRPr lang="en-GB" alt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E3C53-5D4C-4D8D-BCE2-CBB352037A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Matemaattis-luonnontieteellinen tiedekunta / Henkilön nimi / Esityksen nimi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8E8C4-457B-4AB9-B13B-9D3630BA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44624"/>
            <a:ext cx="7039769" cy="6777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F036D-1A4D-47DA-9071-B763E6FA8844}"/>
              </a:ext>
            </a:extLst>
          </p:cNvPr>
          <p:cNvSpPr txBox="1"/>
          <p:nvPr/>
        </p:nvSpPr>
        <p:spPr>
          <a:xfrm>
            <a:off x="7284132" y="404664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number density of </a:t>
            </a:r>
            <a:r>
              <a:rPr lang="en-US" dirty="0" err="1"/>
              <a:t>Nk</a:t>
            </a:r>
            <a:r>
              <a:rPr lang="en-US" dirty="0"/>
              <a:t> for adoption of schemes </a:t>
            </a:r>
            <a:r>
              <a:rPr lang="en-US" dirty="0" err="1"/>
              <a:t>mk</a:t>
            </a:r>
            <a:r>
              <a:rPr lang="en-US" dirty="0"/>
              <a:t> for epistemic landscape A (no entanglement), B (entangled with λ = 3) and C (entangled with λ = 5), from left to right. </a:t>
            </a:r>
          </a:p>
          <a:p>
            <a:endParaRPr lang="en-US" dirty="0"/>
          </a:p>
          <a:p>
            <a:r>
              <a:rPr lang="en-US" dirty="0"/>
              <a:t>Total number densities </a:t>
            </a:r>
            <a:r>
              <a:rPr lang="en-US" dirty="0" err="1"/>
              <a:t>Nk</a:t>
            </a:r>
            <a:r>
              <a:rPr lang="en-US" dirty="0"/>
              <a:t> for schemes </a:t>
            </a:r>
            <a:r>
              <a:rPr lang="en-US" dirty="0" err="1"/>
              <a:t>mk</a:t>
            </a:r>
            <a:r>
              <a:rPr lang="en-US" dirty="0"/>
              <a:t>, shown as: N1 (orange), N2 (blue), N3 (green), N4 (purple) and N5 (red). </a:t>
            </a:r>
          </a:p>
          <a:p>
            <a:endParaRPr lang="en-US" dirty="0"/>
          </a:p>
          <a:p>
            <a:r>
              <a:rPr lang="en-US" dirty="0"/>
              <a:t>Results are shown for the complete stage of evolution from τ ∈ [0, 1] to and for diversity σ = 0.08, 0.10, 0.14 and 0.18.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6216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6">
            <a:extLst>
              <a:ext uri="{FF2B5EF4-FFF2-40B4-BE49-F238E27FC236}">
                <a16:creationId xmlns:a16="http://schemas.microsoft.com/office/drawing/2014/main" id="{28F1A5B0-0E44-4871-8493-C83B9AAB9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989138"/>
            <a:ext cx="8172450" cy="4032250"/>
          </a:xfrm>
        </p:spPr>
        <p:txBody>
          <a:bodyPr/>
          <a:lstStyle/>
          <a:p>
            <a:r>
              <a:rPr lang="fi-FI" altLang="fi-FI" dirty="0" err="1"/>
              <a:t>Empirical</a:t>
            </a:r>
            <a:r>
              <a:rPr lang="fi-FI" altLang="fi-FI" dirty="0"/>
              <a:t> </a:t>
            </a:r>
            <a:r>
              <a:rPr lang="fi-FI" altLang="fi-FI" dirty="0" err="1"/>
              <a:t>settings</a:t>
            </a:r>
            <a:r>
              <a:rPr lang="fi-FI" altLang="fi-FI" dirty="0"/>
              <a:t> </a:t>
            </a:r>
            <a:r>
              <a:rPr lang="fi-FI" altLang="fi-FI" dirty="0" err="1"/>
              <a:t>do</a:t>
            </a:r>
            <a:r>
              <a:rPr lang="fi-FI" altLang="fi-FI" dirty="0"/>
              <a:t> </a:t>
            </a:r>
            <a:r>
              <a:rPr lang="fi-FI" altLang="fi-FI" dirty="0" err="1"/>
              <a:t>not</a:t>
            </a:r>
            <a:r>
              <a:rPr lang="fi-FI" altLang="fi-FI" dirty="0"/>
              <a:t> </a:t>
            </a:r>
            <a:r>
              <a:rPr lang="fi-FI" altLang="fi-FI" dirty="0" err="1"/>
              <a:t>attempt</a:t>
            </a:r>
            <a:r>
              <a:rPr lang="fi-FI" altLang="fi-FI" dirty="0"/>
              <a:t> to </a:t>
            </a:r>
            <a:r>
              <a:rPr lang="fi-FI" altLang="fi-FI" dirty="0" err="1"/>
              <a:t>resolve</a:t>
            </a:r>
            <a:r>
              <a:rPr lang="fi-FI" altLang="fi-FI" dirty="0"/>
              <a:t> </a:t>
            </a:r>
            <a:r>
              <a:rPr lang="fi-FI" altLang="fi-FI" dirty="0" err="1"/>
              <a:t>cognitive</a:t>
            </a:r>
            <a:r>
              <a:rPr lang="fi-FI" altLang="fi-FI" dirty="0"/>
              <a:t> and </a:t>
            </a:r>
            <a:r>
              <a:rPr lang="fi-FI" altLang="fi-FI" dirty="0" err="1"/>
              <a:t>social</a:t>
            </a:r>
            <a:r>
              <a:rPr lang="fi-FI" altLang="fi-FI" dirty="0"/>
              <a:t> </a:t>
            </a:r>
            <a:r>
              <a:rPr lang="fi-FI" altLang="fi-FI" dirty="0" err="1"/>
              <a:t>effects</a:t>
            </a:r>
            <a:r>
              <a:rPr lang="fi-FI" altLang="fi-FI" dirty="0"/>
              <a:t> in </a:t>
            </a:r>
            <a:r>
              <a:rPr lang="fi-FI" altLang="fi-FI" dirty="0" err="1"/>
              <a:t>learning</a:t>
            </a:r>
            <a:r>
              <a:rPr lang="fi-FI" altLang="fi-FI" dirty="0"/>
              <a:t> </a:t>
            </a:r>
            <a:r>
              <a:rPr lang="fi-FI" altLang="fi-FI" dirty="0" err="1"/>
              <a:t>gains</a:t>
            </a:r>
            <a:r>
              <a:rPr lang="fi-FI" altLang="fi-FI" dirty="0"/>
              <a:t> </a:t>
            </a:r>
            <a:r>
              <a:rPr lang="fi-FI" altLang="fi-FI" dirty="0">
                <a:sym typeface="Wingdings" panose="05000000000000000000" pitchFamily="2" charset="2"/>
              </a:rPr>
              <a:t> </a:t>
            </a:r>
            <a:r>
              <a:rPr lang="fi-FI" altLang="fi-FI" dirty="0" err="1">
                <a:sym typeface="Wingdings" panose="05000000000000000000" pitchFamily="2" charset="2"/>
              </a:rPr>
              <a:t>effects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are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explored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differently</a:t>
            </a:r>
            <a:r>
              <a:rPr lang="fi-FI" altLang="fi-FI" dirty="0">
                <a:sym typeface="Wingdings" panose="05000000000000000000" pitchFamily="2" charset="2"/>
              </a:rPr>
              <a:t>, </a:t>
            </a:r>
            <a:r>
              <a:rPr lang="fi-FI" altLang="fi-FI" dirty="0" err="1">
                <a:sym typeface="Wingdings" panose="05000000000000000000" pitchFamily="2" charset="2"/>
              </a:rPr>
              <a:t>but</a:t>
            </a:r>
            <a:r>
              <a:rPr lang="fi-FI" altLang="fi-FI" dirty="0">
                <a:sym typeface="Wingdings" panose="05000000000000000000" pitchFamily="2" charset="2"/>
              </a:rPr>
              <a:t> in </a:t>
            </a:r>
            <a:r>
              <a:rPr lang="fi-FI" altLang="fi-FI" dirty="0" err="1">
                <a:sym typeface="Wingdings" panose="05000000000000000000" pitchFamily="2" charset="2"/>
              </a:rPr>
              <a:t>similar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settings</a:t>
            </a:r>
            <a:r>
              <a:rPr lang="fi-FI" altLang="fi-FI" dirty="0">
                <a:sym typeface="Wingdings" panose="05000000000000000000" pitchFamily="2" charset="2"/>
              </a:rPr>
              <a:t>.</a:t>
            </a:r>
          </a:p>
          <a:p>
            <a:endParaRPr lang="fi-FI" altLang="fi-FI" dirty="0">
              <a:sym typeface="Wingdings" panose="05000000000000000000" pitchFamily="2" charset="2"/>
            </a:endParaRPr>
          </a:p>
          <a:p>
            <a:r>
              <a:rPr lang="fi-FI" altLang="fi-FI" dirty="0" err="1">
                <a:sym typeface="Wingdings" panose="05000000000000000000" pitchFamily="2" charset="2"/>
              </a:rPr>
              <a:t>Improving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empirical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settings</a:t>
            </a:r>
            <a:r>
              <a:rPr lang="fi-FI" altLang="fi-FI" dirty="0">
                <a:sym typeface="Wingdings" panose="05000000000000000000" pitchFamily="2" charset="2"/>
              </a:rPr>
              <a:t>: 1) </a:t>
            </a:r>
            <a:r>
              <a:rPr lang="fi-FI" altLang="fi-FI" dirty="0" err="1">
                <a:sym typeface="Wingdings" panose="05000000000000000000" pitchFamily="2" charset="2"/>
              </a:rPr>
              <a:t>Teaching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task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must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explicitely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described</a:t>
            </a:r>
            <a:r>
              <a:rPr lang="fi-FI" altLang="fi-FI" dirty="0">
                <a:sym typeface="Wingdings" panose="05000000000000000000" pitchFamily="2" charset="2"/>
              </a:rPr>
              <a:t>; 2) </a:t>
            </a:r>
            <a:r>
              <a:rPr lang="fi-FI" altLang="fi-FI" dirty="0" err="1">
                <a:sym typeface="Wingdings" panose="05000000000000000000" pitchFamily="2" charset="2"/>
              </a:rPr>
              <a:t>Required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proficiencies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must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known</a:t>
            </a:r>
            <a:r>
              <a:rPr lang="fi-FI" altLang="fi-FI" dirty="0">
                <a:sym typeface="Wingdings" panose="05000000000000000000" pitchFamily="2" charset="2"/>
              </a:rPr>
              <a:t>; </a:t>
            </a:r>
          </a:p>
          <a:p>
            <a:r>
              <a:rPr lang="fi-FI" altLang="fi-FI" dirty="0">
                <a:sym typeface="Wingdings" panose="05000000000000000000" pitchFamily="2" charset="2"/>
              </a:rPr>
              <a:t>3) </a:t>
            </a:r>
            <a:r>
              <a:rPr lang="fi-FI" altLang="fi-FI" dirty="0" err="1">
                <a:sym typeface="Wingdings" panose="05000000000000000000" pitchFamily="2" charset="2"/>
              </a:rPr>
              <a:t>Socidynamic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interaction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patterns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need</a:t>
            </a:r>
            <a:r>
              <a:rPr lang="fi-FI" altLang="fi-FI" dirty="0">
                <a:sym typeface="Wingdings" panose="05000000000000000000" pitchFamily="2" charset="2"/>
              </a:rPr>
              <a:t> to </a:t>
            </a:r>
            <a:r>
              <a:rPr lang="fi-FI" altLang="fi-FI" dirty="0" err="1">
                <a:sym typeface="Wingdings" panose="05000000000000000000" pitchFamily="2" charset="2"/>
              </a:rPr>
              <a:t>be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known</a:t>
            </a:r>
            <a:endParaRPr lang="fi-FI" altLang="fi-FI" dirty="0">
              <a:sym typeface="Wingdings" panose="05000000000000000000" pitchFamily="2" charset="2"/>
            </a:endParaRPr>
          </a:p>
          <a:p>
            <a:endParaRPr lang="fi-FI" altLang="fi-FI" dirty="0">
              <a:sym typeface="Wingdings" panose="05000000000000000000" pitchFamily="2" charset="2"/>
            </a:endParaRPr>
          </a:p>
          <a:p>
            <a:r>
              <a:rPr lang="fi-FI" altLang="fi-FI" dirty="0">
                <a:sym typeface="Wingdings" panose="05000000000000000000" pitchFamily="2" charset="2"/>
              </a:rPr>
              <a:t> Three </a:t>
            </a:r>
            <a:r>
              <a:rPr lang="fi-FI" altLang="fi-FI" dirty="0" err="1">
                <a:sym typeface="Wingdings" panose="05000000000000000000" pitchFamily="2" charset="2"/>
              </a:rPr>
              <a:t>different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research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traditions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should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be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integrated</a:t>
            </a:r>
            <a:r>
              <a:rPr lang="fi-FI" altLang="fi-FI" dirty="0">
                <a:sym typeface="Wingdings" panose="05000000000000000000" pitchFamily="2" charset="2"/>
              </a:rPr>
              <a:t> to </a:t>
            </a:r>
            <a:r>
              <a:rPr lang="fi-FI" altLang="fi-FI" dirty="0" err="1">
                <a:sym typeface="Wingdings" panose="05000000000000000000" pitchFamily="2" charset="2"/>
              </a:rPr>
              <a:t>obtain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better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resolving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power</a:t>
            </a:r>
            <a:r>
              <a:rPr lang="fi-FI" altLang="fi-FI" dirty="0">
                <a:sym typeface="Wingdings" panose="05000000000000000000" pitchFamily="2" charset="2"/>
              </a:rPr>
              <a:t> in </a:t>
            </a:r>
            <a:r>
              <a:rPr lang="fi-FI" altLang="fi-FI" dirty="0" err="1">
                <a:sym typeface="Wingdings" panose="05000000000000000000" pitchFamily="2" charset="2"/>
              </a:rPr>
              <a:t>empirical</a:t>
            </a:r>
            <a:r>
              <a:rPr lang="fi-FI" altLang="fi-FI" dirty="0">
                <a:sym typeface="Wingdings" panose="05000000000000000000" pitchFamily="2" charset="2"/>
              </a:rPr>
              <a:t> </a:t>
            </a:r>
            <a:r>
              <a:rPr lang="fi-FI" altLang="fi-FI" dirty="0" err="1">
                <a:sym typeface="Wingdings" panose="05000000000000000000" pitchFamily="2" charset="2"/>
              </a:rPr>
              <a:t>research</a:t>
            </a:r>
            <a:r>
              <a:rPr lang="fi-FI" altLang="fi-FI" dirty="0">
                <a:sym typeface="Wingdings" panose="05000000000000000000" pitchFamily="2" charset="2"/>
              </a:rPr>
              <a:t>.  </a:t>
            </a:r>
            <a:endParaRPr lang="fi-FI" altLang="fi-FI" dirty="0"/>
          </a:p>
        </p:txBody>
      </p:sp>
      <p:sp>
        <p:nvSpPr>
          <p:cNvPr id="27651" name="Title 5">
            <a:extLst>
              <a:ext uri="{FF2B5EF4-FFF2-40B4-BE49-F238E27FC236}">
                <a16:creationId xmlns:a16="http://schemas.microsoft.com/office/drawing/2014/main" id="{933E243F-9118-49AF-AA51-58E20295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550" y="512764"/>
            <a:ext cx="7848600" cy="1150937"/>
          </a:xfrm>
        </p:spPr>
        <p:txBody>
          <a:bodyPr/>
          <a:lstStyle/>
          <a:p>
            <a:r>
              <a:rPr lang="fi-FI" altLang="fi-FI" sz="2400">
                <a:latin typeface="Trebuchet MS" panose="020B0603020202020204" pitchFamily="34" charset="0"/>
              </a:rPr>
              <a:t>Comparisons with empirical results? </a:t>
            </a:r>
            <a:br>
              <a:rPr lang="fi-FI" altLang="fi-FI" sz="2400">
                <a:latin typeface="Trebuchet MS" panose="020B0603020202020204" pitchFamily="34" charset="0"/>
              </a:rPr>
            </a:br>
            <a:r>
              <a:rPr lang="fi-FI" altLang="fi-FI" sz="2000">
                <a:latin typeface="Trebuchet MS" panose="020B0603020202020204" pitchFamily="34" charset="0"/>
              </a:rPr>
              <a:t>Problem: How in empirical results different effects are collated</a:t>
            </a:r>
          </a:p>
        </p:txBody>
      </p:sp>
      <p:sp>
        <p:nvSpPr>
          <p:cNvPr id="27652" name="Date Placeholder 1">
            <a:extLst>
              <a:ext uri="{FF2B5EF4-FFF2-40B4-BE49-F238E27FC236}">
                <a16:creationId xmlns:a16="http://schemas.microsoft.com/office/drawing/2014/main" id="{0946D6EF-11DF-4A1C-9AF7-A072B021CA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7B2479-B3C7-42B2-A76D-C9D6F5C61DF5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27653" name="Slide Number Placeholder 2">
            <a:extLst>
              <a:ext uri="{FF2B5EF4-FFF2-40B4-BE49-F238E27FC236}">
                <a16:creationId xmlns:a16="http://schemas.microsoft.com/office/drawing/2014/main" id="{E53F2D5B-6F8A-427E-82C0-CCF7794A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B2869-014B-4FF6-8678-71FC1ECC6825}" type="slidenum">
              <a:rPr lang="en-GB" altLang="fi-FI" smtClean="0">
                <a:solidFill>
                  <a:schemeClr val="tx2"/>
                </a:solidFill>
              </a:rPr>
              <a:pPr/>
              <a:t>14</a:t>
            </a:fld>
            <a:endParaRPr lang="en-GB" altLang="fi-FI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198833-23A4-42FF-8E56-3600E72D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989138"/>
            <a:ext cx="8280400" cy="4032250"/>
          </a:xfrm>
        </p:spPr>
        <p:txBody>
          <a:bodyPr/>
          <a:lstStyle/>
          <a:p>
            <a:r>
              <a:rPr lang="fi-FI" altLang="fi-FI" sz="2000"/>
              <a:t>Interpretation of epeistemic landscape as intructional setting</a:t>
            </a:r>
          </a:p>
          <a:p>
            <a:r>
              <a:rPr lang="fi-FI" altLang="fi-FI" sz="2000"/>
              <a:t>Interpretation of dynamicall robust statets as learning outcomes</a:t>
            </a:r>
          </a:p>
          <a:p>
            <a:r>
              <a:rPr lang="fi-FI" altLang="fi-FI" sz="2000"/>
              <a:t>Interpretation of agents’ structural relations in terms of social learning theory.</a:t>
            </a:r>
          </a:p>
          <a:p>
            <a:endParaRPr lang="fi-FI" altLang="fi-FI" sz="2000"/>
          </a:p>
          <a:p>
            <a:r>
              <a:rPr lang="fi-FI" altLang="fi-FI" sz="2000"/>
              <a:t>All interpretation need interpretations of parameters and exogenous variables in terms of features of learners and intructional designs.</a:t>
            </a:r>
          </a:p>
          <a:p>
            <a:r>
              <a:rPr lang="fi-FI" altLang="fi-FI" sz="2000"/>
              <a:t>All interpretations are on basis structural relations between exogeneous variables as compared to hypothetical/observed  relations between real learners and their intaractions with instructional environment</a:t>
            </a:r>
          </a:p>
        </p:txBody>
      </p:sp>
      <p:sp>
        <p:nvSpPr>
          <p:cNvPr id="28675" name="Title 2">
            <a:extLst>
              <a:ext uri="{FF2B5EF4-FFF2-40B4-BE49-F238E27FC236}">
                <a16:creationId xmlns:a16="http://schemas.microsoft.com/office/drawing/2014/main" id="{B4155A2F-1673-47F2-BFE6-AF526768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Interpretations</a:t>
            </a:r>
          </a:p>
        </p:txBody>
      </p:sp>
      <p:sp>
        <p:nvSpPr>
          <p:cNvPr id="28676" name="Date Placeholder 3">
            <a:extLst>
              <a:ext uri="{FF2B5EF4-FFF2-40B4-BE49-F238E27FC236}">
                <a16:creationId xmlns:a16="http://schemas.microsoft.com/office/drawing/2014/main" id="{CDFA598F-ECE1-4A9A-A7E2-091FA284126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B56100-EC26-4AEA-BA70-5FBF345B973E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28677" name="Slide Number Placeholder 5">
            <a:extLst>
              <a:ext uri="{FF2B5EF4-FFF2-40B4-BE49-F238E27FC236}">
                <a16:creationId xmlns:a16="http://schemas.microsoft.com/office/drawing/2014/main" id="{246A43F8-5044-46AE-BCF4-D0D128E8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29C755-0461-4DBE-97A1-701E189B94F2}" type="slidenum">
              <a:rPr lang="en-GB" altLang="fi-FI" smtClean="0">
                <a:solidFill>
                  <a:schemeClr val="tx2"/>
                </a:solidFill>
              </a:rPr>
              <a:pPr/>
              <a:t>15</a:t>
            </a:fld>
            <a:endParaRPr lang="en-GB" altLang="fi-FI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87227126-6B7D-444C-8425-264A6B2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72" y="2060575"/>
            <a:ext cx="9721080" cy="40322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endParaRPr lang="fi-FI" altLang="fi-FI" sz="2000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Clr>
                <a:srgbClr val="F2F2F2"/>
              </a:buClr>
              <a:defRPr/>
            </a:pP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Agent-based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modelling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helps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: </a:t>
            </a:r>
          </a:p>
          <a:p>
            <a:pPr>
              <a:spcBef>
                <a:spcPts val="600"/>
              </a:spcBef>
              <a:buClr>
                <a:srgbClr val="F2F2F2"/>
              </a:buClr>
              <a:defRPr/>
            </a:pPr>
            <a:endParaRPr lang="fi-FI" altLang="fi-FI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Clr>
                <a:srgbClr val="F2F2F2"/>
              </a:buClr>
              <a:defRPr/>
            </a:pP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to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conceptualise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the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problem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differently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, as a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complex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and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entangled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problem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(as it is) and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avoid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oversimplifications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as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separate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problems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(as it is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not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Clr>
                <a:srgbClr val="F2F2F2"/>
              </a:buClr>
              <a:buNone/>
              <a:defRPr/>
            </a:pPr>
            <a:endParaRPr lang="fi-FI" altLang="fi-FI" sz="2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Clr>
                <a:srgbClr val="F2F2F2"/>
              </a:buClr>
              <a:defRPr/>
            </a:pP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reason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about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the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interdependencies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of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different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phenomena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helps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to design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empirical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settings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with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better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resolving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power</a:t>
            </a:r>
            <a:r>
              <a:rPr lang="fi-FI" altLang="fi-FI" sz="2000" dirty="0">
                <a:solidFill>
                  <a:srgbClr val="000000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.</a:t>
            </a:r>
            <a:endParaRPr lang="fi-FI" altLang="fi-FI" sz="20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buClr>
                <a:srgbClr val="F2F2F2"/>
              </a:buClr>
              <a:defRPr/>
            </a:pPr>
            <a:endParaRPr lang="fi-FI" altLang="fi-FI" sz="2000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endParaRPr lang="fi-FI" altLang="fi-FI" sz="2000" b="1" dirty="0">
              <a:latin typeface="Trebuchet MS" panose="020B0603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fi-FI" altLang="fi-FI" sz="2000" dirty="0">
              <a:latin typeface="Trebuchet MS" panose="020B0603020202020204" pitchFamily="34" charset="0"/>
            </a:endParaRPr>
          </a:p>
        </p:txBody>
      </p:sp>
      <p:sp>
        <p:nvSpPr>
          <p:cNvPr id="29699" name="Title 4">
            <a:extLst>
              <a:ext uri="{FF2B5EF4-FFF2-40B4-BE49-F238E27FC236}">
                <a16:creationId xmlns:a16="http://schemas.microsoft.com/office/drawing/2014/main" id="{56D090B5-CB20-4022-B45D-0479E5C1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25" y="549275"/>
            <a:ext cx="6840538" cy="1150938"/>
          </a:xfrm>
        </p:spPr>
        <p:txBody>
          <a:bodyPr/>
          <a:lstStyle/>
          <a:p>
            <a:r>
              <a:rPr lang="en-GB" altLang="fi-FI" sz="2800" dirty="0">
                <a:latin typeface="Trebuchet MS" panose="020B0603020202020204" pitchFamily="34" charset="0"/>
              </a:rPr>
              <a:t>Conclusions</a:t>
            </a:r>
            <a:br>
              <a:rPr lang="en-GB" altLang="fi-FI" sz="2800" dirty="0">
                <a:latin typeface="Trebuchet MS" panose="020B0603020202020204" pitchFamily="34" charset="0"/>
              </a:rPr>
            </a:br>
            <a:endParaRPr lang="en-GB" altLang="fi-FI" sz="2000" dirty="0">
              <a:latin typeface="Trebuchet MS" panose="020B0603020202020204" pitchFamily="34" charset="0"/>
            </a:endParaRPr>
          </a:p>
        </p:txBody>
      </p:sp>
      <p:sp>
        <p:nvSpPr>
          <p:cNvPr id="29700" name="Date Placeholder 1">
            <a:extLst>
              <a:ext uri="{FF2B5EF4-FFF2-40B4-BE49-F238E27FC236}">
                <a16:creationId xmlns:a16="http://schemas.microsoft.com/office/drawing/2014/main" id="{D41F8D45-1C9E-4DB4-AF7D-F4AF2C4BAC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53BA72A-4632-484E-A171-8B1D96A19B2F}" type="datetime1">
              <a:rPr lang="fi-FI" altLang="fi-FI" sz="9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19.9.2019</a:t>
            </a:fld>
            <a:endParaRPr lang="en-GB" altLang="fi-FI" sz="900">
              <a:solidFill>
                <a:schemeClr val="tx2"/>
              </a:solidFill>
            </a:endParaRPr>
          </a:p>
        </p:txBody>
      </p:sp>
      <p:sp>
        <p:nvSpPr>
          <p:cNvPr id="29701" name="Slide Number Placeholder 2">
            <a:extLst>
              <a:ext uri="{FF2B5EF4-FFF2-40B4-BE49-F238E27FC236}">
                <a16:creationId xmlns:a16="http://schemas.microsoft.com/office/drawing/2014/main" id="{7D31820D-0238-481C-8769-548A3E3E5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833714A4-5DD4-4020-9375-84039371DF5D}" type="slidenum">
              <a:rPr lang="en-GB" altLang="fi-FI" sz="900">
                <a:solidFill>
                  <a:schemeClr val="tx2"/>
                </a:solidFill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GB" altLang="fi-FI" sz="9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id="{8AE00205-6917-4106-8DD1-6D2DC586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164" y="1989138"/>
            <a:ext cx="8135937" cy="4032250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GB" altLang="fi-FI" b="1" dirty="0">
                <a:latin typeface="Trebuchet MS" panose="020B0603020202020204" pitchFamily="34" charset="0"/>
              </a:rPr>
              <a:t>P1</a:t>
            </a:r>
            <a:r>
              <a:rPr lang="en-GB" altLang="fi-FI" dirty="0">
                <a:latin typeface="Trebuchet MS" panose="020B0603020202020204" pitchFamily="34" charset="0"/>
              </a:rPr>
              <a:t>: </a:t>
            </a:r>
            <a:r>
              <a:rPr lang="en-US" altLang="fi-FI" dirty="0">
                <a:latin typeface="Trebuchet MS" panose="020B0603020202020204" pitchFamily="34" charset="0"/>
              </a:rPr>
              <a:t>How students acquire conceptual knowledge in a teaching-learning  process? 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i-FI" dirty="0">
                <a:latin typeface="Trebuchet MS" panose="020B0603020202020204" pitchFamily="34" charset="0"/>
              </a:rPr>
              <a:t>P1a: How teaching sequences are designed?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i-FI" dirty="0">
                <a:latin typeface="Trebuchet MS" panose="020B0603020202020204" pitchFamily="34" charset="0"/>
              </a:rPr>
              <a:t>P1b: How students make progress during teaching sequence?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GB" altLang="fi-FI" dirty="0">
              <a:latin typeface="Trebuchet MS" panose="020B0603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GB" altLang="fi-FI" b="1" dirty="0">
                <a:latin typeface="Trebuchet MS" panose="020B0603020202020204" pitchFamily="34" charset="0"/>
              </a:rPr>
              <a:t>P2</a:t>
            </a:r>
            <a:r>
              <a:rPr lang="en-GB" altLang="fi-FI" dirty="0">
                <a:latin typeface="Trebuchet MS" panose="020B0603020202020204" pitchFamily="34" charset="0"/>
              </a:rPr>
              <a:t>: How students’ abilities or proficiencies develop during teaching-learning sequence and how it affects its dynamics?</a:t>
            </a:r>
          </a:p>
          <a:p>
            <a:pPr>
              <a:spcBef>
                <a:spcPts val="600"/>
              </a:spcBef>
              <a:defRPr/>
            </a:pPr>
            <a:r>
              <a:rPr lang="en-GB" altLang="fi-FI" b="1" dirty="0">
                <a:latin typeface="Trebuchet MS" panose="020B0603020202020204" pitchFamily="34" charset="0"/>
              </a:rPr>
              <a:t>P3</a:t>
            </a:r>
            <a:r>
              <a:rPr lang="en-GB" altLang="fi-FI" dirty="0">
                <a:latin typeface="Trebuchet MS" panose="020B0603020202020204" pitchFamily="34" charset="0"/>
              </a:rPr>
              <a:t>: How social interactions affects and are affected by changes in students’ abilities or proficiencies? </a:t>
            </a:r>
          </a:p>
          <a:p>
            <a:pPr>
              <a:spcBef>
                <a:spcPts val="600"/>
              </a:spcBef>
              <a:defRPr/>
            </a:pPr>
            <a:endParaRPr lang="en-GB" altLang="fi-FI" dirty="0">
              <a:latin typeface="Trebuchet MS" panose="020B0603020202020204" pitchFamily="34" charset="0"/>
            </a:endParaRPr>
          </a:p>
          <a:p>
            <a:pPr marL="0" indent="0">
              <a:spcBef>
                <a:spcPts val="600"/>
              </a:spcBef>
              <a:buNone/>
              <a:defRPr/>
            </a:pPr>
            <a:endParaRPr lang="en-GB" altLang="fi-FI" dirty="0"/>
          </a:p>
          <a:p>
            <a:pPr>
              <a:spcBef>
                <a:spcPts val="600"/>
              </a:spcBef>
              <a:buNone/>
              <a:defRPr/>
            </a:pPr>
            <a:endParaRPr lang="en-GB" altLang="fi-FI" dirty="0"/>
          </a:p>
        </p:txBody>
      </p:sp>
      <p:sp>
        <p:nvSpPr>
          <p:cNvPr id="13315" name="Title 2">
            <a:extLst>
              <a:ext uri="{FF2B5EF4-FFF2-40B4-BE49-F238E27FC236}">
                <a16:creationId xmlns:a16="http://schemas.microsoft.com/office/drawing/2014/main" id="{7D02136B-4A59-48E7-8D8B-19ED136E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>
                <a:latin typeface="Trebuchet MS" panose="020B0603020202020204" pitchFamily="34" charset="0"/>
              </a:rPr>
              <a:t>Problems of interest</a:t>
            </a:r>
          </a:p>
        </p:txBody>
      </p:sp>
      <p:sp>
        <p:nvSpPr>
          <p:cNvPr id="13316" name="Date Placeholder 3">
            <a:extLst>
              <a:ext uri="{FF2B5EF4-FFF2-40B4-BE49-F238E27FC236}">
                <a16:creationId xmlns:a16="http://schemas.microsoft.com/office/drawing/2014/main" id="{93636C8C-AACE-498C-BFF1-EF121A4FC2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BAEB3CA-3F22-49F1-BEF8-7DD97F1787D4}" type="datetime1">
              <a:rPr lang="fi-FI" altLang="fi-FI" sz="9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19.9.2019</a:t>
            </a:fld>
            <a:endParaRPr lang="en-GB" altLang="fi-FI" sz="900">
              <a:solidFill>
                <a:schemeClr val="tx2"/>
              </a:solidFill>
            </a:endParaRPr>
          </a:p>
        </p:txBody>
      </p:sp>
      <p:sp>
        <p:nvSpPr>
          <p:cNvPr id="13317" name="Slide Number Placeholder 5">
            <a:extLst>
              <a:ext uri="{FF2B5EF4-FFF2-40B4-BE49-F238E27FC236}">
                <a16:creationId xmlns:a16="http://schemas.microsoft.com/office/drawing/2014/main" id="{DD3324E3-0C19-42A8-B90B-EDE01D4A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ts val="8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‒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‒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fld id="{B4C2D5B2-03BB-45DE-BF92-CAAFCB06BB82}" type="slidenum">
              <a:rPr lang="en-GB" altLang="fi-FI" sz="900">
                <a:solidFill>
                  <a:schemeClr val="tx2"/>
                </a:solidFill>
              </a:rPr>
              <a:pPr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GB" altLang="fi-FI" sz="9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4F505A-68FC-47BF-B999-EB50A81C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600" y="1989138"/>
            <a:ext cx="7956550" cy="4032250"/>
          </a:xfrm>
        </p:spPr>
        <p:txBody>
          <a:bodyPr/>
          <a:lstStyle/>
          <a:p>
            <a:r>
              <a:rPr lang="fi-FI" altLang="fi-FI" b="1">
                <a:latin typeface="Trebuchet MS" panose="020B0603020202020204" pitchFamily="34" charset="0"/>
              </a:rPr>
              <a:t>D1:</a:t>
            </a:r>
            <a:r>
              <a:rPr lang="fi-FI" altLang="fi-FI">
                <a:latin typeface="Trebuchet MS" panose="020B0603020202020204" pitchFamily="34" charset="0"/>
              </a:rPr>
              <a:t> Target knowledge description: Epistemic landscape consisting of idealized explanatory schemes; evidence explained and proficiency required to use the scheme.</a:t>
            </a:r>
          </a:p>
          <a:p>
            <a:endParaRPr lang="fi-FI" altLang="fi-FI">
              <a:latin typeface="Trebuchet MS" panose="020B0603020202020204" pitchFamily="34" charset="0"/>
            </a:endParaRPr>
          </a:p>
          <a:p>
            <a:r>
              <a:rPr lang="fi-FI" altLang="fi-FI" b="1">
                <a:latin typeface="Trebuchet MS" panose="020B0603020202020204" pitchFamily="34" charset="0"/>
              </a:rPr>
              <a:t>D2:</a:t>
            </a:r>
            <a:r>
              <a:rPr lang="fi-FI" altLang="fi-FI">
                <a:latin typeface="Trebuchet MS" panose="020B0603020202020204" pitchFamily="34" charset="0"/>
              </a:rPr>
              <a:t> Agent description; proficiency as agent’s state, memory. </a:t>
            </a:r>
          </a:p>
          <a:p>
            <a:endParaRPr lang="fi-FI" altLang="fi-FI">
              <a:latin typeface="Trebuchet MS" panose="020B0603020202020204" pitchFamily="34" charset="0"/>
            </a:endParaRPr>
          </a:p>
          <a:p>
            <a:r>
              <a:rPr lang="fi-FI" altLang="fi-FI" b="1">
                <a:latin typeface="Trebuchet MS" panose="020B0603020202020204" pitchFamily="34" charset="0"/>
              </a:rPr>
              <a:t>D3:</a:t>
            </a:r>
            <a:r>
              <a:rPr lang="fi-FI" altLang="fi-FI">
                <a:latin typeface="Trebuchet MS" panose="020B0603020202020204" pitchFamily="34" charset="0"/>
              </a:rPr>
              <a:t> Social dynamics description; self-proficiency and peer-proficiency, appraisals.  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D21281-C5C0-4240-A84C-1E67368E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600" y="549275"/>
            <a:ext cx="7956550" cy="1150938"/>
          </a:xfrm>
        </p:spPr>
        <p:txBody>
          <a:bodyPr/>
          <a:lstStyle/>
          <a:p>
            <a:r>
              <a:rPr lang="fi-FI" altLang="fi-FI" sz="2800">
                <a:latin typeface="Trebuchet MS" panose="020B0603020202020204" pitchFamily="34" charset="0"/>
              </a:rPr>
              <a:t>Computational modelling of sociodynamics of learning: An agent based model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6181E127-788A-4623-A341-E8D58699494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2F5A6-15AF-4EC6-A194-A7059501465F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17413" name="Slide Number Placeholder 5">
            <a:extLst>
              <a:ext uri="{FF2B5EF4-FFF2-40B4-BE49-F238E27FC236}">
                <a16:creationId xmlns:a16="http://schemas.microsoft.com/office/drawing/2014/main" id="{68BFD0BA-C836-4127-AE4D-2BA35C9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2C618E-A4D7-4415-836A-1BC86300CD81}" type="slidenum">
              <a:rPr lang="en-GB" altLang="fi-FI" smtClean="0">
                <a:solidFill>
                  <a:schemeClr val="tx2"/>
                </a:solidFill>
              </a:rPr>
              <a:pPr/>
              <a:t>3</a:t>
            </a:fld>
            <a:endParaRPr lang="en-GB" altLang="fi-FI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F2B69-911D-42FC-B78F-093B0629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F6CDEF-2AA9-41A8-A208-2053F87BBD91}" type="datetime1">
              <a:rPr lang="fi-FI" smtClean="0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EB44-5F7D-47D3-A38C-D0B84A598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72C35A-50EF-42A9-BBE0-9E6DB7124915}" type="slidenum">
              <a:rPr lang="en-GB" altLang="fi-FI" smtClean="0"/>
              <a:pPr>
                <a:defRPr/>
              </a:pPr>
              <a:t>4</a:t>
            </a:fld>
            <a:endParaRPr lang="en-GB" alt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6FDE6-9FBC-4692-B017-0EECD395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0" y="620688"/>
            <a:ext cx="11876819" cy="51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8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>
            <a:extLst>
              <a:ext uri="{FF2B5EF4-FFF2-40B4-BE49-F238E27FC236}">
                <a16:creationId xmlns:a16="http://schemas.microsoft.com/office/drawing/2014/main" id="{F971A96D-A1BD-4FAA-9A20-0A4D561D1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549275"/>
            <a:ext cx="7993062" cy="1150938"/>
          </a:xfrm>
        </p:spPr>
        <p:txBody>
          <a:bodyPr/>
          <a:lstStyle/>
          <a:p>
            <a:r>
              <a:rPr lang="fi-FI" altLang="fi-FI" sz="2800">
                <a:latin typeface="Trebuchet MS" panose="020B0603020202020204" pitchFamily="34" charset="0"/>
              </a:rPr>
              <a:t> </a:t>
            </a:r>
            <a:r>
              <a:rPr lang="fi-FI" altLang="fi-FI" sz="2400">
                <a:latin typeface="Trebuchet MS" panose="020B0603020202020204" pitchFamily="34" charset="0"/>
              </a:rPr>
              <a:t>A three-tiered system of explanatory schemes:</a:t>
            </a:r>
            <a:br>
              <a:rPr lang="fi-FI" altLang="fi-FI" sz="2400">
                <a:latin typeface="Trebuchet MS" panose="020B0603020202020204" pitchFamily="34" charset="0"/>
              </a:rPr>
            </a:br>
            <a:r>
              <a:rPr lang="fi-FI" altLang="fi-FI" sz="2400" b="0">
                <a:latin typeface="Trebuchet MS" panose="020B0603020202020204" pitchFamily="34" charset="0"/>
              </a:rPr>
              <a:t> </a:t>
            </a:r>
            <a:r>
              <a:rPr lang="fi-FI" altLang="fi-FI" sz="2000" b="0">
                <a:latin typeface="Trebuchet MS" panose="020B0603020202020204" pitchFamily="34" charset="0"/>
              </a:rPr>
              <a:t>An idealized representation of student’s explanatory   </a:t>
            </a:r>
            <a:br>
              <a:rPr lang="fi-FI" altLang="fi-FI" sz="2000" b="0">
                <a:latin typeface="Trebuchet MS" panose="020B0603020202020204" pitchFamily="34" charset="0"/>
              </a:rPr>
            </a:br>
            <a:r>
              <a:rPr lang="fi-FI" altLang="fi-FI" sz="2000" b="0">
                <a:latin typeface="Trebuchet MS" panose="020B0603020202020204" pitchFamily="34" charset="0"/>
              </a:rPr>
              <a:t> models (representation of empirical findings)</a:t>
            </a:r>
            <a:br>
              <a:rPr lang="fi-FI" altLang="fi-FI" sz="2000" b="0">
                <a:latin typeface="Trebuchet MS" panose="020B0603020202020204" pitchFamily="34" charset="0"/>
              </a:rPr>
            </a:br>
            <a:endParaRPr lang="fi-FI" altLang="fi-FI" sz="2000" b="0">
              <a:latin typeface="Trebuchet MS" panose="020B0603020202020204" pitchFamily="34" charset="0"/>
            </a:endParaRPr>
          </a:p>
        </p:txBody>
      </p:sp>
      <p:sp>
        <p:nvSpPr>
          <p:cNvPr id="18435" name="Date Placeholder 3">
            <a:extLst>
              <a:ext uri="{FF2B5EF4-FFF2-40B4-BE49-F238E27FC236}">
                <a16:creationId xmlns:a16="http://schemas.microsoft.com/office/drawing/2014/main" id="{101FBA5B-D465-40DF-B00A-42C49B3FE7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6E966D-6CF8-49E0-B915-EE2A8ED1B155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7C88EF3D-A9CA-4C26-9752-87E290EAF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E1462D-7151-4724-98EC-6D880C1B95DF}" type="slidenum">
              <a:rPr lang="en-GB" altLang="fi-FI" smtClean="0">
                <a:solidFill>
                  <a:schemeClr val="tx2"/>
                </a:solidFill>
              </a:rPr>
              <a:pPr/>
              <a:t>5</a:t>
            </a:fld>
            <a:endParaRPr lang="en-GB" altLang="fi-FI">
              <a:solidFill>
                <a:schemeClr val="tx2"/>
              </a:solidFill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0B3035D3-FA32-4EBF-BA32-B6977D119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9" t="11018" r="8656" b="22711"/>
          <a:stretch>
            <a:fillRect/>
          </a:stretch>
        </p:blipFill>
        <p:spPr bwMode="auto">
          <a:xfrm>
            <a:off x="3167063" y="2562226"/>
            <a:ext cx="602456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AA863-933E-422A-A824-0F0D0CE10EA3}"/>
              </a:ext>
            </a:extLst>
          </p:cNvPr>
          <p:cNvSpPr txBox="1"/>
          <p:nvPr/>
        </p:nvSpPr>
        <p:spPr>
          <a:xfrm>
            <a:off x="2351088" y="1844675"/>
            <a:ext cx="73088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/>
              <a:t>Koponen</a:t>
            </a:r>
            <a:r>
              <a:rPr lang="en-US" sz="1600" dirty="0"/>
              <a:t> (2013) Complexity 19, 27-37.</a:t>
            </a:r>
          </a:p>
          <a:p>
            <a:pPr>
              <a:defRPr/>
            </a:pPr>
            <a:r>
              <a:rPr lang="en-US" sz="1600" dirty="0" err="1"/>
              <a:t>Koponen</a:t>
            </a:r>
            <a:r>
              <a:rPr lang="en-US" sz="1600" dirty="0"/>
              <a:t> &amp; </a:t>
            </a:r>
            <a:r>
              <a:rPr lang="en-US" sz="1600" dirty="0" err="1"/>
              <a:t>Kokkonen</a:t>
            </a:r>
            <a:r>
              <a:rPr lang="en-US" sz="1600" dirty="0"/>
              <a:t> (2014) Frontline Learning Research 4, 140-166. , </a:t>
            </a:r>
          </a:p>
          <a:p>
            <a:pPr marL="400050" indent="-400050">
              <a:buFontTx/>
              <a:buAutoNum type="romanUcPeriod"/>
              <a:defRPr/>
            </a:pPr>
            <a:endParaRPr lang="fi-FI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37DE1502-1A35-463C-852F-D3F1CC5A452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57027-77D3-4A3A-B10C-2CDDECED6E22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84CCBB41-10D1-4720-B927-56AF49F353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60062A-9DE9-4ED4-B5C2-505F5958B143}" type="slidenum">
              <a:rPr lang="en-GB" altLang="fi-FI" smtClean="0">
                <a:solidFill>
                  <a:schemeClr val="tx2"/>
                </a:solidFill>
              </a:rPr>
              <a:pPr/>
              <a:t>6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19460" name="Title 2">
            <a:extLst>
              <a:ext uri="{FF2B5EF4-FFF2-40B4-BE49-F238E27FC236}">
                <a16:creationId xmlns:a16="http://schemas.microsoft.com/office/drawing/2014/main" id="{110A68D5-047E-4EAB-B1CF-779BBA2B2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5188" y="368301"/>
            <a:ext cx="8316912" cy="576263"/>
          </a:xfrm>
        </p:spPr>
        <p:txBody>
          <a:bodyPr/>
          <a:lstStyle/>
          <a:p>
            <a:r>
              <a:rPr lang="fi-FI" altLang="fi-FI" sz="2800">
                <a:latin typeface="Trebuchet MS" panose="020B0603020202020204" pitchFamily="34" charset="0"/>
              </a:rPr>
              <a:t>D1:A three-tiered system as epistemic landscape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D3CDBC-FBD8-4569-B4C5-0DAC04ED2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17" y="1160748"/>
            <a:ext cx="10297775" cy="969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83253-C17E-42B1-B910-32E3E923E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32" y="2204864"/>
            <a:ext cx="5649864" cy="864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643D9E-B51B-405F-9436-2BDBB3B21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829" y="2848949"/>
            <a:ext cx="8188619" cy="520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24D956-D00B-4166-B730-2B3DC38DA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50" y="4751956"/>
            <a:ext cx="2215390" cy="369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EBB5E-E920-4E8C-9459-0E83EE140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290" y="3811389"/>
            <a:ext cx="4587118" cy="23539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48696-B13A-482F-9E10-0D94D8B1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742D4-D298-4B03-AB39-B7B384F237CD}" type="datetime1">
              <a:rPr lang="fi-FI" smtClean="0"/>
              <a:pPr>
                <a:defRPr/>
              </a:pPr>
              <a:t>19.9.2019</a:t>
            </a:fld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9DDABA-A095-4A60-8C68-0BE17ECEF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457DC-A5E4-4B35-8696-782FEFDD2090}" type="slidenum">
              <a:rPr lang="en-GB" altLang="fi-FI" smtClean="0"/>
              <a:pPr>
                <a:defRPr/>
              </a:pPr>
              <a:t>7</a:t>
            </a:fld>
            <a:endParaRPr lang="en-GB" alt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4D6A9-714E-4A33-89A1-A2F17560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7" y="314099"/>
            <a:ext cx="12083485" cy="4195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781BA7-BDC8-4691-BAF0-EC2874CD9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52" y="4615854"/>
            <a:ext cx="11161272" cy="133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>
            <a:extLst>
              <a:ext uri="{FF2B5EF4-FFF2-40B4-BE49-F238E27FC236}">
                <a16:creationId xmlns:a16="http://schemas.microsoft.com/office/drawing/2014/main" id="{3C1548F0-F359-4800-8539-D81C95A0D87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F1EC3F-4728-4603-8C83-51DE849E3B9B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20483" name="Slide Number Placeholder 2">
            <a:extLst>
              <a:ext uri="{FF2B5EF4-FFF2-40B4-BE49-F238E27FC236}">
                <a16:creationId xmlns:a16="http://schemas.microsoft.com/office/drawing/2014/main" id="{12EBBBA5-E400-4284-8A3A-46A2E2FE8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56A04-EF97-4B69-A2BD-67854DF24C4E}" type="slidenum">
              <a:rPr lang="en-GB" altLang="fi-FI" smtClean="0">
                <a:solidFill>
                  <a:schemeClr val="tx2"/>
                </a:solidFill>
              </a:rPr>
              <a:pPr/>
              <a:t>8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0DEB1-8AC2-4824-B9C6-2E704957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64" y="296864"/>
            <a:ext cx="11521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800" b="1" dirty="0">
                <a:latin typeface="Trebuchet MS" panose="020B0603020202020204" pitchFamily="34" charset="0"/>
              </a:rPr>
              <a:t>D2: </a:t>
            </a:r>
            <a:r>
              <a:rPr lang="fi-FI" altLang="fi-FI" sz="2800" b="1" dirty="0" err="1">
                <a:latin typeface="Trebuchet MS" panose="020B0603020202020204" pitchFamily="34" charset="0"/>
              </a:rPr>
              <a:t>Utility</a:t>
            </a:r>
            <a:r>
              <a:rPr lang="fi-FI" altLang="fi-FI" sz="2800" b="1" dirty="0">
                <a:latin typeface="Trebuchet MS" panose="020B0603020202020204" pitchFamily="34" charset="0"/>
              </a:rPr>
              <a:t> </a:t>
            </a:r>
            <a:r>
              <a:rPr lang="fi-FI" altLang="fi-FI" sz="2800" b="1" dirty="0" err="1">
                <a:latin typeface="Trebuchet MS" panose="020B0603020202020204" pitchFamily="34" charset="0"/>
              </a:rPr>
              <a:t>based</a:t>
            </a:r>
            <a:r>
              <a:rPr lang="fi-FI" altLang="fi-FI" sz="2800" b="1" dirty="0">
                <a:latin typeface="Trebuchet MS" panose="020B0603020202020204" pitchFamily="34" charset="0"/>
              </a:rPr>
              <a:t> </a:t>
            </a:r>
            <a:r>
              <a:rPr lang="fi-FI" altLang="fi-FI" sz="2800" b="1" dirty="0" err="1">
                <a:latin typeface="Trebuchet MS" panose="020B0603020202020204" pitchFamily="34" charset="0"/>
              </a:rPr>
              <a:t>probabilistic</a:t>
            </a:r>
            <a:r>
              <a:rPr lang="fi-FI" altLang="fi-FI" sz="2800" b="1" dirty="0">
                <a:latin typeface="Trebuchet MS" panose="020B0603020202020204" pitchFamily="34" charset="0"/>
              </a:rPr>
              <a:t> </a:t>
            </a:r>
            <a:r>
              <a:rPr lang="fi-FI" altLang="fi-FI" sz="2800" b="1" dirty="0" err="1">
                <a:latin typeface="Trebuchet MS" panose="020B0603020202020204" pitchFamily="34" charset="0"/>
              </a:rPr>
              <a:t>selection</a:t>
            </a:r>
            <a:r>
              <a:rPr lang="fi-FI" altLang="fi-FI" sz="2800" b="1" dirty="0">
                <a:latin typeface="Trebuchet MS" panose="020B0603020202020204" pitchFamily="34" charset="0"/>
              </a:rPr>
              <a:t> of </a:t>
            </a:r>
            <a:r>
              <a:rPr lang="fi-FI" altLang="fi-FI" sz="2800" b="1" dirty="0" err="1">
                <a:latin typeface="Trebuchet MS" panose="020B0603020202020204" pitchFamily="34" charset="0"/>
              </a:rPr>
              <a:t>explanatory</a:t>
            </a:r>
            <a:r>
              <a:rPr lang="fi-FI" altLang="fi-FI" sz="2800" b="1" dirty="0">
                <a:latin typeface="Trebuchet MS" panose="020B0603020202020204" pitchFamily="34" charset="0"/>
              </a:rPr>
              <a:t> </a:t>
            </a:r>
            <a:r>
              <a:rPr lang="fi-FI" altLang="fi-FI" sz="2800" b="1" dirty="0" err="1">
                <a:latin typeface="Trebuchet MS" panose="020B0603020202020204" pitchFamily="34" charset="0"/>
              </a:rPr>
              <a:t>scheme</a:t>
            </a:r>
            <a:r>
              <a:rPr lang="fi-FI" altLang="fi-FI" sz="2800" b="1" dirty="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30079-4404-48ED-B7C4-BD00BBDD2FE5}"/>
              </a:ext>
            </a:extLst>
          </p:cNvPr>
          <p:cNvSpPr/>
          <p:nvPr/>
        </p:nvSpPr>
        <p:spPr>
          <a:xfrm>
            <a:off x="5672139" y="2997201"/>
            <a:ext cx="1144587" cy="57626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31E3E-60A0-46F4-A189-6102EB88A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913" y="1232756"/>
            <a:ext cx="6182395" cy="1187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3F4FA9-D0CF-416E-A512-A71E5B517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631" y="2845185"/>
            <a:ext cx="6656745" cy="13759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498A04-9D3A-43A5-8CD7-DDCB61753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272" y="4489209"/>
            <a:ext cx="5542048" cy="1316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1">
            <a:extLst>
              <a:ext uri="{FF2B5EF4-FFF2-40B4-BE49-F238E27FC236}">
                <a16:creationId xmlns:a16="http://schemas.microsoft.com/office/drawing/2014/main" id="{C6A9C024-33CF-4417-A871-9052D45BFC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DC7A45-4B2E-4408-9405-D17319EF8EFE}" type="datetime1">
              <a:rPr lang="fi-FI" altLang="fi-FI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19.9.2019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22531" name="Slide Number Placeholder 2">
            <a:extLst>
              <a:ext uri="{FF2B5EF4-FFF2-40B4-BE49-F238E27FC236}">
                <a16:creationId xmlns:a16="http://schemas.microsoft.com/office/drawing/2014/main" id="{88EAF0E0-DBE6-418A-B647-7D8B6D2FD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B61D75-EA9E-4B32-A4F7-5CB876E0A853}" type="slidenum">
              <a:rPr lang="en-GB" altLang="fi-FI" smtClean="0">
                <a:solidFill>
                  <a:schemeClr val="tx2"/>
                </a:solidFill>
              </a:rPr>
              <a:pPr/>
              <a:t>9</a:t>
            </a:fld>
            <a:endParaRPr lang="en-GB" altLang="fi-FI">
              <a:solidFill>
                <a:schemeClr val="tx2"/>
              </a:solidFill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E14CBDD8-FFA9-4FBD-A164-86FCF85B1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404814"/>
            <a:ext cx="10093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400" b="1" dirty="0">
                <a:latin typeface="Trebuchet MS" panose="020B0603020202020204" pitchFamily="34" charset="0"/>
              </a:rPr>
              <a:t>D2&amp;D3:</a:t>
            </a:r>
            <a:r>
              <a:rPr lang="fi-FI" altLang="fi-FI" sz="2400" dirty="0">
                <a:latin typeface="Trebuchet MS" panose="020B0603020202020204" pitchFamily="34" charset="0"/>
              </a:rPr>
              <a:t> </a:t>
            </a:r>
            <a:r>
              <a:rPr lang="fi-FI" altLang="fi-FI" sz="2400" b="1" dirty="0" err="1">
                <a:latin typeface="Trebuchet MS" panose="020B0603020202020204" pitchFamily="34" charset="0"/>
              </a:rPr>
              <a:t>Proficiency</a:t>
            </a:r>
            <a:r>
              <a:rPr lang="fi-FI" altLang="fi-FI" sz="2400" b="1" dirty="0">
                <a:latin typeface="Trebuchet MS" panose="020B0603020202020204" pitchFamily="34" charset="0"/>
              </a:rPr>
              <a:t> </a:t>
            </a:r>
            <a:r>
              <a:rPr lang="fi-FI" altLang="fi-FI" sz="2400" b="1" dirty="0" err="1">
                <a:latin typeface="Trebuchet MS" panose="020B0603020202020204" pitchFamily="34" charset="0"/>
              </a:rPr>
              <a:t>development</a:t>
            </a:r>
            <a:r>
              <a:rPr lang="fi-FI" altLang="fi-FI" sz="2400" b="1" dirty="0">
                <a:latin typeface="Trebuchet MS" panose="020B0603020202020204" pitchFamily="34" charset="0"/>
              </a:rPr>
              <a:t> on </a:t>
            </a:r>
            <a:r>
              <a:rPr lang="fi-FI" altLang="fi-FI" sz="2400" b="1" dirty="0" err="1">
                <a:latin typeface="Trebuchet MS" panose="020B0603020202020204" pitchFamily="34" charset="0"/>
              </a:rPr>
              <a:t>basis</a:t>
            </a:r>
            <a:r>
              <a:rPr lang="fi-FI" altLang="fi-FI" sz="2400" b="1" dirty="0">
                <a:latin typeface="Trebuchet MS" panose="020B0603020202020204" pitchFamily="34" charset="0"/>
              </a:rPr>
              <a:t> </a:t>
            </a:r>
            <a:r>
              <a:rPr lang="fi-FI" altLang="fi-FI" sz="2400" b="1" dirty="0" err="1">
                <a:latin typeface="Trebuchet MS" panose="020B0603020202020204" pitchFamily="34" charset="0"/>
              </a:rPr>
              <a:t>social</a:t>
            </a:r>
            <a:r>
              <a:rPr lang="fi-FI" altLang="fi-FI" sz="2400" b="1" dirty="0">
                <a:latin typeface="Trebuchet MS" panose="020B0603020202020204" pitchFamily="34" charset="0"/>
              </a:rPr>
              <a:t> </a:t>
            </a:r>
            <a:r>
              <a:rPr lang="fi-FI" altLang="fi-FI" sz="2400" b="1" dirty="0" err="1">
                <a:latin typeface="Trebuchet MS" panose="020B0603020202020204" pitchFamily="34" charset="0"/>
              </a:rPr>
              <a:t>comparisons</a:t>
            </a:r>
            <a:endParaRPr lang="fi-FI" altLang="fi-FI" sz="2400" b="1" dirty="0">
              <a:latin typeface="Trebuchet MS" panose="020B0603020202020204" pitchFamily="34" charset="0"/>
            </a:endParaRPr>
          </a:p>
          <a:p>
            <a:r>
              <a:rPr lang="fi-FI" altLang="fi-FI" sz="2000" dirty="0" err="1">
                <a:latin typeface="Trebuchet MS" panose="020B0603020202020204" pitchFamily="34" charset="0"/>
              </a:rPr>
              <a:t>Bandura’s</a:t>
            </a:r>
            <a:r>
              <a:rPr lang="fi-FI" altLang="fi-FI" sz="2000" dirty="0"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latin typeface="Trebuchet MS" panose="020B0603020202020204" pitchFamily="34" charset="0"/>
              </a:rPr>
              <a:t>social</a:t>
            </a:r>
            <a:r>
              <a:rPr lang="fi-FI" altLang="fi-FI" sz="2000" dirty="0"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latin typeface="Trebuchet MS" panose="020B0603020202020204" pitchFamily="34" charset="0"/>
              </a:rPr>
              <a:t>learning</a:t>
            </a:r>
            <a:r>
              <a:rPr lang="fi-FI" altLang="fi-FI" sz="2000" dirty="0"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latin typeface="Trebuchet MS" panose="020B0603020202020204" pitchFamily="34" charset="0"/>
              </a:rPr>
              <a:t>theory</a:t>
            </a:r>
            <a:r>
              <a:rPr lang="fi-FI" altLang="fi-FI" sz="2000" dirty="0"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latin typeface="Trebuchet MS" panose="020B0603020202020204" pitchFamily="34" charset="0"/>
              </a:rPr>
              <a:t>transformed</a:t>
            </a:r>
            <a:r>
              <a:rPr lang="fi-FI" altLang="fi-FI" sz="2000" dirty="0">
                <a:latin typeface="Trebuchet MS" panose="020B0603020202020204" pitchFamily="34" charset="0"/>
              </a:rPr>
              <a:t> to </a:t>
            </a:r>
            <a:r>
              <a:rPr lang="fi-FI" altLang="fi-FI" sz="2000" dirty="0" err="1">
                <a:latin typeface="Trebuchet MS" panose="020B0603020202020204" pitchFamily="34" charset="0"/>
              </a:rPr>
              <a:t>agent</a:t>
            </a:r>
            <a:r>
              <a:rPr lang="fi-FI" altLang="fi-FI" sz="2000" dirty="0"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latin typeface="Trebuchet MS" panose="020B0603020202020204" pitchFamily="34" charset="0"/>
              </a:rPr>
              <a:t>based</a:t>
            </a:r>
            <a:r>
              <a:rPr lang="fi-FI" altLang="fi-FI" sz="2000" dirty="0">
                <a:latin typeface="Trebuchet MS" panose="020B0603020202020204" pitchFamily="34" charset="0"/>
              </a:rPr>
              <a:t> </a:t>
            </a:r>
            <a:r>
              <a:rPr lang="fi-FI" altLang="fi-FI" sz="2000" dirty="0" err="1">
                <a:latin typeface="Trebuchet MS" panose="020B0603020202020204" pitchFamily="34" charset="0"/>
              </a:rPr>
              <a:t>model</a:t>
            </a:r>
            <a:endParaRPr lang="fi-FI" altLang="fi-FI" sz="2000" dirty="0">
              <a:latin typeface="Trebuchet MS" panose="020B0603020202020204" pitchFamily="34" charset="0"/>
            </a:endParaRP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E3D8E986-2F3E-43DE-AF37-AB833E32A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412876"/>
            <a:ext cx="8174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fi-FI" sz="2000" dirty="0" err="1"/>
              <a:t>Leviathan-model</a:t>
            </a:r>
            <a:r>
              <a:rPr lang="fi-FI" altLang="fi-FI" sz="2000" dirty="0"/>
              <a:t> </a:t>
            </a:r>
            <a:r>
              <a:rPr lang="fi-FI" altLang="fi-FI" sz="2000" dirty="0" err="1"/>
              <a:t>describing</a:t>
            </a:r>
            <a:r>
              <a:rPr lang="fi-FI" altLang="fi-FI" sz="2000" dirty="0"/>
              <a:t> </a:t>
            </a:r>
            <a:r>
              <a:rPr lang="fi-FI" altLang="fi-FI" sz="2000" b="1" dirty="0" err="1">
                <a:solidFill>
                  <a:srgbClr val="C00000"/>
                </a:solidFill>
              </a:rPr>
              <a:t>appraisal</a:t>
            </a:r>
            <a:r>
              <a:rPr lang="fi-FI" altLang="fi-FI" sz="2000" dirty="0">
                <a:solidFill>
                  <a:srgbClr val="C00000"/>
                </a:solidFill>
              </a:rPr>
              <a:t> </a:t>
            </a:r>
            <a:r>
              <a:rPr lang="fi-FI" altLang="fi-FI" sz="2000" dirty="0" err="1"/>
              <a:t>based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comparisons</a:t>
            </a:r>
            <a:r>
              <a:rPr lang="fi-FI" altLang="fi-FI" sz="2000" dirty="0"/>
              <a:t> </a:t>
            </a:r>
          </a:p>
          <a:p>
            <a:r>
              <a:rPr lang="fi-FI" altLang="fi-FI" sz="1600" dirty="0"/>
              <a:t>[</a:t>
            </a:r>
            <a:r>
              <a:rPr lang="fi-FI" altLang="fi-FI" sz="1600" dirty="0" err="1"/>
              <a:t>Deffuant</a:t>
            </a:r>
            <a:r>
              <a:rPr lang="fi-FI" altLang="fi-FI" sz="1600" dirty="0"/>
              <a:t> et al. (2013) </a:t>
            </a:r>
            <a:r>
              <a:rPr lang="en-US" altLang="fi-FI" sz="1600" dirty="0"/>
              <a:t>Journal of Artiﬁcial Societies and Social Simulation 16, 1–28]</a:t>
            </a:r>
            <a:endParaRPr lang="fi-FI" altLang="fi-FI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A09854-B79F-45F1-8305-5ACB598C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484" y="2744924"/>
            <a:ext cx="6509848" cy="1296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35696-EABC-49F4-87F4-E1378E12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682" y="4628037"/>
            <a:ext cx="7337738" cy="1105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theme/theme1.xml><?xml version="1.0" encoding="utf-8"?>
<a:theme xmlns:a="http://schemas.openxmlformats.org/drawingml/2006/main" name="Helsingin Yliopisto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F8F8F8"/>
      </a:lt2>
      <a:accent1>
        <a:srgbClr val="F2F2F2"/>
      </a:accent1>
      <a:accent2>
        <a:srgbClr val="B2B2B2"/>
      </a:accent2>
      <a:accent3>
        <a:srgbClr val="B2B2B2"/>
      </a:accent3>
      <a:accent4>
        <a:srgbClr val="B2B2B2"/>
      </a:accent4>
      <a:accent5>
        <a:srgbClr val="B2B2B2"/>
      </a:accent5>
      <a:accent6>
        <a:srgbClr val="B2B2B2"/>
      </a:accent6>
      <a:hlink>
        <a:srgbClr val="B2B2B2"/>
      </a:hlink>
      <a:folHlink>
        <a:srgbClr val="919191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elsingin Yliopisto">
  <a:themeElements>
    <a:clrScheme name="Custom 2">
      <a:dk1>
        <a:sysClr val="windowText" lastClr="000000"/>
      </a:dk1>
      <a:lt1>
        <a:sysClr val="window" lastClr="FFFFFF"/>
      </a:lt1>
      <a:dk2>
        <a:srgbClr val="3F3F3F"/>
      </a:dk2>
      <a:lt2>
        <a:srgbClr val="F8F8F8"/>
      </a:lt2>
      <a:accent1>
        <a:srgbClr val="F2F2F2"/>
      </a:accent1>
      <a:accent2>
        <a:srgbClr val="B2B2B2"/>
      </a:accent2>
      <a:accent3>
        <a:srgbClr val="B2B2B2"/>
      </a:accent3>
      <a:accent4>
        <a:srgbClr val="B2B2B2"/>
      </a:accent4>
      <a:accent5>
        <a:srgbClr val="B2B2B2"/>
      </a:accent5>
      <a:accent6>
        <a:srgbClr val="B2B2B2"/>
      </a:accent6>
      <a:hlink>
        <a:srgbClr val="B2B2B2"/>
      </a:hlink>
      <a:folHlink>
        <a:srgbClr val="919191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876</Words>
  <Application>Microsoft Office PowerPoint</Application>
  <PresentationFormat>Widescreen</PresentationFormat>
  <Paragraphs>106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Helsingin Yliopisto</vt:lpstr>
      <vt:lpstr>1_Helsingin Yliopisto</vt:lpstr>
      <vt:lpstr>  Agent-based-model of  students’ sociocognitive learning process  in acquiring tiered knowledge  </vt:lpstr>
      <vt:lpstr>Problems of interest</vt:lpstr>
      <vt:lpstr>Computational modelling of sociodynamics of learning: An agent based model</vt:lpstr>
      <vt:lpstr>PowerPoint Presentation</vt:lpstr>
      <vt:lpstr> A three-tiered system of explanatory schemes:  An idealized representation of student’s explanatory     models (representation of empirical findings) </vt:lpstr>
      <vt:lpstr>D1:A three-tiered system as epistemic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 with empirical results?  Problem: How in empirical results different effects are collated</vt:lpstr>
      <vt:lpstr>Interpretations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Computational Modelling in Educational Research  Do we need such an approach  </dc:title>
  <cp:lastModifiedBy>Ismo T Koponen</cp:lastModifiedBy>
  <cp:revision>279</cp:revision>
  <dcterms:created xsi:type="dcterms:W3CDTF">2009-11-18T13:00:22Z</dcterms:created>
  <dcterms:modified xsi:type="dcterms:W3CDTF">2019-09-19T15:55:59Z</dcterms:modified>
</cp:coreProperties>
</file>