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9" r:id="rId5"/>
    <p:sldId id="268" r:id="rId6"/>
    <p:sldId id="274" r:id="rId7"/>
    <p:sldId id="273" r:id="rId8"/>
    <p:sldId id="264" r:id="rId9"/>
    <p:sldId id="277" r:id="rId10"/>
    <p:sldId id="276" r:id="rId11"/>
    <p:sldId id="270" r:id="rId12"/>
    <p:sldId id="271" r:id="rId13"/>
    <p:sldId id="280" r:id="rId14"/>
    <p:sldId id="282" r:id="rId15"/>
    <p:sldId id="263" r:id="rId16"/>
    <p:sldId id="283" r:id="rId17"/>
    <p:sldId id="287" r:id="rId18"/>
    <p:sldId id="285" r:id="rId19"/>
    <p:sldId id="286" r:id="rId20"/>
    <p:sldId id="301" r:id="rId21"/>
    <p:sldId id="275" r:id="rId22"/>
    <p:sldId id="265" r:id="rId23"/>
    <p:sldId id="288" r:id="rId24"/>
    <p:sldId id="295" r:id="rId25"/>
    <p:sldId id="296" r:id="rId26"/>
    <p:sldId id="300" r:id="rId27"/>
    <p:sldId id="297" r:id="rId28"/>
    <p:sldId id="284" r:id="rId29"/>
    <p:sldId id="278" r:id="rId30"/>
    <p:sldId id="294" r:id="rId31"/>
    <p:sldId id="293" r:id="rId32"/>
    <p:sldId id="292" r:id="rId33"/>
    <p:sldId id="290" r:id="rId34"/>
    <p:sldId id="291" r:id="rId35"/>
    <p:sldId id="298" r:id="rId36"/>
    <p:sldId id="279" r:id="rId37"/>
    <p:sldId id="299" r:id="rId3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32" d="100"/>
          <a:sy n="132" d="100"/>
        </p:scale>
        <p:origin x="105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645024"/>
            <a:ext cx="8136904" cy="1224136"/>
          </a:xfrm>
          <a:prstGeom prst="rect">
            <a:avLst/>
          </a:prstGeom>
        </p:spPr>
        <p:txBody>
          <a:bodyPr/>
          <a:lstStyle>
            <a:lvl1pPr algn="r">
              <a:defRPr sz="4000">
                <a:solidFill>
                  <a:srgbClr val="003A6C"/>
                </a:solidFill>
              </a:defRPr>
            </a:lvl1pPr>
          </a:lstStyle>
          <a:p>
            <a:r>
              <a:rPr lang="en-US" smtClean="0"/>
              <a:t>Click to edit Master title style</a:t>
            </a:r>
            <a:endParaRPr lang="lt-LT" dirty="0"/>
          </a:p>
        </p:txBody>
      </p:sp>
      <p:sp>
        <p:nvSpPr>
          <p:cNvPr id="3" name="Subtitle 2"/>
          <p:cNvSpPr>
            <a:spLocks noGrp="1"/>
          </p:cNvSpPr>
          <p:nvPr>
            <p:ph type="subTitle" idx="1"/>
          </p:nvPr>
        </p:nvSpPr>
        <p:spPr>
          <a:xfrm>
            <a:off x="611560" y="4941168"/>
            <a:ext cx="8136904" cy="1368152"/>
          </a:xfrm>
          <a:prstGeom prst="rect">
            <a:avLst/>
          </a:prstGeom>
        </p:spPr>
        <p:txBody>
          <a:bodyPr/>
          <a:lstStyle>
            <a:lvl1pPr marL="0" indent="0" algn="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dirty="0"/>
          </a:p>
        </p:txBody>
      </p:sp>
      <p:sp>
        <p:nvSpPr>
          <p:cNvPr id="4" name="Date Placeholder 3"/>
          <p:cNvSpPr>
            <a:spLocks noGrp="1"/>
          </p:cNvSpPr>
          <p:nvPr>
            <p:ph type="dt" sz="half" idx="10"/>
          </p:nvPr>
        </p:nvSpPr>
        <p:spPr>
          <a:xfrm>
            <a:off x="467544" y="6376243"/>
            <a:ext cx="8280920" cy="365125"/>
          </a:xfrm>
          <a:prstGeom prst="rect">
            <a:avLst/>
          </a:prstGeom>
        </p:spPr>
        <p:txBody>
          <a:bodyPr/>
          <a:lstStyle>
            <a:lvl1pPr algn="ctr">
              <a:defRPr>
                <a:solidFill>
                  <a:srgbClr val="8B8D8E"/>
                </a:solidFill>
                <a:latin typeface="Arial" pitchFamily="34" charset="0"/>
                <a:cs typeface="Arial" pitchFamily="34" charset="0"/>
              </a:defRPr>
            </a:lvl1pPr>
          </a:lstStyle>
          <a:p>
            <a:fld id="{9E1DA396-0513-4EB6-BE33-49CF93737262}" type="datetimeFigureOut">
              <a:rPr lang="lt-LT" smtClean="0"/>
              <a:pPr/>
              <a:t>2019-09-18</a:t>
            </a:fld>
            <a:endParaRPr lang="lt-LT" dirty="0"/>
          </a:p>
        </p:txBody>
      </p:sp>
    </p:spTree>
    <p:extLst>
      <p:ext uri="{BB962C8B-B14F-4D97-AF65-F5344CB8AC3E}">
        <p14:creationId xmlns:p14="http://schemas.microsoft.com/office/powerpoint/2010/main" val="3191043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568952" cy="936104"/>
          </a:xfrm>
          <a:prstGeom prst="rect">
            <a:avLst/>
          </a:prstGeom>
        </p:spPr>
        <p:txBody>
          <a:bodyPr anchor="ctr"/>
          <a:lstStyle>
            <a:lvl1pPr algn="l">
              <a:defRPr sz="4000">
                <a:solidFill>
                  <a:srgbClr val="003A6C"/>
                </a:solidFill>
              </a:defRPr>
            </a:lvl1pPr>
          </a:lstStyle>
          <a:p>
            <a:r>
              <a:rPr lang="en-US" smtClean="0"/>
              <a:t>Click to edit Master title style</a:t>
            </a:r>
            <a:endParaRPr lang="lt-LT" dirty="0"/>
          </a:p>
        </p:txBody>
      </p:sp>
      <p:sp>
        <p:nvSpPr>
          <p:cNvPr id="3" name="Content Placeholder 2"/>
          <p:cNvSpPr>
            <a:spLocks noGrp="1"/>
          </p:cNvSpPr>
          <p:nvPr>
            <p:ph idx="1"/>
          </p:nvPr>
        </p:nvSpPr>
        <p:spPr>
          <a:xfrm>
            <a:off x="395536" y="2132856"/>
            <a:ext cx="8568952" cy="4176464"/>
          </a:xfrm>
          <a:prstGeom prst="rect">
            <a:avLst/>
          </a:prstGeom>
        </p:spPr>
        <p:txBody>
          <a:bodyPr/>
          <a:lstStyle>
            <a:lvl1pPr>
              <a:defRPr sz="28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5" name="Footer Placeholder 4"/>
          <p:cNvSpPr>
            <a:spLocks noGrp="1"/>
          </p:cNvSpPr>
          <p:nvPr>
            <p:ph type="ftr" sz="quarter" idx="11"/>
          </p:nvPr>
        </p:nvSpPr>
        <p:spPr>
          <a:xfrm>
            <a:off x="395536" y="6356350"/>
            <a:ext cx="7704856" cy="365125"/>
          </a:xfrm>
          <a:prstGeom prst="rect">
            <a:avLst/>
          </a:prstGeom>
        </p:spPr>
        <p:txBody>
          <a:bodyPr/>
          <a:lstStyle>
            <a:lvl1pPr>
              <a:defRPr>
                <a:solidFill>
                  <a:srgbClr val="8B8D8E"/>
                </a:solidFill>
                <a:latin typeface="Arial" pitchFamily="34" charset="0"/>
                <a:cs typeface="Arial" pitchFamily="34" charset="0"/>
              </a:defRPr>
            </a:lvl1pPr>
          </a:lstStyle>
          <a:p>
            <a:endParaRPr lang="lt-LT" dirty="0"/>
          </a:p>
        </p:txBody>
      </p:sp>
      <p:sp>
        <p:nvSpPr>
          <p:cNvPr id="6" name="Slide Number Placeholder 5"/>
          <p:cNvSpPr>
            <a:spLocks noGrp="1"/>
          </p:cNvSpPr>
          <p:nvPr>
            <p:ph type="sldNum" sz="quarter" idx="12"/>
          </p:nvPr>
        </p:nvSpPr>
        <p:spPr>
          <a:xfrm>
            <a:off x="8172400" y="6356350"/>
            <a:ext cx="792088" cy="365125"/>
          </a:xfrm>
          <a:prstGeom prst="rect">
            <a:avLst/>
          </a:prstGeom>
        </p:spPr>
        <p:txBody>
          <a:bodyPr/>
          <a:lstStyle>
            <a:lvl1pPr algn="r">
              <a:defRPr>
                <a:solidFill>
                  <a:srgbClr val="8B8D8E"/>
                </a:solidFill>
                <a:latin typeface="Arial" pitchFamily="34" charset="0"/>
                <a:cs typeface="Arial" pitchFamily="34" charset="0"/>
              </a:defRPr>
            </a:lvl1pPr>
          </a:lstStyle>
          <a:p>
            <a:fld id="{8228143A-42F7-4C06-89EA-4A61C0C4E53C}" type="slidenum">
              <a:rPr lang="lt-LT" smtClean="0"/>
              <a:pPr/>
              <a:t>‹#›</a:t>
            </a:fld>
            <a:endParaRPr lang="lt-LT" dirty="0"/>
          </a:p>
        </p:txBody>
      </p:sp>
    </p:spTree>
    <p:extLst>
      <p:ext uri="{BB962C8B-B14F-4D97-AF65-F5344CB8AC3E}">
        <p14:creationId xmlns:p14="http://schemas.microsoft.com/office/powerpoint/2010/main" val="3575003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568952" cy="936104"/>
          </a:xfrm>
          <a:prstGeom prst="rect">
            <a:avLst/>
          </a:prstGeom>
        </p:spPr>
        <p:txBody>
          <a:bodyPr anchor="ctr"/>
          <a:lstStyle>
            <a:lvl1pPr algn="l">
              <a:defRPr sz="4000">
                <a:solidFill>
                  <a:srgbClr val="003A6C"/>
                </a:solidFill>
              </a:defRPr>
            </a:lvl1pPr>
          </a:lstStyle>
          <a:p>
            <a:r>
              <a:rPr lang="en-US" smtClean="0"/>
              <a:t>Click to edit Master title style</a:t>
            </a:r>
            <a:endParaRPr lang="lt-LT" dirty="0"/>
          </a:p>
        </p:txBody>
      </p:sp>
      <p:sp>
        <p:nvSpPr>
          <p:cNvPr id="3" name="Content Placeholder 2"/>
          <p:cNvSpPr>
            <a:spLocks noGrp="1"/>
          </p:cNvSpPr>
          <p:nvPr>
            <p:ph sz="half" idx="1"/>
          </p:nvPr>
        </p:nvSpPr>
        <p:spPr>
          <a:xfrm>
            <a:off x="395536" y="2132856"/>
            <a:ext cx="4248472" cy="4176464"/>
          </a:xfrm>
          <a:prstGeom prst="rect">
            <a:avLst/>
          </a:prstGeom>
        </p:spPr>
        <p:txBody>
          <a:bodyPr/>
          <a:lstStyle>
            <a:lvl1pPr>
              <a:defRPr sz="28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Content Placeholder 3"/>
          <p:cNvSpPr>
            <a:spLocks noGrp="1"/>
          </p:cNvSpPr>
          <p:nvPr>
            <p:ph sz="half" idx="2"/>
          </p:nvPr>
        </p:nvSpPr>
        <p:spPr>
          <a:xfrm>
            <a:off x="4709864" y="2132856"/>
            <a:ext cx="4254624" cy="4176464"/>
          </a:xfrm>
          <a:prstGeom prst="rect">
            <a:avLst/>
          </a:prstGeom>
        </p:spPr>
        <p:txBody>
          <a:bodyPr/>
          <a:lstStyle>
            <a:lvl1pPr>
              <a:defRPr sz="28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6" name="Footer Placeholder 5"/>
          <p:cNvSpPr>
            <a:spLocks noGrp="1"/>
          </p:cNvSpPr>
          <p:nvPr>
            <p:ph type="ftr" sz="quarter" idx="11"/>
          </p:nvPr>
        </p:nvSpPr>
        <p:spPr>
          <a:xfrm>
            <a:off x="395536" y="6356350"/>
            <a:ext cx="7704856" cy="365125"/>
          </a:xfrm>
          <a:prstGeom prst="rect">
            <a:avLst/>
          </a:prstGeom>
        </p:spPr>
        <p:txBody>
          <a:bodyPr/>
          <a:lstStyle>
            <a:lvl1pPr>
              <a:defRPr>
                <a:solidFill>
                  <a:srgbClr val="8B8D8E"/>
                </a:solidFill>
                <a:latin typeface="Arial" pitchFamily="34" charset="0"/>
                <a:cs typeface="Arial" pitchFamily="34" charset="0"/>
              </a:defRPr>
            </a:lvl1pPr>
          </a:lstStyle>
          <a:p>
            <a:endParaRPr lang="lt-LT" dirty="0"/>
          </a:p>
        </p:txBody>
      </p:sp>
      <p:sp>
        <p:nvSpPr>
          <p:cNvPr id="7" name="Slide Number Placeholder 6"/>
          <p:cNvSpPr>
            <a:spLocks noGrp="1"/>
          </p:cNvSpPr>
          <p:nvPr>
            <p:ph type="sldNum" sz="quarter" idx="12"/>
          </p:nvPr>
        </p:nvSpPr>
        <p:spPr>
          <a:xfrm>
            <a:off x="8172400" y="6356350"/>
            <a:ext cx="792088" cy="365125"/>
          </a:xfrm>
          <a:prstGeom prst="rect">
            <a:avLst/>
          </a:prstGeom>
        </p:spPr>
        <p:txBody>
          <a:bodyPr/>
          <a:lstStyle>
            <a:lvl1pPr algn="r">
              <a:defRPr>
                <a:solidFill>
                  <a:srgbClr val="8B8D8E"/>
                </a:solidFill>
                <a:latin typeface="Arial" pitchFamily="34" charset="0"/>
                <a:cs typeface="Arial" pitchFamily="34" charset="0"/>
              </a:defRPr>
            </a:lvl1pPr>
          </a:lstStyle>
          <a:p>
            <a:fld id="{8228143A-42F7-4C06-89EA-4A61C0C4E53C}" type="slidenum">
              <a:rPr lang="lt-LT" smtClean="0"/>
              <a:pPr/>
              <a:t>‹#›</a:t>
            </a:fld>
            <a:endParaRPr lang="lt-LT" dirty="0"/>
          </a:p>
        </p:txBody>
      </p:sp>
    </p:spTree>
    <p:extLst>
      <p:ext uri="{BB962C8B-B14F-4D97-AF65-F5344CB8AC3E}">
        <p14:creationId xmlns:p14="http://schemas.microsoft.com/office/powerpoint/2010/main" val="2106203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1840" y="4800600"/>
            <a:ext cx="5760640" cy="566738"/>
          </a:xfrm>
          <a:prstGeom prst="rect">
            <a:avLst/>
          </a:prstGeom>
        </p:spPr>
        <p:txBody>
          <a:bodyPr anchor="b"/>
          <a:lstStyle>
            <a:lvl1pPr algn="l">
              <a:defRPr sz="2800" b="0">
                <a:solidFill>
                  <a:schemeClr val="tx1"/>
                </a:solidFill>
              </a:defRPr>
            </a:lvl1pPr>
          </a:lstStyle>
          <a:p>
            <a:r>
              <a:rPr lang="en-US" smtClean="0"/>
              <a:t>Click to edit Master title style</a:t>
            </a:r>
            <a:endParaRPr lang="lt-LT" dirty="0"/>
          </a:p>
        </p:txBody>
      </p:sp>
      <p:sp>
        <p:nvSpPr>
          <p:cNvPr id="3" name="Picture Placeholder 2"/>
          <p:cNvSpPr>
            <a:spLocks noGrp="1"/>
          </p:cNvSpPr>
          <p:nvPr>
            <p:ph type="pic" idx="1"/>
          </p:nvPr>
        </p:nvSpPr>
        <p:spPr>
          <a:xfrm>
            <a:off x="3131840" y="1268761"/>
            <a:ext cx="5760640" cy="3490616"/>
          </a:xfrm>
          <a:prstGeom prst="rect">
            <a:avLst/>
          </a:prstGeom>
        </p:spPr>
        <p:txBody>
          <a:bodyPr/>
          <a:lstStyle>
            <a:lvl1pPr marL="0" indent="0">
              <a:buNone/>
              <a:defRPr sz="3200">
                <a:solidFill>
                  <a:srgbClr val="003A6C"/>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lt-LT" dirty="0"/>
          </a:p>
        </p:txBody>
      </p:sp>
      <p:sp>
        <p:nvSpPr>
          <p:cNvPr id="4" name="Text Placeholder 3"/>
          <p:cNvSpPr>
            <a:spLocks noGrp="1"/>
          </p:cNvSpPr>
          <p:nvPr>
            <p:ph type="body" sz="half" idx="2"/>
          </p:nvPr>
        </p:nvSpPr>
        <p:spPr>
          <a:xfrm>
            <a:off x="3131840" y="5367338"/>
            <a:ext cx="5760640" cy="941982"/>
          </a:xfrm>
          <a:prstGeom prst="rect">
            <a:avLst/>
          </a:prstGeom>
        </p:spPr>
        <p:txBody>
          <a:bodyPr/>
          <a:lstStyle>
            <a:lvl1pPr marL="0" indent="0">
              <a:buNone/>
              <a:defRPr sz="2000">
                <a:solidFill>
                  <a:srgbClr val="8B8D8E"/>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23528" y="6356350"/>
            <a:ext cx="7776864" cy="365125"/>
          </a:xfrm>
          <a:prstGeom prst="rect">
            <a:avLst/>
          </a:prstGeom>
        </p:spPr>
        <p:txBody>
          <a:bodyPr/>
          <a:lstStyle>
            <a:lvl1pPr>
              <a:defRPr>
                <a:solidFill>
                  <a:srgbClr val="8B8D8E"/>
                </a:solidFill>
                <a:latin typeface="Arial" pitchFamily="34" charset="0"/>
                <a:cs typeface="Arial" pitchFamily="34" charset="0"/>
              </a:defRPr>
            </a:lvl1pPr>
          </a:lstStyle>
          <a:p>
            <a:endParaRPr lang="lt-LT" dirty="0"/>
          </a:p>
        </p:txBody>
      </p:sp>
      <p:sp>
        <p:nvSpPr>
          <p:cNvPr id="7" name="Slide Number Placeholder 6"/>
          <p:cNvSpPr>
            <a:spLocks noGrp="1"/>
          </p:cNvSpPr>
          <p:nvPr>
            <p:ph type="sldNum" sz="quarter" idx="12"/>
          </p:nvPr>
        </p:nvSpPr>
        <p:spPr>
          <a:xfrm>
            <a:off x="8172400" y="6356350"/>
            <a:ext cx="720080" cy="365125"/>
          </a:xfrm>
          <a:prstGeom prst="rect">
            <a:avLst/>
          </a:prstGeom>
        </p:spPr>
        <p:txBody>
          <a:bodyPr/>
          <a:lstStyle>
            <a:lvl1pPr algn="r">
              <a:defRPr>
                <a:solidFill>
                  <a:srgbClr val="8B8D8E"/>
                </a:solidFill>
                <a:latin typeface="Arial" pitchFamily="34" charset="0"/>
                <a:cs typeface="Arial" pitchFamily="34" charset="0"/>
              </a:defRPr>
            </a:lvl1pPr>
          </a:lstStyle>
          <a:p>
            <a:fld id="{8228143A-42F7-4C06-89EA-4A61C0C4E53C}" type="slidenum">
              <a:rPr lang="lt-LT" smtClean="0"/>
              <a:pPr/>
              <a:t>‹#›</a:t>
            </a:fld>
            <a:endParaRPr lang="lt-LT" dirty="0"/>
          </a:p>
        </p:txBody>
      </p:sp>
    </p:spTree>
    <p:extLst>
      <p:ext uri="{BB962C8B-B14F-4D97-AF65-F5344CB8AC3E}">
        <p14:creationId xmlns:p14="http://schemas.microsoft.com/office/powerpoint/2010/main" val="27610219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03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icrosoft.com/en-us/research/video/interactive-and-interpretable-machine-learning-models-for-human-machine-collaboration/" TargetMode="External"/><Relationship Id="rId7" Type="http://schemas.openxmlformats.org/officeDocument/2006/relationships/hyperlink" Target="http://www.talkstats.com/threads/integrating-a-probability-out.11888/" TargetMode="External"/><Relationship Id="rId2" Type="http://schemas.openxmlformats.org/officeDocument/2006/relationships/hyperlink" Target="https://vimeo.com/234601515" TargetMode="External"/><Relationship Id="rId1" Type="http://schemas.openxmlformats.org/officeDocument/2006/relationships/slideLayout" Target="../slideLayouts/slideLayout2.xml"/><Relationship Id="rId6" Type="http://schemas.openxmlformats.org/officeDocument/2006/relationships/hyperlink" Target="https://theappsolutions.com/blog/development/what-is-user-modeling-and-personalization/" TargetMode="External"/><Relationship Id="rId5" Type="http://schemas.openxmlformats.org/officeDocument/2006/relationships/hyperlink" Target="https://www.youtube.com/watch?v=xSViWMPF7tE" TargetMode="External"/><Relationship Id="rId4" Type="http://schemas.openxmlformats.org/officeDocument/2006/relationships/hyperlink" Target="https://vimeo.com/14417822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645023"/>
            <a:ext cx="8136904" cy="2079916"/>
          </a:xfrm>
        </p:spPr>
        <p:txBody>
          <a:bodyPr/>
          <a:lstStyle/>
          <a:p>
            <a:r>
              <a:rPr lang="en-US" sz="3200" b="1" cap="all" dirty="0"/>
              <a:t>INTEGRATED EXAMPLAR-BASED AND Case-based APPROACHES FOR STUDENT’S LEARNING STYLE DIAGNOSIS PURPOSE</a:t>
            </a:r>
            <a:endParaRPr lang="lt-LT" sz="3200" b="1" cap="all" dirty="0"/>
          </a:p>
        </p:txBody>
      </p:sp>
      <p:sp>
        <p:nvSpPr>
          <p:cNvPr id="4" name="TextBox 3"/>
          <p:cNvSpPr txBox="1"/>
          <p:nvPr/>
        </p:nvSpPr>
        <p:spPr>
          <a:xfrm>
            <a:off x="3857625" y="5943600"/>
            <a:ext cx="5993949" cy="307777"/>
          </a:xfrm>
          <a:prstGeom prst="rect">
            <a:avLst/>
          </a:prstGeom>
          <a:noFill/>
        </p:spPr>
        <p:txBody>
          <a:bodyPr wrap="none" rtlCol="0">
            <a:spAutoFit/>
          </a:bodyPr>
          <a:lstStyle/>
          <a:p>
            <a:r>
              <a:rPr lang="lt-LT" sz="1400" i="1" dirty="0" smtClean="0">
                <a:solidFill>
                  <a:schemeClr val="tx2">
                    <a:lumMod val="75000"/>
                  </a:schemeClr>
                </a:solidFill>
                <a:latin typeface="Times New Roman" pitchFamily="18" charset="0"/>
                <a:cs typeface="Times New Roman" pitchFamily="18" charset="0"/>
              </a:rPr>
              <a:t>			</a:t>
            </a:r>
            <a:r>
              <a:rPr lang="lt-LT" sz="1400" b="1" i="1" dirty="0" smtClean="0">
                <a:latin typeface="Times New Roman" panose="02020603050405020304" pitchFamily="18" charset="0"/>
                <a:cs typeface="Times New Roman" pitchFamily="18" charset="0"/>
              </a:rPr>
              <a:t>Daiva </a:t>
            </a:r>
            <a:r>
              <a:rPr lang="lt-LT" sz="1400" b="1" i="1" dirty="0" err="1" smtClean="0">
                <a:latin typeface="Times New Roman" pitchFamily="18" charset="0"/>
                <a:cs typeface="Times New Roman" pitchFamily="18" charset="0"/>
              </a:rPr>
              <a:t>Goštautaitė</a:t>
            </a:r>
            <a:r>
              <a:rPr lang="lt-LT" sz="1400" b="1" i="1" dirty="0" smtClean="0">
                <a:latin typeface="Times New Roman" pitchFamily="18" charset="0"/>
                <a:cs typeface="Times New Roman" pitchFamily="18" charset="0"/>
              </a:rPr>
              <a:t>, </a:t>
            </a:r>
            <a:r>
              <a:rPr lang="lt-LT" sz="1400" b="1" i="1" dirty="0" err="1">
                <a:latin typeface="Times New Roman" panose="02020603050405020304" pitchFamily="18" charset="0"/>
                <a:cs typeface="Times New Roman" panose="02020603050405020304" pitchFamily="18" charset="0"/>
              </a:rPr>
              <a:t>PhD</a:t>
            </a:r>
            <a:r>
              <a:rPr lang="lt-LT" sz="1400" b="1" i="1" dirty="0">
                <a:latin typeface="Times New Roman" panose="02020603050405020304" pitchFamily="18" charset="0"/>
                <a:cs typeface="Times New Roman" panose="02020603050405020304" pitchFamily="18" charset="0"/>
              </a:rPr>
              <a:t> </a:t>
            </a:r>
            <a:r>
              <a:rPr lang="lt-LT" sz="1400" b="1" i="1" dirty="0" err="1">
                <a:latin typeface="Times New Roman" panose="02020603050405020304" pitchFamily="18" charset="0"/>
                <a:cs typeface="Times New Roman" panose="02020603050405020304" pitchFamily="18" charset="0"/>
              </a:rPr>
              <a:t>student</a:t>
            </a:r>
            <a:r>
              <a:rPr lang="lt-LT" sz="1400" b="1" i="1" dirty="0">
                <a:latin typeface="Times New Roman" panose="02020603050405020304" pitchFamily="18" charset="0"/>
                <a:cs typeface="Times New Roman" panose="02020603050405020304" pitchFamily="18" charset="0"/>
              </a:rPr>
              <a:t> </a:t>
            </a:r>
            <a:r>
              <a:rPr lang="lt-LT" sz="1400" i="1" dirty="0" smtClean="0">
                <a:solidFill>
                  <a:schemeClr val="tx2">
                    <a:lumMod val="75000"/>
                  </a:schemeClr>
                </a:solidFill>
                <a:latin typeface="Times New Roman" pitchFamily="18" charset="0"/>
                <a:cs typeface="Times New Roman" pitchFamily="18" charset="0"/>
              </a:rPr>
              <a:t>	      </a:t>
            </a:r>
            <a:endParaRPr lang="en-US" sz="1400" b="1" i="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24711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83" y="922351"/>
            <a:ext cx="8568952" cy="612250"/>
          </a:xfrm>
        </p:spPr>
        <p:txBody>
          <a:bodyPr/>
          <a:lstStyle/>
          <a:p>
            <a:pPr algn="just"/>
            <a:r>
              <a:rPr lang="lt-LT" sz="2400" b="1" dirty="0" err="1" smtClean="0"/>
              <a:t>Modeling</a:t>
            </a:r>
            <a:r>
              <a:rPr lang="lt-LT" sz="2400" b="1" dirty="0" smtClean="0"/>
              <a:t> </a:t>
            </a:r>
            <a:r>
              <a:rPr lang="lt-LT" sz="2400" b="1" dirty="0" err="1" smtClean="0"/>
              <a:t>uncertainty</a:t>
            </a:r>
            <a:endParaRPr lang="lt-LT" sz="2400" b="1" dirty="0"/>
          </a:p>
        </p:txBody>
      </p:sp>
      <p:sp>
        <p:nvSpPr>
          <p:cNvPr id="3" name="Content Placeholder 2"/>
          <p:cNvSpPr>
            <a:spLocks noGrp="1"/>
          </p:cNvSpPr>
          <p:nvPr>
            <p:ph idx="1"/>
          </p:nvPr>
        </p:nvSpPr>
        <p:spPr>
          <a:xfrm>
            <a:off x="141094" y="1701579"/>
            <a:ext cx="8568952" cy="4794636"/>
          </a:xfrm>
        </p:spPr>
        <p:txBody>
          <a:bodyPr/>
          <a:lstStyle/>
          <a:p>
            <a:pPr algn="just"/>
            <a:r>
              <a:rPr lang="en-US" sz="1600" b="1" i="1" dirty="0" err="1">
                <a:solidFill>
                  <a:schemeClr val="accent6"/>
                </a:solidFill>
                <a:latin typeface="Times New Roman" panose="02020603050405020304" pitchFamily="18" charset="0"/>
                <a:cs typeface="Times New Roman" panose="02020603050405020304" pitchFamily="18" charset="0"/>
              </a:rPr>
              <a:t>a</a:t>
            </a:r>
            <a:r>
              <a:rPr lang="en-US" sz="1600" b="1" i="1" dirty="0" err="1" smtClean="0">
                <a:solidFill>
                  <a:schemeClr val="accent6"/>
                </a:solidFill>
                <a:latin typeface="Times New Roman" panose="02020603050405020304" pitchFamily="18" charset="0"/>
                <a:cs typeface="Times New Roman" panose="02020603050405020304" pitchFamily="18" charset="0"/>
              </a:rPr>
              <a:t>leatory</a:t>
            </a:r>
            <a:r>
              <a:rPr lang="en-US" sz="1600" b="1" i="1" dirty="0" smtClean="0">
                <a:solidFill>
                  <a:schemeClr val="accent6"/>
                </a:solidFill>
                <a:latin typeface="Times New Roman" panose="02020603050405020304" pitchFamily="18" charset="0"/>
                <a:cs typeface="Times New Roman" panose="02020603050405020304" pitchFamily="18" charset="0"/>
              </a:rPr>
              <a:t> (statistical)</a:t>
            </a:r>
            <a:r>
              <a:rPr lang="lt-LT" sz="1600" b="1" i="1" dirty="0" smtClean="0">
                <a:solidFill>
                  <a:schemeClr val="accent6"/>
                </a:solidFill>
                <a:latin typeface="Times New Roman" panose="02020603050405020304" pitchFamily="18" charset="0"/>
                <a:cs typeface="Times New Roman" panose="02020603050405020304" pitchFamily="18" charset="0"/>
              </a:rPr>
              <a:t> </a:t>
            </a:r>
            <a:r>
              <a:rPr lang="lt-LT" sz="1600" b="1" i="1" dirty="0" err="1" smtClean="0">
                <a:solidFill>
                  <a:schemeClr val="accent6"/>
                </a:solidFill>
                <a:latin typeface="Times New Roman" panose="02020603050405020304" pitchFamily="18" charset="0"/>
                <a:cs typeface="Times New Roman" panose="02020603050405020304" pitchFamily="18" charset="0"/>
              </a:rPr>
              <a:t>uncertainty</a:t>
            </a:r>
            <a:r>
              <a:rPr lang="lt-LT" sz="1600" b="1" i="1" dirty="0" smtClean="0">
                <a:solidFill>
                  <a:schemeClr val="accent6"/>
                </a:solidFill>
                <a:latin typeface="Times New Roman" panose="02020603050405020304" pitchFamily="18" charset="0"/>
                <a:cs typeface="Times New Roman" panose="02020603050405020304" pitchFamily="18" charset="0"/>
              </a:rPr>
              <a:t>:</a:t>
            </a:r>
          </a:p>
          <a:p>
            <a:pPr algn="just"/>
            <a:r>
              <a:rPr lang="en-US" sz="1600" b="1" i="1" dirty="0">
                <a:latin typeface="Times New Roman" panose="02020603050405020304" pitchFamily="18" charset="0"/>
                <a:cs typeface="Times New Roman" panose="02020603050405020304" pitchFamily="18" charset="0"/>
              </a:rPr>
              <a:t>w</a:t>
            </a:r>
            <a:r>
              <a:rPr lang="en-US" sz="1600" b="1" i="1" dirty="0" smtClean="0">
                <a:latin typeface="Times New Roman" panose="02020603050405020304" pitchFamily="18" charset="0"/>
                <a:cs typeface="Times New Roman" panose="02020603050405020304" pitchFamily="18" charset="0"/>
              </a:rPr>
              <a:t>hen the modeler </a:t>
            </a:r>
            <a:r>
              <a:rPr lang="en-US" sz="1600" b="1" i="1" dirty="0">
                <a:latin typeface="Times New Roman" panose="02020603050405020304" pitchFamily="18" charset="0"/>
                <a:cs typeface="Times New Roman" panose="02020603050405020304" pitchFamily="18" charset="0"/>
              </a:rPr>
              <a:t>does not foresee the possibility of reducing </a:t>
            </a:r>
            <a:r>
              <a:rPr lang="lt-LT" sz="1600" b="1" i="1" dirty="0" smtClean="0">
                <a:latin typeface="Times New Roman" panose="02020603050405020304" pitchFamily="18" charset="0"/>
                <a:cs typeface="Times New Roman" panose="02020603050405020304" pitchFamily="18" charset="0"/>
              </a:rPr>
              <a:t>it;</a:t>
            </a:r>
          </a:p>
          <a:p>
            <a:pPr algn="just"/>
            <a:r>
              <a:rPr lang="en-US" sz="1600" b="1" i="1" dirty="0" smtClean="0">
                <a:latin typeface="Times New Roman" panose="02020603050405020304" pitchFamily="18" charset="0"/>
                <a:cs typeface="Times New Roman" panose="02020603050405020304" pitchFamily="18" charset="0"/>
              </a:rPr>
              <a:t>deals </a:t>
            </a:r>
            <a:r>
              <a:rPr lang="en-US" sz="1600" b="1" i="1" dirty="0">
                <a:latin typeface="Times New Roman" panose="02020603050405020304" pitchFamily="18" charset="0"/>
                <a:cs typeface="Times New Roman" panose="02020603050405020304" pitchFamily="18" charset="0"/>
              </a:rPr>
              <a:t>with assigning a probability of a particular state given a known </a:t>
            </a:r>
            <a:r>
              <a:rPr lang="en-US" sz="1600" b="1" i="1" dirty="0" smtClean="0">
                <a:latin typeface="Times New Roman" panose="02020603050405020304" pitchFamily="18" charset="0"/>
                <a:cs typeface="Times New Roman" panose="02020603050405020304" pitchFamily="18" charset="0"/>
              </a:rPr>
              <a:t>distribution</a:t>
            </a:r>
            <a:r>
              <a:rPr lang="lt-LT" sz="1600" b="1" i="1" dirty="0" smtClean="0">
                <a:latin typeface="Times New Roman" panose="02020603050405020304" pitchFamily="18" charset="0"/>
                <a:cs typeface="Times New Roman" panose="02020603050405020304" pitchFamily="18" charset="0"/>
              </a:rPr>
              <a:t>;</a:t>
            </a:r>
          </a:p>
          <a:p>
            <a:pPr algn="just"/>
            <a:r>
              <a:rPr lang="en-US" sz="1600" b="1" i="1" dirty="0">
                <a:latin typeface="Times New Roman" panose="02020603050405020304" pitchFamily="18" charset="0"/>
                <a:cs typeface="Times New Roman" panose="02020603050405020304" pitchFamily="18" charset="0"/>
              </a:rPr>
              <a:t>can perfectly be modelled using </a:t>
            </a:r>
            <a:r>
              <a:rPr lang="en-US" sz="1600" b="1" i="1" dirty="0">
                <a:solidFill>
                  <a:schemeClr val="accent6"/>
                </a:solidFill>
                <a:latin typeface="Times New Roman" panose="02020603050405020304" pitchFamily="18" charset="0"/>
                <a:cs typeface="Times New Roman" panose="02020603050405020304" pitchFamily="18" charset="0"/>
              </a:rPr>
              <a:t>Bayesian </a:t>
            </a:r>
            <a:r>
              <a:rPr lang="en-US" sz="1600" b="1" i="1" dirty="0" smtClean="0">
                <a:solidFill>
                  <a:schemeClr val="accent6"/>
                </a:solidFill>
                <a:latin typeface="Times New Roman" panose="02020603050405020304" pitchFamily="18" charset="0"/>
                <a:cs typeface="Times New Roman" panose="02020603050405020304" pitchFamily="18" charset="0"/>
              </a:rPr>
              <a:t>Networks</a:t>
            </a:r>
            <a:r>
              <a:rPr lang="lt-LT" sz="1600" b="1" i="1"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represent </a:t>
            </a:r>
            <a:r>
              <a:rPr lang="en-US" sz="1600" b="1" i="1" dirty="0">
                <a:latin typeface="Times New Roman" panose="02020603050405020304" pitchFamily="18" charset="0"/>
                <a:cs typeface="Times New Roman" panose="02020603050405020304" pitchFamily="18" charset="0"/>
              </a:rPr>
              <a:t>uncertainty about the unknown parameter by a probability distribution. This probability distribution is subjective and reflects personal judgment of </a:t>
            </a:r>
            <a:r>
              <a:rPr lang="en-US" sz="1600" b="1" i="1" dirty="0" smtClean="0">
                <a:latin typeface="Times New Roman" panose="02020603050405020304" pitchFamily="18" charset="0"/>
                <a:cs typeface="Times New Roman" panose="02020603050405020304" pitchFamily="18" charset="0"/>
              </a:rPr>
              <a:t>uncertainty</a:t>
            </a:r>
            <a:r>
              <a:rPr lang="lt-LT" sz="1600" b="1" i="1" dirty="0" smtClean="0">
                <a:latin typeface="Times New Roman" panose="02020603050405020304" pitchFamily="18" charset="0"/>
                <a:cs typeface="Times New Roman" panose="02020603050405020304" pitchFamily="18" charset="0"/>
              </a:rPr>
              <a:t>;</a:t>
            </a:r>
          </a:p>
          <a:p>
            <a:pPr algn="just"/>
            <a:r>
              <a:rPr lang="en-US" sz="1600" b="1" i="1" dirty="0" smtClean="0">
                <a:solidFill>
                  <a:schemeClr val="accent6"/>
                </a:solidFill>
                <a:latin typeface="Times New Roman" panose="02020603050405020304" pitchFamily="18" charset="0"/>
                <a:cs typeface="Times New Roman" panose="02020603050405020304" pitchFamily="18" charset="0"/>
              </a:rPr>
              <a:t>epistemic uncertainty</a:t>
            </a:r>
            <a:r>
              <a:rPr lang="lt-LT" sz="1600" b="1" i="1" dirty="0" smtClean="0">
                <a:solidFill>
                  <a:schemeClr val="accent6"/>
                </a:solidFill>
                <a:latin typeface="Times New Roman" panose="02020603050405020304" pitchFamily="18" charset="0"/>
                <a:cs typeface="Times New Roman" panose="02020603050405020304" pitchFamily="18" charset="0"/>
              </a:rPr>
              <a:t>:</a:t>
            </a:r>
          </a:p>
          <a:p>
            <a:pPr algn="just"/>
            <a:r>
              <a:rPr lang="lt-LT" sz="1600" b="1" i="1" dirty="0" smtClean="0">
                <a:latin typeface="Times New Roman" panose="02020603050405020304" pitchFamily="18" charset="0"/>
                <a:cs typeface="Times New Roman" panose="02020603050405020304" pitchFamily="18" charset="0"/>
              </a:rPr>
              <a:t>t</a:t>
            </a:r>
            <a:r>
              <a:rPr lang="en-US" sz="1600" b="1" i="1" dirty="0" smtClean="0">
                <a:latin typeface="Times New Roman" panose="02020603050405020304" pitchFamily="18" charset="0"/>
                <a:cs typeface="Times New Roman" panose="02020603050405020304" pitchFamily="18" charset="0"/>
              </a:rPr>
              <a:t>he </a:t>
            </a:r>
            <a:r>
              <a:rPr lang="en-US" sz="1600" b="1" i="1" dirty="0">
                <a:latin typeface="Times New Roman" panose="02020603050405020304" pitchFamily="18" charset="0"/>
                <a:cs typeface="Times New Roman" panose="02020603050405020304" pitchFamily="18" charset="0"/>
              </a:rPr>
              <a:t>modeler sees a possibility to reduce </a:t>
            </a:r>
            <a:r>
              <a:rPr lang="en-US" sz="1600" b="1" i="1" dirty="0" smtClean="0">
                <a:latin typeface="Times New Roman" panose="02020603050405020304" pitchFamily="18" charset="0"/>
                <a:cs typeface="Times New Roman" panose="02020603050405020304" pitchFamily="18" charset="0"/>
              </a:rPr>
              <a:t>it </a:t>
            </a:r>
            <a:r>
              <a:rPr lang="en-US" sz="1600" b="1" i="1" dirty="0">
                <a:latin typeface="Times New Roman" panose="02020603050405020304" pitchFamily="18" charset="0"/>
                <a:cs typeface="Times New Roman" panose="02020603050405020304" pitchFamily="18" charset="0"/>
              </a:rPr>
              <a:t>by gathering more data or by refining </a:t>
            </a:r>
            <a:r>
              <a:rPr lang="en-US" sz="1600" b="1" i="1" dirty="0" smtClean="0">
                <a:latin typeface="Times New Roman" panose="02020603050405020304" pitchFamily="18" charset="0"/>
                <a:cs typeface="Times New Roman" panose="02020603050405020304" pitchFamily="18" charset="0"/>
              </a:rPr>
              <a:t>models (uncertainty can </a:t>
            </a:r>
            <a:r>
              <a:rPr lang="en-US" sz="1600" b="1" i="1" dirty="0">
                <a:latin typeface="Times New Roman" panose="02020603050405020304" pitchFamily="18" charset="0"/>
                <a:cs typeface="Times New Roman" panose="02020603050405020304" pitchFamily="18" charset="0"/>
              </a:rPr>
              <a:t>be reduced by more "research" improving the information </a:t>
            </a:r>
            <a:r>
              <a:rPr lang="en-US" sz="1600" b="1" i="1" dirty="0" smtClean="0">
                <a:latin typeface="Times New Roman" panose="02020603050405020304" pitchFamily="18" charset="0"/>
                <a:cs typeface="Times New Roman" panose="02020603050405020304" pitchFamily="18" charset="0"/>
              </a:rPr>
              <a:t>position)</a:t>
            </a:r>
            <a:r>
              <a:rPr lang="lt-LT" sz="1600" b="1" i="1" dirty="0" smtClean="0">
                <a:latin typeface="Times New Roman" panose="02020603050405020304" pitchFamily="18" charset="0"/>
                <a:cs typeface="Times New Roman" panose="02020603050405020304" pitchFamily="18" charset="0"/>
              </a:rPr>
              <a:t>;</a:t>
            </a:r>
          </a:p>
          <a:p>
            <a:pPr algn="just"/>
            <a:r>
              <a:rPr lang="en-US" sz="1600" b="1" i="1" dirty="0" smtClean="0">
                <a:latin typeface="Times New Roman" panose="02020603050405020304" pitchFamily="18" charset="0"/>
                <a:cs typeface="Times New Roman" panose="02020603050405020304" pitchFamily="18" charset="0"/>
              </a:rPr>
              <a:t>it may </a:t>
            </a:r>
            <a:r>
              <a:rPr lang="en-US" sz="1600" b="1" i="1" dirty="0">
                <a:latin typeface="Times New Roman" panose="02020603050405020304" pitchFamily="18" charset="0"/>
                <a:cs typeface="Times New Roman" panose="02020603050405020304" pitchFamily="18" charset="0"/>
              </a:rPr>
              <a:t>introduce dependence among random events, which may not be properly noted if the character of uncertainties is not correctly </a:t>
            </a:r>
            <a:r>
              <a:rPr lang="en-US" sz="1600" b="1" i="1" dirty="0" smtClean="0">
                <a:latin typeface="Times New Roman" panose="02020603050405020304" pitchFamily="18" charset="0"/>
                <a:cs typeface="Times New Roman" panose="02020603050405020304" pitchFamily="18" charset="0"/>
              </a:rPr>
              <a:t>modeled</a:t>
            </a:r>
            <a:r>
              <a:rPr lang="lt-LT" sz="1600" b="1" i="1" dirty="0" smtClean="0">
                <a:latin typeface="Times New Roman" panose="02020603050405020304" pitchFamily="18" charset="0"/>
                <a:cs typeface="Times New Roman" panose="02020603050405020304" pitchFamily="18" charset="0"/>
              </a:rPr>
              <a:t>;</a:t>
            </a:r>
          </a:p>
          <a:p>
            <a:pPr algn="just"/>
            <a:r>
              <a:rPr lang="en-US" sz="1600" b="1" i="1" dirty="0" smtClean="0">
                <a:latin typeface="Times New Roman" panose="02020603050405020304" pitchFamily="18" charset="0"/>
                <a:cs typeface="Times New Roman" panose="02020603050405020304" pitchFamily="18" charset="0"/>
              </a:rPr>
              <a:t>related </a:t>
            </a:r>
            <a:r>
              <a:rPr lang="en-US" sz="1600" b="1" i="1" dirty="0">
                <a:latin typeface="Times New Roman" panose="02020603050405020304" pitchFamily="18" charset="0"/>
                <a:cs typeface="Times New Roman" panose="02020603050405020304" pitchFamily="18" charset="0"/>
              </a:rPr>
              <a:t>to cognitive mechanisms of processing knowledge, therefore some lack of knowledge exists in sense that it is limited by knowledge processing </a:t>
            </a:r>
            <a:r>
              <a:rPr lang="en-US" sz="1600" b="1" i="1" dirty="0" smtClean="0">
                <a:latin typeface="Times New Roman" panose="02020603050405020304" pitchFamily="18" charset="0"/>
                <a:cs typeface="Times New Roman" panose="02020603050405020304" pitchFamily="18" charset="0"/>
              </a:rPr>
              <a:t>mechanisms</a:t>
            </a:r>
            <a:r>
              <a:rPr lang="lt-LT" sz="1600" b="1" i="1" dirty="0" smtClean="0">
                <a:latin typeface="Times New Roman" panose="02020603050405020304" pitchFamily="18" charset="0"/>
                <a:cs typeface="Times New Roman" panose="02020603050405020304" pitchFamily="18" charset="0"/>
              </a:rPr>
              <a:t>;</a:t>
            </a:r>
          </a:p>
          <a:p>
            <a:pPr algn="just"/>
            <a:r>
              <a:rPr lang="en-US" sz="1600" b="1" i="1" dirty="0" smtClean="0">
                <a:latin typeface="Times New Roman" panose="02020603050405020304" pitchFamily="18" charset="0"/>
                <a:cs typeface="Times New Roman" panose="02020603050405020304" pitchFamily="18" charset="0"/>
              </a:rPr>
              <a:t>also </a:t>
            </a:r>
            <a:r>
              <a:rPr lang="en-US" sz="1600" b="1" i="1" dirty="0">
                <a:latin typeface="Times New Roman" panose="02020603050405020304" pitchFamily="18" charset="0"/>
                <a:cs typeface="Times New Roman" panose="02020603050405020304" pitchFamily="18" charset="0"/>
              </a:rPr>
              <a:t>known as systematic uncertainty, which is due to things one could in principle know but doesn't in </a:t>
            </a:r>
            <a:r>
              <a:rPr lang="en-US" sz="1600" b="1" i="1" dirty="0" smtClean="0">
                <a:latin typeface="Times New Roman" panose="02020603050405020304" pitchFamily="18" charset="0"/>
                <a:cs typeface="Times New Roman" panose="02020603050405020304" pitchFamily="18" charset="0"/>
              </a:rPr>
              <a:t>practice</a:t>
            </a:r>
            <a:r>
              <a:rPr lang="lt-LT" sz="1600" b="1" i="1" dirty="0" smtClean="0">
                <a:latin typeface="Times New Roman" panose="02020603050405020304" pitchFamily="18" charset="0"/>
                <a:cs typeface="Times New Roman" panose="02020603050405020304" pitchFamily="18" charset="0"/>
              </a:rPr>
              <a:t>;</a:t>
            </a:r>
            <a:r>
              <a:rPr lang="en-US" sz="1600" b="1" i="1" dirty="0" smtClean="0">
                <a:latin typeface="Times New Roman" panose="02020603050405020304" pitchFamily="18" charset="0"/>
                <a:cs typeface="Times New Roman" panose="02020603050405020304" pitchFamily="18" charset="0"/>
              </a:rPr>
              <a:t> </a:t>
            </a:r>
            <a:endParaRPr lang="lt-LT" sz="1600" b="1" i="1" dirty="0" smtClean="0">
              <a:latin typeface="Times New Roman" panose="02020603050405020304" pitchFamily="18" charset="0"/>
              <a:cs typeface="Times New Roman" panose="02020603050405020304" pitchFamily="18" charset="0"/>
            </a:endParaRPr>
          </a:p>
          <a:p>
            <a:pPr algn="just"/>
            <a:r>
              <a:rPr lang="en-US" sz="1600" b="1" i="1" dirty="0" smtClean="0">
                <a:solidFill>
                  <a:schemeClr val="accent6"/>
                </a:solidFill>
                <a:latin typeface="Times New Roman" panose="02020603050405020304" pitchFamily="18" charset="0"/>
                <a:cs typeface="Times New Roman" panose="02020603050405020304" pitchFamily="18" charset="0"/>
              </a:rPr>
              <a:t>Case-based </a:t>
            </a:r>
            <a:r>
              <a:rPr lang="en-US" sz="1600" b="1" i="1" dirty="0">
                <a:solidFill>
                  <a:schemeClr val="accent6"/>
                </a:solidFill>
                <a:latin typeface="Times New Roman" panose="02020603050405020304" pitchFamily="18" charset="0"/>
                <a:cs typeface="Times New Roman" panose="02020603050405020304" pitchFamily="18" charset="0"/>
              </a:rPr>
              <a:t>reasoning method</a:t>
            </a:r>
            <a:r>
              <a:rPr lang="en-US" sz="16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is applied for modelling epistemic uncertainty. It is based on situation-specific experiences and episodic </a:t>
            </a:r>
            <a:r>
              <a:rPr lang="en-US" sz="1600" b="1" i="1" dirty="0" smtClean="0">
                <a:latin typeface="Times New Roman" panose="02020603050405020304" pitchFamily="18" charset="0"/>
                <a:cs typeface="Times New Roman" panose="02020603050405020304" pitchFamily="18" charset="0"/>
              </a:rPr>
              <a:t>knowledge</a:t>
            </a:r>
            <a:r>
              <a:rPr lang="lt-LT" sz="1600" b="1" i="1" dirty="0" smtClean="0">
                <a:latin typeface="Times New Roman" panose="02020603050405020304" pitchFamily="18" charset="0"/>
                <a:cs typeface="Times New Roman" panose="02020603050405020304" pitchFamily="18" charset="0"/>
              </a:rPr>
              <a:t>.</a:t>
            </a:r>
            <a:endParaRPr lang="lt-LT"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997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08743"/>
            <a:ext cx="8568952" cy="566057"/>
          </a:xfrm>
        </p:spPr>
        <p:txBody>
          <a:bodyPr/>
          <a:lstStyle/>
          <a:p>
            <a:r>
              <a:rPr lang="lt-LT" sz="3000" b="1" dirty="0" err="1"/>
              <a:t>Bayesian</a:t>
            </a:r>
            <a:r>
              <a:rPr lang="lt-LT" sz="3000" b="1" dirty="0"/>
              <a:t> </a:t>
            </a:r>
            <a:r>
              <a:rPr lang="lt-LT" sz="3000" b="1" dirty="0" err="1"/>
              <a:t>networks</a:t>
            </a:r>
            <a:endParaRPr lang="en-US" sz="3000" dirty="0"/>
          </a:p>
        </p:txBody>
      </p:sp>
      <p:pic>
        <p:nvPicPr>
          <p:cNvPr id="4102" name="Picture 6" descr="https://cdn-images-1.medium.com/max/800/1*YfhbkEJaSBduQHoYoXnmK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273" y="5653314"/>
            <a:ext cx="5038272" cy="449943"/>
          </a:xfrm>
          <a:prstGeom prst="rect">
            <a:avLst/>
          </a:prstGeom>
          <a:noFill/>
          <a:extLst>
            <a:ext uri="{909E8E84-426E-40DD-AFC4-6F175D3DCCD1}">
              <a14:hiddenFill xmlns:a14="http://schemas.microsoft.com/office/drawing/2010/main">
                <a:solidFill>
                  <a:srgbClr val="FFFFFF"/>
                </a:solidFill>
              </a14:hiddenFill>
            </a:ext>
          </a:extLst>
        </p:spPr>
      </p:pic>
      <p:sp>
        <p:nvSpPr>
          <p:cNvPr id="8" name="Stačiakampis 7"/>
          <p:cNvSpPr/>
          <p:nvPr/>
        </p:nvSpPr>
        <p:spPr>
          <a:xfrm>
            <a:off x="395537" y="1729935"/>
            <a:ext cx="8327550" cy="4247317"/>
          </a:xfrm>
          <a:prstGeom prst="rect">
            <a:avLst/>
          </a:prstGeom>
        </p:spPr>
        <p:txBody>
          <a:bodyPr wrap="square">
            <a:spAutoFit/>
          </a:bodyPr>
          <a:lstStyle/>
          <a:p>
            <a:pPr marL="342900" indent="-342900" algn="just">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are a type of probabilistic graphical model that uses Bayesian inference for probability computations. Bayesian networks aim to model conditional dependence, and therefore causation, by representing conditional dependence by edges in a directed graph. Through these relationships, one can efficiently conduct inference on the random variables in the graph through the use of </a:t>
            </a:r>
            <a:r>
              <a:rPr lang="en-US" sz="2400" b="1" i="1" dirty="0" smtClean="0">
                <a:latin typeface="Times New Roman" panose="02020603050405020304" pitchFamily="18" charset="0"/>
                <a:cs typeface="Times New Roman" panose="02020603050405020304" pitchFamily="18" charset="0"/>
              </a:rPr>
              <a:t>influencing factors;</a:t>
            </a:r>
            <a:r>
              <a:rPr lang="lt-LT" sz="2400" b="1" i="1"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joint distribution for a Bayesian network is equal to the product of P(</a:t>
            </a:r>
            <a:r>
              <a:rPr lang="en-US" sz="2400" b="1" i="1" dirty="0" err="1">
                <a:latin typeface="Times New Roman" panose="02020603050405020304" pitchFamily="18" charset="0"/>
                <a:cs typeface="Times New Roman" panose="02020603050405020304" pitchFamily="18" charset="0"/>
              </a:rPr>
              <a:t>node|parents</a:t>
            </a:r>
            <a:r>
              <a:rPr lang="en-US" sz="2400" b="1" i="1" dirty="0">
                <a:latin typeface="Times New Roman" panose="02020603050405020304" pitchFamily="18" charset="0"/>
                <a:cs typeface="Times New Roman" panose="02020603050405020304" pitchFamily="18" charset="0"/>
              </a:rPr>
              <a:t>(node)) for all nodes, stated below</a:t>
            </a:r>
            <a:r>
              <a:rPr lang="en-US" sz="2400" b="1" i="1" dirty="0" smtClean="0">
                <a:latin typeface="Times New Roman" panose="02020603050405020304" pitchFamily="18" charset="0"/>
                <a:cs typeface="Times New Roman" panose="02020603050405020304" pitchFamily="18" charset="0"/>
              </a:rPr>
              <a:t>:</a:t>
            </a:r>
            <a:endParaRPr lang="lt-LT" sz="2400" b="1" i="1" dirty="0" smtClean="0">
              <a:latin typeface="Times New Roman" panose="02020603050405020304" pitchFamily="18" charset="0"/>
              <a:cs typeface="Times New Roman" panose="02020603050405020304" pitchFamily="18" charset="0"/>
            </a:endParaRPr>
          </a:p>
          <a:p>
            <a:pPr algn="just"/>
            <a:endParaRPr lang="lt-LT" i="1" dirty="0">
              <a:latin typeface="Times New Roman" panose="02020603050405020304" pitchFamily="18" charset="0"/>
              <a:cs typeface="Times New Roman" panose="02020603050405020304" pitchFamily="18" charset="0"/>
            </a:endParaRPr>
          </a:p>
          <a:p>
            <a:pPr algn="just"/>
            <a:endParaRPr lang="lt-LT" i="1" dirty="0" smtClean="0">
              <a:latin typeface="Times New Roman" panose="02020603050405020304" pitchFamily="18" charset="0"/>
              <a:cs typeface="Times New Roman" panose="02020603050405020304" pitchFamily="18" charset="0"/>
            </a:endParaRPr>
          </a:p>
          <a:p>
            <a:pPr algn="just"/>
            <a:endParaRPr lang="lt-LT" i="1" dirty="0">
              <a:latin typeface="Times New Roman" panose="02020603050405020304" pitchFamily="18" charset="0"/>
              <a:cs typeface="Times New Roman" panose="02020603050405020304" pitchFamily="18" charset="0"/>
            </a:endParaRPr>
          </a:p>
        </p:txBody>
      </p:sp>
      <p:pic>
        <p:nvPicPr>
          <p:cNvPr id="12" name="Paveikslėlis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215" y="35472"/>
            <a:ext cx="3063872" cy="847266"/>
          </a:xfrm>
          <a:prstGeom prst="rect">
            <a:avLst/>
          </a:prstGeom>
        </p:spPr>
      </p:pic>
    </p:spTree>
    <p:extLst>
      <p:ext uri="{BB962C8B-B14F-4D97-AF65-F5344CB8AC3E}">
        <p14:creationId xmlns:p14="http://schemas.microsoft.com/office/powerpoint/2010/main" val="1812164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66692"/>
            <a:ext cx="8568952" cy="548451"/>
          </a:xfrm>
        </p:spPr>
        <p:txBody>
          <a:bodyPr/>
          <a:lstStyle/>
          <a:p>
            <a:r>
              <a:rPr lang="lt-LT" sz="3200" b="1" dirty="0" err="1" smtClean="0">
                <a:latin typeface="Times New Roman" pitchFamily="18" charset="0"/>
                <a:cs typeface="Times New Roman" pitchFamily="18" charset="0"/>
              </a:rPr>
              <a:t>Bayesian</a:t>
            </a:r>
            <a:r>
              <a:rPr lang="lt-LT" sz="3200" b="1" dirty="0" smtClean="0">
                <a:latin typeface="Times New Roman" pitchFamily="18" charset="0"/>
                <a:cs typeface="Times New Roman" pitchFamily="18" charset="0"/>
              </a:rPr>
              <a:t> </a:t>
            </a:r>
            <a:r>
              <a:rPr lang="lt-LT" sz="3200" b="1" dirty="0" err="1" smtClean="0">
                <a:latin typeface="Times New Roman" pitchFamily="18" charset="0"/>
                <a:cs typeface="Times New Roman" pitchFamily="18" charset="0"/>
              </a:rPr>
              <a:t>network</a:t>
            </a:r>
            <a:r>
              <a:rPr lang="lt-LT" sz="3200" b="1" dirty="0" smtClean="0">
                <a:latin typeface="Times New Roman" pitchFamily="18" charset="0"/>
                <a:cs typeface="Times New Roman" pitchFamily="18" charset="0"/>
              </a:rPr>
              <a:t>: </a:t>
            </a:r>
            <a:r>
              <a:rPr lang="lt-LT" sz="3200" b="1" dirty="0" err="1" smtClean="0">
                <a:latin typeface="Times New Roman" pitchFamily="18" charset="0"/>
                <a:cs typeface="Times New Roman" pitchFamily="18" charset="0"/>
              </a:rPr>
              <a:t>graphical</a:t>
            </a:r>
            <a:r>
              <a:rPr lang="lt-LT" sz="3200" b="1" dirty="0" smtClean="0">
                <a:latin typeface="Times New Roman" pitchFamily="18" charset="0"/>
                <a:cs typeface="Times New Roman" pitchFamily="18" charset="0"/>
              </a:rPr>
              <a:t> </a:t>
            </a:r>
            <a:r>
              <a:rPr lang="lt-LT" sz="3200" b="1" dirty="0" err="1" smtClean="0">
                <a:latin typeface="Times New Roman" pitchFamily="18" charset="0"/>
                <a:cs typeface="Times New Roman" pitchFamily="18" charset="0"/>
              </a:rPr>
              <a:t>representation</a:t>
            </a:r>
            <a:endParaRPr lang="en-US" sz="3200" dirty="0"/>
          </a:p>
        </p:txBody>
      </p:sp>
      <p:sp>
        <p:nvSpPr>
          <p:cNvPr id="3" name="Content Placeholder 2"/>
          <p:cNvSpPr>
            <a:spLocks noGrp="1"/>
          </p:cNvSpPr>
          <p:nvPr>
            <p:ph idx="1"/>
          </p:nvPr>
        </p:nvSpPr>
        <p:spPr/>
        <p:txBody>
          <a:bodyPr/>
          <a:lstStyle/>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buNone/>
            </a:pPr>
            <a:endParaRPr lang="en-US" sz="1600" b="1" i="1" dirty="0" smtClean="0">
              <a:latin typeface="Times New Roman" pitchFamily="18" charset="0"/>
              <a:cs typeface="Times New Roman" pitchFamily="18" charset="0"/>
            </a:endParaRPr>
          </a:p>
          <a:p>
            <a:pPr algn="just"/>
            <a:endParaRPr lang="en-US" sz="1600" b="1" i="1" dirty="0" smtClean="0">
              <a:latin typeface="Times New Roman" pitchFamily="18" charset="0"/>
              <a:cs typeface="Times New Roman" pitchFamily="18" charset="0"/>
            </a:endParaRPr>
          </a:p>
        </p:txBody>
      </p:sp>
      <p:pic>
        <p:nvPicPr>
          <p:cNvPr id="5" name="Paveikslėlis 4"/>
          <p:cNvPicPr/>
          <p:nvPr/>
        </p:nvPicPr>
        <p:blipFill>
          <a:blip r:embed="rId2">
            <a:extLst>
              <a:ext uri="{28A0092B-C50C-407E-A947-70E740481C1C}">
                <a14:useLocalDpi xmlns:a14="http://schemas.microsoft.com/office/drawing/2010/main" val="0"/>
              </a:ext>
            </a:extLst>
          </a:blip>
          <a:stretch>
            <a:fillRect/>
          </a:stretch>
        </p:blipFill>
        <p:spPr>
          <a:xfrm>
            <a:off x="631371" y="1494971"/>
            <a:ext cx="7663543" cy="4814349"/>
          </a:xfrm>
          <a:prstGeom prst="rect">
            <a:avLst/>
          </a:prstGeom>
        </p:spPr>
      </p:pic>
    </p:spTree>
    <p:extLst>
      <p:ext uri="{BB962C8B-B14F-4D97-AF65-F5344CB8AC3E}">
        <p14:creationId xmlns:p14="http://schemas.microsoft.com/office/powerpoint/2010/main" val="2908802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791030"/>
            <a:ext cx="8568952" cy="362856"/>
          </a:xfrm>
        </p:spPr>
        <p:txBody>
          <a:bodyPr/>
          <a:lstStyle/>
          <a:p>
            <a:r>
              <a:rPr lang="en-US" sz="2800" b="1" dirty="0" smtClean="0"/>
              <a:t>Training Bayesian network</a:t>
            </a:r>
            <a:endParaRPr lang="en-US" sz="2800" b="1" dirty="0"/>
          </a:p>
        </p:txBody>
      </p:sp>
      <mc:AlternateContent xmlns:mc="http://schemas.openxmlformats.org/markup-compatibility/2006">
        <mc:Choice xmlns:a14="http://schemas.microsoft.com/office/drawing/2010/main" Requires="a14">
          <p:sp>
            <p:nvSpPr>
              <p:cNvPr id="3" name="Turinio vietos rezervavimo ženklas 2"/>
              <p:cNvSpPr>
                <a:spLocks noGrp="1"/>
              </p:cNvSpPr>
              <p:nvPr>
                <p:ph idx="1"/>
              </p:nvPr>
            </p:nvSpPr>
            <p:spPr>
              <a:xfrm>
                <a:off x="395536" y="1487714"/>
                <a:ext cx="8568952" cy="5319485"/>
              </a:xfrm>
            </p:spPr>
            <p:txBody>
              <a:bodyPr/>
              <a:lstStyle/>
              <a:p>
                <a:pPr algn="just"/>
                <a:r>
                  <a:rPr lang="en-US" sz="1600" b="1" i="1" dirty="0" smtClean="0">
                    <a:solidFill>
                      <a:schemeClr val="accent6">
                        <a:lumMod val="75000"/>
                      </a:schemeClr>
                    </a:solidFill>
                    <a:latin typeface="Times New Roman" panose="02020603050405020304" pitchFamily="18" charset="0"/>
                    <a:cs typeface="Times New Roman" panose="02020603050405020304" pitchFamily="18" charset="0"/>
                  </a:rPr>
                  <a:t>learning </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Bayesian network </a:t>
                </a:r>
                <a:r>
                  <a:rPr lang="en-US" sz="1600" b="1" i="1" dirty="0" smtClean="0">
                    <a:solidFill>
                      <a:schemeClr val="accent6">
                        <a:lumMod val="75000"/>
                      </a:schemeClr>
                    </a:solidFill>
                    <a:latin typeface="Times New Roman" panose="02020603050405020304" pitchFamily="18" charset="0"/>
                    <a:cs typeface="Times New Roman" panose="02020603050405020304" pitchFamily="18" charset="0"/>
                  </a:rPr>
                  <a:t>model (parameters learning) </a:t>
                </a:r>
                <a:r>
                  <a:rPr lang="en-US" sz="1600" b="1" i="1" dirty="0" smtClean="0">
                    <a:latin typeface="Times New Roman" panose="02020603050405020304" pitchFamily="18" charset="0"/>
                    <a:cs typeface="Times New Roman" panose="02020603050405020304" pitchFamily="18" charset="0"/>
                  </a:rPr>
                  <a:t>is </a:t>
                </a:r>
                <a:r>
                  <a:rPr lang="en-US" sz="1600" b="1" i="1" dirty="0">
                    <a:latin typeface="Times New Roman" panose="02020603050405020304" pitchFamily="18" charset="0"/>
                    <a:cs typeface="Times New Roman" panose="02020603050405020304" pitchFamily="18" charset="0"/>
                  </a:rPr>
                  <a:t>performing </a:t>
                </a:r>
                <a:r>
                  <a:rPr lang="en-US" sz="1600" b="1" i="1" dirty="0" smtClean="0">
                    <a:latin typeface="Times New Roman" panose="02020603050405020304" pitchFamily="18" charset="0"/>
                    <a:cs typeface="Times New Roman" panose="02020603050405020304" pitchFamily="18" charset="0"/>
                  </a:rPr>
                  <a:t>a detailed </a:t>
                </a:r>
                <a:r>
                  <a:rPr lang="en-US" sz="1600" b="1" i="1" dirty="0">
                    <a:latin typeface="Times New Roman" panose="02020603050405020304" pitchFamily="18" charset="0"/>
                    <a:cs typeface="Times New Roman" panose="02020603050405020304" pitchFamily="18" charset="0"/>
                  </a:rPr>
                  <a:t>balance with regularity which converges to unique stationary </a:t>
                </a:r>
                <a:r>
                  <a:rPr lang="en-US" sz="1600" b="1" i="1" dirty="0" smtClean="0">
                    <a:latin typeface="Times New Roman" panose="02020603050405020304" pitchFamily="18" charset="0"/>
                    <a:cs typeface="Times New Roman" panose="02020603050405020304" pitchFamily="18" charset="0"/>
                  </a:rPr>
                  <a:t>distribution;</a:t>
                </a:r>
              </a:p>
              <a:p>
                <a:pPr algn="just"/>
                <a:r>
                  <a:rPr lang="en-US" sz="1600" b="1" i="1" dirty="0" smtClean="0">
                    <a:latin typeface="Times New Roman" panose="02020603050405020304" pitchFamily="18" charset="0"/>
                    <a:cs typeface="Times New Roman" panose="02020603050405020304" pitchFamily="18" charset="0"/>
                  </a:rPr>
                  <a:t>a </a:t>
                </a:r>
                <a:r>
                  <a:rPr lang="en-US" sz="1600" b="1" i="1" dirty="0">
                    <a:latin typeface="Times New Roman" panose="02020603050405020304" pitchFamily="18" charset="0"/>
                    <a:cs typeface="Times New Roman" panose="02020603050405020304" pitchFamily="18" charset="0"/>
                  </a:rPr>
                  <a:t>Markov chain satisfies detailed balance if there exists a unique distribution </a:t>
                </a:r>
                <a14:m>
                  <m:oMath xmlns:m="http://schemas.openxmlformats.org/officeDocument/2006/math">
                    <m:r>
                      <a:rPr lang="en-US" sz="1600" b="1" i="1">
                        <a:latin typeface="Cambria Math"/>
                      </a:rPr>
                      <m:t>𝝅</m:t>
                    </m:r>
                  </m:oMath>
                </a14:m>
                <a:r>
                  <a:rPr lang="en-US" sz="1600" b="1" i="1" dirty="0">
                    <a:latin typeface="Times New Roman" panose="02020603050405020304" pitchFamily="18" charset="0"/>
                    <a:cs typeface="Times New Roman" panose="02020603050405020304" pitchFamily="18" charset="0"/>
                  </a:rPr>
                  <a:t> such that for all states  </a:t>
                </a:r>
                <a14:m>
                  <m:oMath xmlns:m="http://schemas.openxmlformats.org/officeDocument/2006/math">
                    <m:r>
                      <a:rPr lang="en-US" sz="1600" b="1" i="1">
                        <a:latin typeface="Cambria Math"/>
                      </a:rPr>
                      <m:t>𝒚</m:t>
                    </m:r>
                  </m:oMath>
                </a14:m>
                <a:r>
                  <a:rPr lang="en-US" sz="1600" b="1" i="1" dirty="0">
                    <a:latin typeface="Times New Roman" panose="02020603050405020304" pitchFamily="18" charset="0"/>
                    <a:cs typeface="Times New Roman" panose="02020603050405020304" pitchFamily="18" charset="0"/>
                  </a:rPr>
                  <a:t>, </a:t>
                </a:r>
                <a14:m>
                  <m:oMath xmlns:m="http://schemas.openxmlformats.org/officeDocument/2006/math">
                    <m:r>
                      <a:rPr lang="en-US" sz="1600" b="1" i="1">
                        <a:latin typeface="Cambria Math"/>
                      </a:rPr>
                      <m:t>𝒚</m:t>
                    </m:r>
                    <m:r>
                      <a:rPr lang="en-US" sz="1600" b="1" i="1">
                        <a:latin typeface="Cambria Math"/>
                      </a:rPr>
                      <m:t>’</m:t>
                    </m:r>
                  </m:oMath>
                </a14:m>
                <a:r>
                  <a:rPr lang="en-US" sz="1600" b="1" i="1" dirty="0">
                    <a:latin typeface="Times New Roman" panose="02020603050405020304" pitchFamily="18" charset="0"/>
                    <a:cs typeface="Times New Roman" panose="02020603050405020304" pitchFamily="18" charset="0"/>
                  </a:rPr>
                  <a:t>, </a:t>
                </a:r>
                <a14:m>
                  <m:oMath xmlns:m="http://schemas.openxmlformats.org/officeDocument/2006/math">
                    <m:r>
                      <a:rPr lang="en-US" sz="1600" b="1" i="1">
                        <a:latin typeface="Cambria Math"/>
                      </a:rPr>
                      <m:t>𝝅</m:t>
                    </m:r>
                    <m:r>
                      <a:rPr lang="en-US" sz="1600" b="1" i="1">
                        <a:latin typeface="Cambria Math"/>
                      </a:rPr>
                      <m:t>(</m:t>
                    </m:r>
                    <m:r>
                      <a:rPr lang="en-US" sz="1600" b="1" i="1">
                        <a:latin typeface="Cambria Math"/>
                      </a:rPr>
                      <m:t>𝒚</m:t>
                    </m:r>
                    <m:r>
                      <a:rPr lang="en-US" sz="1600" b="1" i="1">
                        <a:latin typeface="Cambria Math"/>
                      </a:rPr>
                      <m:t>)</m:t>
                    </m:r>
                    <m:r>
                      <a:rPr lang="en-US" sz="1600" b="1" i="1">
                        <a:latin typeface="Cambria Math"/>
                      </a:rPr>
                      <m:t>𝑻</m:t>
                    </m:r>
                    <m:r>
                      <a:rPr lang="en-US" sz="1600" b="1" i="1">
                        <a:latin typeface="Cambria Math"/>
                      </a:rPr>
                      <m:t>(</m:t>
                    </m:r>
                    <m:r>
                      <a:rPr lang="en-US" sz="1600" b="1" i="1">
                        <a:latin typeface="Cambria Math"/>
                      </a:rPr>
                      <m:t>𝒚</m:t>
                    </m:r>
                    <m:r>
                      <a:rPr lang="en-US" sz="1600" b="1" i="1">
                        <a:latin typeface="Cambria Math"/>
                      </a:rPr>
                      <m:t>−&gt;</m:t>
                    </m:r>
                    <m:r>
                      <a:rPr lang="en-US" sz="1600" b="1" i="1">
                        <a:latin typeface="Cambria Math"/>
                      </a:rPr>
                      <m:t>𝒚</m:t>
                    </m:r>
                    <m:r>
                      <a:rPr lang="en-US" sz="1600" b="1" i="1">
                        <a:latin typeface="Cambria Math"/>
                      </a:rPr>
                      <m:t>’) = </m:t>
                    </m:r>
                    <m:r>
                      <a:rPr lang="en-US" sz="1600" b="1" i="1">
                        <a:latin typeface="Cambria Math"/>
                      </a:rPr>
                      <m:t>𝝅</m:t>
                    </m:r>
                    <m:r>
                      <a:rPr lang="en-US" sz="1600" b="1" i="1">
                        <a:latin typeface="Cambria Math"/>
                      </a:rPr>
                      <m:t>(</m:t>
                    </m:r>
                    <m:r>
                      <a:rPr lang="en-US" sz="1600" b="1" i="1">
                        <a:latin typeface="Cambria Math"/>
                      </a:rPr>
                      <m:t>𝒚</m:t>
                    </m:r>
                    <m:r>
                      <a:rPr lang="en-US" sz="1600" b="1" i="1">
                        <a:latin typeface="Cambria Math"/>
                      </a:rPr>
                      <m:t>’) </m:t>
                    </m:r>
                    <m:r>
                      <a:rPr lang="en-US" sz="1600" b="1" i="1">
                        <a:latin typeface="Cambria Math"/>
                      </a:rPr>
                      <m:t>𝑻</m:t>
                    </m:r>
                    <m:r>
                      <a:rPr lang="en-US" sz="1600" b="1" i="1">
                        <a:latin typeface="Cambria Math"/>
                      </a:rPr>
                      <m:t>(</m:t>
                    </m:r>
                    <m:r>
                      <a:rPr lang="en-US" sz="1600" b="1" i="1">
                        <a:latin typeface="Cambria Math"/>
                      </a:rPr>
                      <m:t>𝒚</m:t>
                    </m:r>
                    <m:r>
                      <a:rPr lang="en-US" sz="1600" b="1" i="1">
                        <a:latin typeface="Cambria Math"/>
                      </a:rPr>
                      <m:t>’−&gt;</m:t>
                    </m:r>
                    <m:r>
                      <a:rPr lang="en-US" sz="1600" b="1" i="1">
                        <a:latin typeface="Cambria Math"/>
                      </a:rPr>
                      <m:t>𝒚</m:t>
                    </m:r>
                    <m:r>
                      <a:rPr lang="en-US" sz="1600" b="1" i="1">
                        <a:latin typeface="Cambria Math"/>
                      </a:rPr>
                      <m:t>)</m:t>
                    </m:r>
                  </m:oMath>
                </a14:m>
                <a:r>
                  <a:rPr lang="en-US" sz="1600" b="1" i="1" dirty="0">
                    <a:latin typeface="Times New Roman" panose="02020603050405020304" pitchFamily="18" charset="0"/>
                    <a:cs typeface="Times New Roman" panose="02020603050405020304" pitchFamily="18" charset="0"/>
                  </a:rPr>
                  <a:t>. If a regular Markov chain satisfies detailed balance with distribution </a:t>
                </a:r>
                <a14:m>
                  <m:oMath xmlns:m="http://schemas.openxmlformats.org/officeDocument/2006/math">
                    <m:r>
                      <a:rPr lang="en-US" sz="1600" b="1" i="1">
                        <a:latin typeface="Cambria Math"/>
                      </a:rPr>
                      <m:t>𝝅</m:t>
                    </m:r>
                  </m:oMath>
                </a14:m>
                <a:r>
                  <a:rPr lang="en-US" sz="1600" b="1" i="1" dirty="0">
                    <a:latin typeface="Times New Roman" panose="02020603050405020304" pitchFamily="18" charset="0"/>
                    <a:cs typeface="Times New Roman" panose="02020603050405020304" pitchFamily="18" charset="0"/>
                  </a:rPr>
                  <a:t>, then there exists</a:t>
                </a:r>
                <a14:m>
                  <m:oMath xmlns:m="http://schemas.openxmlformats.org/officeDocument/2006/math">
                    <m:r>
                      <a:rPr lang="en-US" sz="1600" b="1" i="1">
                        <a:latin typeface="Cambria Math"/>
                      </a:rPr>
                      <m:t> </m:t>
                    </m:r>
                    <m:r>
                      <a:rPr lang="en-US" sz="1600" b="1" i="1">
                        <a:latin typeface="Cambria Math"/>
                      </a:rPr>
                      <m:t>𝒕</m:t>
                    </m:r>
                  </m:oMath>
                </a14:m>
                <a:r>
                  <a:rPr lang="en-US" sz="1600" b="1" i="1" dirty="0">
                    <a:latin typeface="Times New Roman" panose="02020603050405020304" pitchFamily="18" charset="0"/>
                    <a:cs typeface="Times New Roman" panose="02020603050405020304" pitchFamily="18" charset="0"/>
                  </a:rPr>
                  <a:t> such that for any initial distribution </a:t>
                </a:r>
                <a14:m>
                  <m:oMath xmlns:m="http://schemas.openxmlformats.org/officeDocument/2006/math">
                    <m:r>
                      <a:rPr lang="en-US" sz="1600" b="1" i="1">
                        <a:latin typeface="Cambria Math"/>
                      </a:rPr>
                      <m:t>𝝅</m:t>
                    </m:r>
                    <m:r>
                      <a:rPr lang="en-US" sz="1600" b="1" i="1">
                        <a:latin typeface="Cambria Math"/>
                      </a:rPr>
                      <m:t>𝟎</m:t>
                    </m:r>
                  </m:oMath>
                </a14:m>
                <a:r>
                  <a:rPr lang="en-US" sz="1600" b="1" i="1" dirty="0">
                    <a:latin typeface="Times New Roman" panose="02020603050405020304" pitchFamily="18" charset="0"/>
                    <a:cs typeface="Times New Roman" panose="02020603050405020304" pitchFamily="18" charset="0"/>
                  </a:rPr>
                  <a:t>, </a:t>
                </a:r>
                <a14:m>
                  <m:oMath xmlns:m="http://schemas.openxmlformats.org/officeDocument/2006/math">
                    <m:r>
                      <a:rPr lang="en-US" sz="1600" b="1" i="1">
                        <a:latin typeface="Cambria Math"/>
                      </a:rPr>
                      <m:t>𝝅</m:t>
                    </m:r>
                    <m:r>
                      <a:rPr lang="en-US" sz="1600" b="1" i="1">
                        <a:latin typeface="Cambria Math"/>
                      </a:rPr>
                      <m:t>𝒕</m:t>
                    </m:r>
                    <m:r>
                      <a:rPr lang="en-US" sz="1600" b="1" i="1">
                        <a:latin typeface="Cambria Math"/>
                      </a:rPr>
                      <m:t>(</m:t>
                    </m:r>
                    <m:r>
                      <a:rPr lang="en-US" sz="1600" b="1" i="1">
                        <a:latin typeface="Cambria Math"/>
                      </a:rPr>
                      <m:t>𝒚</m:t>
                    </m:r>
                    <m:r>
                      <a:rPr lang="en-US" sz="1600" b="1" i="1">
                        <a:latin typeface="Cambria Math"/>
                      </a:rPr>
                      <m:t>) = </m:t>
                    </m:r>
                    <m:r>
                      <a:rPr lang="en-US" sz="1600" b="1" i="1">
                        <a:latin typeface="Cambria Math"/>
                      </a:rPr>
                      <m:t>𝝅</m:t>
                    </m:r>
                  </m:oMath>
                </a14:m>
                <a:r>
                  <a:rPr lang="en-US" sz="1600" b="1" i="1" dirty="0" smtClean="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Here </a:t>
                </a:r>
                <a14:m>
                  <m:oMath xmlns:m="http://schemas.openxmlformats.org/officeDocument/2006/math">
                    <m:r>
                      <a:rPr lang="en-US" sz="1600" b="1" i="1">
                        <a:latin typeface="Cambria Math"/>
                      </a:rPr>
                      <m:t>𝝅</m:t>
                    </m:r>
                    <m:r>
                      <a:rPr lang="en-US" sz="1600" b="1" i="1">
                        <a:latin typeface="Cambria Math"/>
                      </a:rPr>
                      <m:t>𝒕</m:t>
                    </m:r>
                    <m:r>
                      <a:rPr lang="en-US" sz="1600" b="1" i="1">
                        <a:latin typeface="Cambria Math"/>
                      </a:rPr>
                      <m:t>(</m:t>
                    </m:r>
                    <m:r>
                      <a:rPr lang="en-US" sz="1600" b="1" i="1">
                        <a:latin typeface="Cambria Math"/>
                      </a:rPr>
                      <m:t>𝒚</m:t>
                    </m:r>
                    <m:r>
                      <a:rPr lang="en-US" sz="1600" b="1" i="1">
                        <a:latin typeface="Cambria Math"/>
                      </a:rPr>
                      <m:t>)</m:t>
                    </m:r>
                  </m:oMath>
                </a14:m>
                <a:r>
                  <a:rPr lang="en-US" sz="1600" b="1" i="1" dirty="0">
                    <a:latin typeface="Times New Roman" panose="02020603050405020304" pitchFamily="18" charset="0"/>
                    <a:cs typeface="Times New Roman" panose="02020603050405020304" pitchFamily="18" charset="0"/>
                  </a:rPr>
                  <a:t> is a probability of being in state </a:t>
                </a:r>
                <a14:m>
                  <m:oMath xmlns:m="http://schemas.openxmlformats.org/officeDocument/2006/math">
                    <m:r>
                      <a:rPr lang="en-US" sz="1600" b="1" i="1">
                        <a:latin typeface="Cambria Math"/>
                      </a:rPr>
                      <m:t>𝒚</m:t>
                    </m:r>
                    <m:r>
                      <a:rPr lang="en-US" sz="1600" b="1" i="1">
                        <a:latin typeface="Cambria Math"/>
                      </a:rPr>
                      <m:t> </m:t>
                    </m:r>
                  </m:oMath>
                </a14:m>
                <a:r>
                  <a:rPr lang="en-US" sz="1600" b="1" i="1" dirty="0">
                    <a:latin typeface="Times New Roman" panose="02020603050405020304" pitchFamily="18" charset="0"/>
                    <a:cs typeface="Times New Roman" panose="02020603050405020304" pitchFamily="18" charset="0"/>
                  </a:rPr>
                  <a:t>at time </a:t>
                </a:r>
                <a14:m>
                  <m:oMath xmlns:m="http://schemas.openxmlformats.org/officeDocument/2006/math">
                    <m:r>
                      <a:rPr lang="en-US" sz="1600" b="1" i="1">
                        <a:latin typeface="Cambria Math"/>
                      </a:rPr>
                      <m:t>𝒕</m:t>
                    </m:r>
                  </m:oMath>
                </a14:m>
                <a:r>
                  <a:rPr lang="en-US" sz="1600" b="1" i="1" dirty="0">
                    <a:latin typeface="Times New Roman" panose="02020603050405020304" pitchFamily="18" charset="0"/>
                    <a:cs typeface="Times New Roman" panose="02020603050405020304" pitchFamily="18" charset="0"/>
                  </a:rPr>
                  <a:t>, and </a:t>
                </a:r>
                <a14:m>
                  <m:oMath xmlns:m="http://schemas.openxmlformats.org/officeDocument/2006/math">
                    <m:r>
                      <a:rPr lang="en-US" sz="1600" b="1" i="1">
                        <a:latin typeface="Cambria Math"/>
                      </a:rPr>
                      <m:t>𝑻</m:t>
                    </m:r>
                    <m:r>
                      <a:rPr lang="en-US" sz="1600" b="1" i="1">
                        <a:latin typeface="Cambria Math"/>
                      </a:rPr>
                      <m:t>(</m:t>
                    </m:r>
                    <m:r>
                      <a:rPr lang="en-US" sz="1600" b="1" i="1">
                        <a:latin typeface="Cambria Math"/>
                      </a:rPr>
                      <m:t>𝒚</m:t>
                    </m:r>
                    <m:r>
                      <a:rPr lang="en-US" sz="1600" b="1" i="1">
                        <a:latin typeface="Cambria Math"/>
                      </a:rPr>
                      <m:t>−&gt;</m:t>
                    </m:r>
                    <m:r>
                      <a:rPr lang="en-US" sz="1600" b="1" i="1">
                        <a:latin typeface="Cambria Math"/>
                      </a:rPr>
                      <m:t>𝒚</m:t>
                    </m:r>
                    <m:r>
                      <a:rPr lang="en-US" sz="1600" b="1" i="1">
                        <a:latin typeface="Cambria Math"/>
                      </a:rPr>
                      <m:t>’)</m:t>
                    </m:r>
                  </m:oMath>
                </a14:m>
                <a:r>
                  <a:rPr lang="en-US" sz="1600" b="1" i="1" dirty="0">
                    <a:latin typeface="Times New Roman" panose="02020603050405020304" pitchFamily="18" charset="0"/>
                    <a:cs typeface="Times New Roman" panose="02020603050405020304" pitchFamily="18" charset="0"/>
                  </a:rPr>
                  <a:t> is transition function (probability of moving from state y to state </a:t>
                </a:r>
                <a14:m>
                  <m:oMath xmlns:m="http://schemas.openxmlformats.org/officeDocument/2006/math">
                    <m:r>
                      <a:rPr lang="en-US" sz="1600" b="1" i="1">
                        <a:latin typeface="Cambria Math"/>
                      </a:rPr>
                      <m:t>𝒚</m:t>
                    </m:r>
                    <m:r>
                      <a:rPr lang="en-US" sz="1600" b="1" i="1">
                        <a:latin typeface="Cambria Math"/>
                      </a:rPr>
                      <m:t>’</m:t>
                    </m:r>
                  </m:oMath>
                </a14:m>
                <a:r>
                  <a:rPr lang="en-US" sz="1600" b="1" i="1" dirty="0">
                    <a:latin typeface="Times New Roman" panose="02020603050405020304" pitchFamily="18" charset="0"/>
                    <a:cs typeface="Times New Roman" panose="02020603050405020304" pitchFamily="18" charset="0"/>
                  </a:rPr>
                  <a:t>)</a:t>
                </a:r>
                <a:r>
                  <a:rPr lang="en-US" sz="1600" b="1" i="1" dirty="0" smtClean="0">
                    <a:latin typeface="Times New Roman" panose="02020603050405020304" pitchFamily="18" charset="0"/>
                    <a:cs typeface="Times New Roman" panose="02020603050405020304" pitchFamily="18" charset="0"/>
                  </a:rPr>
                  <a:t>;</a:t>
                </a:r>
              </a:p>
              <a:p>
                <a:pPr algn="just"/>
                <a:r>
                  <a:rPr lang="en-US" sz="1600" b="1" i="1" dirty="0" smtClean="0">
                    <a:solidFill>
                      <a:schemeClr val="accent6">
                        <a:lumMod val="75000"/>
                      </a:schemeClr>
                    </a:solidFill>
                    <a:latin typeface="Times New Roman" panose="02020603050405020304" pitchFamily="18" charset="0"/>
                    <a:cs typeface="Times New Roman" panose="02020603050405020304" pitchFamily="18" charset="0"/>
                  </a:rPr>
                  <a:t>ergodicity is applicable – </a:t>
                </a:r>
                <a:r>
                  <a:rPr lang="en-US" sz="1600" b="1" i="1" dirty="0" smtClean="0">
                    <a:latin typeface="Times New Roman" panose="02020603050405020304" pitchFamily="18" charset="0"/>
                    <a:cs typeface="Times New Roman" panose="02020603050405020304" pitchFamily="18" charset="0"/>
                  </a:rPr>
                  <a:t>it allows </a:t>
                </a:r>
                <a:r>
                  <a:rPr lang="en-US" sz="1600" b="1" i="1" dirty="0">
                    <a:latin typeface="Times New Roman" panose="02020603050405020304" pitchFamily="18" charset="0"/>
                    <a:cs typeface="Times New Roman" panose="02020603050405020304" pitchFamily="18" charset="0"/>
                  </a:rPr>
                  <a:t>interchanging statistic and temporal characteristics of some random processes (sequences): the ensemble average (average across all </a:t>
                </a:r>
                <a:r>
                  <a:rPr lang="en-US" sz="1600" b="1" i="1" dirty="0" smtClean="0">
                    <a:latin typeface="Times New Roman" panose="02020603050405020304" pitchFamily="18" charset="0"/>
                    <a:cs typeface="Times New Roman" panose="02020603050405020304" pitchFamily="18" charset="0"/>
                  </a:rPr>
                  <a:t>sample functions) </a:t>
                </a:r>
                <a:r>
                  <a:rPr lang="en-US" sz="1600" b="1" i="1" dirty="0">
                    <a:latin typeface="Times New Roman" panose="02020603050405020304" pitchFamily="18" charset="0"/>
                    <a:cs typeface="Times New Roman" panose="02020603050405020304" pitchFamily="18" charset="0"/>
                  </a:rPr>
                  <a:t>equals the corresponding time average with probability 1 in limit as the observation time goes to </a:t>
                </a:r>
                <a:r>
                  <a:rPr lang="en-US" sz="1600" b="1" i="1" dirty="0" smtClean="0">
                    <a:latin typeface="Times New Roman" panose="02020603050405020304" pitchFamily="18" charset="0"/>
                    <a:cs typeface="Times New Roman" panose="02020603050405020304" pitchFamily="18" charset="0"/>
                  </a:rPr>
                  <a:t>infinity;</a:t>
                </a:r>
                <a:endParaRPr lang="en-US" sz="1600" b="1" i="1" dirty="0">
                  <a:latin typeface="Times New Roman" panose="02020603050405020304" pitchFamily="18" charset="0"/>
                  <a:cs typeface="Times New Roman" panose="02020603050405020304" pitchFamily="18" charset="0"/>
                </a:endParaRPr>
              </a:p>
              <a:p>
                <a:pPr algn="just"/>
                <a:r>
                  <a:rPr lang="en-US" sz="1600" b="1" i="1" dirty="0" smtClean="0">
                    <a:latin typeface="Times New Roman" panose="02020603050405020304" pitchFamily="18" charset="0"/>
                    <a:cs typeface="Times New Roman" panose="02020603050405020304" pitchFamily="18" charset="0"/>
                  </a:rPr>
                  <a:t>by </a:t>
                </a:r>
                <a:r>
                  <a:rPr lang="en-US" sz="1600" b="1" i="1" dirty="0">
                    <a:latin typeface="Times New Roman" panose="02020603050405020304" pitchFamily="18" charset="0"/>
                    <a:cs typeface="Times New Roman" panose="02020603050405020304" pitchFamily="18" charset="0"/>
                  </a:rPr>
                  <a:t>the </a:t>
                </a:r>
                <a:r>
                  <a:rPr lang="en-US" sz="1600" b="1" i="1" dirty="0" smtClean="0">
                    <a:solidFill>
                      <a:schemeClr val="accent6">
                        <a:lumMod val="75000"/>
                      </a:schemeClr>
                    </a:solidFill>
                    <a:latin typeface="Times New Roman" panose="02020603050405020304" pitchFamily="18" charset="0"/>
                    <a:cs typeface="Times New Roman" panose="02020603050405020304" pitchFamily="18" charset="0"/>
                  </a:rPr>
                  <a:t>ergodic theorem, </a:t>
                </a:r>
                <a:r>
                  <a:rPr lang="en-US" sz="1600" b="1" i="1" dirty="0">
                    <a:latin typeface="Times New Roman" panose="02020603050405020304" pitchFamily="18" charset="0"/>
                    <a:cs typeface="Times New Roman" panose="02020603050405020304" pitchFamily="18" charset="0"/>
                  </a:rPr>
                  <a:t>the stationary distribution is approximated by the </a:t>
                </a:r>
                <a:r>
                  <a:rPr lang="en-US" sz="1600" b="1" i="1" dirty="0" smtClean="0">
                    <a:latin typeface="Times New Roman" panose="02020603050405020304" pitchFamily="18" charset="0"/>
                    <a:cs typeface="Times New Roman" panose="02020603050405020304" pitchFamily="18" charset="0"/>
                  </a:rPr>
                  <a:t>empirical measures </a:t>
                </a:r>
                <a:r>
                  <a:rPr lang="en-US" sz="1600" b="1" i="1" dirty="0">
                    <a:latin typeface="Times New Roman" panose="02020603050405020304" pitchFamily="18" charset="0"/>
                    <a:cs typeface="Times New Roman" panose="02020603050405020304" pitchFamily="18" charset="0"/>
                  </a:rPr>
                  <a:t>of the random states of the MCMC </a:t>
                </a:r>
                <a:r>
                  <a:rPr lang="en-US" sz="1600" b="1" i="1" dirty="0" smtClean="0">
                    <a:latin typeface="Times New Roman" panose="02020603050405020304" pitchFamily="18" charset="0"/>
                    <a:cs typeface="Times New Roman" panose="02020603050405020304" pitchFamily="18" charset="0"/>
                  </a:rPr>
                  <a:t>sampler; </a:t>
                </a:r>
                <a:r>
                  <a:rPr lang="en-US" sz="1600" b="1" i="1" dirty="0" smtClean="0">
                    <a:solidFill>
                      <a:srgbClr val="FF0000"/>
                    </a:solidFill>
                    <a:latin typeface="Times New Roman" panose="02020603050405020304" pitchFamily="18" charset="0"/>
                    <a:cs typeface="Times New Roman" panose="02020603050405020304" pitchFamily="18" charset="0"/>
                  </a:rPr>
                  <a:t>it </a:t>
                </a:r>
                <a:r>
                  <a:rPr lang="en-US" sz="1600" b="1" i="1" dirty="0">
                    <a:solidFill>
                      <a:srgbClr val="FF0000"/>
                    </a:solidFill>
                    <a:latin typeface="Times New Roman" panose="02020603050405020304" pitchFamily="18" charset="0"/>
                    <a:cs typeface="Times New Roman" panose="02020603050405020304" pitchFamily="18" charset="0"/>
                  </a:rPr>
                  <a:t>is expected, that in a very long run samples will take values that look like draws from the target distribution (at equilibrium</a:t>
                </a:r>
                <a:r>
                  <a:rPr lang="en-US" sz="1600" b="1" i="1" dirty="0" smtClean="0">
                    <a:solidFill>
                      <a:srgbClr val="FF0000"/>
                    </a:solidFill>
                    <a:latin typeface="Times New Roman" panose="02020603050405020304" pitchFamily="18" charset="0"/>
                    <a:cs typeface="Times New Roman" panose="02020603050405020304" pitchFamily="18" charset="0"/>
                  </a:rPr>
                  <a:t>);</a:t>
                </a:r>
              </a:p>
              <a:p>
                <a:pPr algn="just"/>
                <a:r>
                  <a:rPr lang="en-US" sz="1600" b="1" i="1" dirty="0">
                    <a:latin typeface="Times New Roman" panose="02020603050405020304" pitchFamily="18" charset="0"/>
                    <a:cs typeface="Times New Roman" panose="02020603050405020304" pitchFamily="18" charset="0"/>
                  </a:rPr>
                  <a:t>a</a:t>
                </a:r>
                <a:r>
                  <a:rPr lang="en-US" sz="1600" b="1" i="1" dirty="0" smtClean="0">
                    <a:latin typeface="Times New Roman" panose="02020603050405020304" pitchFamily="18" charset="0"/>
                    <a:cs typeface="Times New Roman" panose="02020603050405020304" pitchFamily="18" charset="0"/>
                  </a:rPr>
                  <a:t>pplying </a:t>
                </a:r>
                <a:r>
                  <a:rPr lang="en-US" sz="1600" b="1" i="1" dirty="0">
                    <a:latin typeface="Times New Roman" panose="02020603050405020304" pitchFamily="18" charset="0"/>
                    <a:cs typeface="Times New Roman" panose="02020603050405020304" pitchFamily="18" charset="0"/>
                  </a:rPr>
                  <a:t>ergodicity for Markov chains, the following statements </a:t>
                </a:r>
                <a:r>
                  <a:rPr lang="lt-LT" sz="1600" b="1" i="1" dirty="0">
                    <a:latin typeface="Times New Roman" panose="02020603050405020304" pitchFamily="18" charset="0"/>
                    <a:cs typeface="Times New Roman" panose="02020603050405020304" pitchFamily="18" charset="0"/>
                  </a:rPr>
                  <a:t>are </a:t>
                </a:r>
                <a:r>
                  <a:rPr lang="lt-LT" sz="1600" b="1" i="1" dirty="0" err="1">
                    <a:latin typeface="Times New Roman" panose="02020603050405020304" pitchFamily="18" charset="0"/>
                    <a:cs typeface="Times New Roman" panose="02020603050405020304" pitchFamily="18" charset="0"/>
                  </a:rPr>
                  <a:t>true</a:t>
                </a:r>
                <a:r>
                  <a:rPr lang="lt-LT" sz="1600" b="1" i="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 </a:t>
                </a:r>
                <a:endParaRPr lang="en-US" sz="1600" b="1" i="1" dirty="0" smtClean="0">
                  <a:latin typeface="Times New Roman" panose="02020603050405020304" pitchFamily="18" charset="0"/>
                  <a:cs typeface="Times New Roman" panose="02020603050405020304" pitchFamily="18" charset="0"/>
                </a:endParaRPr>
              </a:p>
              <a:p>
                <a:pPr lvl="1" algn="just"/>
                <a:r>
                  <a:rPr lang="en-US" sz="1400" b="1" i="1" dirty="0" smtClean="0">
                    <a:latin typeface="Times New Roman" panose="02020603050405020304" pitchFamily="18" charset="0"/>
                    <a:cs typeface="Times New Roman" panose="02020603050405020304" pitchFamily="18" charset="0"/>
                  </a:rPr>
                  <a:t>an </a:t>
                </a:r>
                <a:r>
                  <a:rPr lang="en-US" sz="1400" b="1" i="1" dirty="0">
                    <a:latin typeface="Times New Roman" panose="02020603050405020304" pitchFamily="18" charset="0"/>
                    <a:cs typeface="Times New Roman" panose="02020603050405020304" pitchFamily="18" charset="0"/>
                  </a:rPr>
                  <a:t>irreducible Markov chain has a stationary distribution if and only if the Markov chain is ergodic; </a:t>
                </a:r>
                <a:endParaRPr lang="en-US" sz="1400" b="1" i="1" dirty="0" smtClean="0">
                  <a:latin typeface="Times New Roman" panose="02020603050405020304" pitchFamily="18" charset="0"/>
                  <a:cs typeface="Times New Roman" panose="02020603050405020304" pitchFamily="18" charset="0"/>
                </a:endParaRPr>
              </a:p>
              <a:p>
                <a:pPr lvl="1" algn="just"/>
                <a:r>
                  <a:rPr lang="en-US" sz="1400" b="1" i="1" dirty="0" smtClean="0">
                    <a:latin typeface="Times New Roman" panose="02020603050405020304" pitchFamily="18" charset="0"/>
                    <a:cs typeface="Times New Roman" panose="02020603050405020304" pitchFamily="18" charset="0"/>
                  </a:rPr>
                  <a:t>for </a:t>
                </a:r>
                <a:r>
                  <a:rPr lang="en-US" sz="1400" b="1" i="1" dirty="0">
                    <a:latin typeface="Times New Roman" panose="02020603050405020304" pitchFamily="18" charset="0"/>
                    <a:cs typeface="Times New Roman" panose="02020603050405020304" pitchFamily="18" charset="0"/>
                  </a:rPr>
                  <a:t>a process to be ergodic, it has to necessarily be stationary (but not all stationary processes are ergodic); </a:t>
                </a:r>
                <a:endParaRPr lang="en-US" sz="1400" b="1" i="1" dirty="0" smtClean="0">
                  <a:latin typeface="Times New Roman" panose="02020603050405020304" pitchFamily="18" charset="0"/>
                  <a:cs typeface="Times New Roman" panose="02020603050405020304" pitchFamily="18" charset="0"/>
                </a:endParaRPr>
              </a:p>
              <a:p>
                <a:pPr lvl="1" algn="just"/>
                <a:r>
                  <a:rPr lang="en-US" sz="1400" b="1" i="1" dirty="0" smtClean="0">
                    <a:latin typeface="Times New Roman" panose="02020603050405020304" pitchFamily="18" charset="0"/>
                    <a:cs typeface="Times New Roman" panose="02020603050405020304" pitchFamily="18" charset="0"/>
                  </a:rPr>
                  <a:t>if </a:t>
                </a:r>
                <a:r>
                  <a:rPr lang="en-US" sz="1400" b="1" i="1" dirty="0">
                    <a:latin typeface="Times New Roman" panose="02020603050405020304" pitchFamily="18" charset="0"/>
                    <a:cs typeface="Times New Roman" panose="02020603050405020304" pitchFamily="18" charset="0"/>
                  </a:rPr>
                  <a:t>the Markov chain is ergodic, the stationary distribution is </a:t>
                </a:r>
                <a:r>
                  <a:rPr lang="en-US" sz="1400" b="1" i="1" dirty="0" smtClean="0">
                    <a:latin typeface="Times New Roman" panose="02020603050405020304" pitchFamily="18" charset="0"/>
                    <a:cs typeface="Times New Roman" panose="02020603050405020304" pitchFamily="18" charset="0"/>
                  </a:rPr>
                  <a:t>unique;</a:t>
                </a:r>
              </a:p>
              <a:p>
                <a:pPr lvl="1" algn="just"/>
                <a:r>
                  <a:rPr lang="en-US" sz="1400" b="1" i="1" dirty="0" smtClean="0">
                    <a:solidFill>
                      <a:srgbClr val="FF0000"/>
                    </a:solidFill>
                    <a:latin typeface="Times New Roman" panose="02020603050405020304" pitchFamily="18" charset="0"/>
                    <a:cs typeface="Times New Roman" panose="02020603050405020304" pitchFamily="18" charset="0"/>
                  </a:rPr>
                  <a:t>in </a:t>
                </a:r>
                <a:r>
                  <a:rPr lang="en-US" sz="1400" b="1" i="1" dirty="0">
                    <a:solidFill>
                      <a:srgbClr val="FF0000"/>
                    </a:solidFill>
                    <a:latin typeface="Times New Roman" panose="02020603050405020304" pitchFamily="18" charset="0"/>
                    <a:cs typeface="Times New Roman" panose="02020603050405020304" pitchFamily="18" charset="0"/>
                  </a:rPr>
                  <a:t>ergodic Markov chains the steady-state probability of a state is equal to the long run proportion of time the process is in that state.</a:t>
                </a: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1800" b="1" i="1" dirty="0">
                  <a:latin typeface="Times New Roman" panose="02020603050405020304" pitchFamily="18" charset="0"/>
                  <a:cs typeface="Times New Roman" panose="02020603050405020304" pitchFamily="18" charset="0"/>
                </a:endParaRPr>
              </a:p>
              <a:p>
                <a:endParaRPr lang="en-US" dirty="0"/>
              </a:p>
            </p:txBody>
          </p:sp>
        </mc:Choice>
        <mc:Fallback>
          <p:sp>
            <p:nvSpPr>
              <p:cNvPr id="3" name="Turinio vietos rezervavimo ženklas 2"/>
              <p:cNvSpPr>
                <a:spLocks noGrp="1" noRot="1" noChangeAspect="1" noMove="1" noResize="1" noEditPoints="1" noAdjustHandles="1" noChangeArrowheads="1" noChangeShapeType="1" noTextEdit="1"/>
              </p:cNvSpPr>
              <p:nvPr>
                <p:ph idx="1"/>
              </p:nvPr>
            </p:nvSpPr>
            <p:spPr>
              <a:xfrm>
                <a:off x="395536" y="1487714"/>
                <a:ext cx="8568952" cy="5319485"/>
              </a:xfrm>
              <a:blipFill>
                <a:blip r:embed="rId2"/>
                <a:stretch>
                  <a:fillRect l="-284" t="-344" r="-356" b="-2635"/>
                </a:stretch>
              </a:blipFill>
            </p:spPr>
            <p:txBody>
              <a:bodyPr/>
              <a:lstStyle/>
              <a:p>
                <a:r>
                  <a:rPr lang="en-US">
                    <a:noFill/>
                  </a:rPr>
                  <a:t> </a:t>
                </a:r>
              </a:p>
            </p:txBody>
          </p:sp>
        </mc:Fallback>
      </mc:AlternateContent>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030" y="0"/>
            <a:ext cx="2764970" cy="1560286"/>
          </a:xfrm>
          <a:prstGeom prst="rect">
            <a:avLst/>
          </a:prstGeom>
        </p:spPr>
      </p:pic>
    </p:spTree>
    <p:extLst>
      <p:ext uri="{BB962C8B-B14F-4D97-AF65-F5344CB8AC3E}">
        <p14:creationId xmlns:p14="http://schemas.microsoft.com/office/powerpoint/2010/main" val="2443651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812801"/>
            <a:ext cx="8568952" cy="290286"/>
          </a:xfrm>
        </p:spPr>
        <p:txBody>
          <a:bodyPr/>
          <a:lstStyle/>
          <a:p>
            <a:r>
              <a:rPr lang="en-US" sz="2800" b="1" dirty="0">
                <a:latin typeface="Times New Roman" panose="02020603050405020304" pitchFamily="18" charset="0"/>
                <a:cs typeface="Times New Roman" panose="02020603050405020304" pitchFamily="18" charset="0"/>
              </a:rPr>
              <a:t>Training Bayesian network and making inference</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urinio vietos rezervavimo ženklas 2"/>
              <p:cNvSpPr>
                <a:spLocks noGrp="1"/>
              </p:cNvSpPr>
              <p:nvPr>
                <p:ph idx="1"/>
              </p:nvPr>
            </p:nvSpPr>
            <p:spPr>
              <a:xfrm>
                <a:off x="395536" y="1103087"/>
                <a:ext cx="8568952" cy="5689599"/>
              </a:xfrm>
            </p:spPr>
            <p:txBody>
              <a:bodyPr/>
              <a:lstStyle/>
              <a:p>
                <a:pPr algn="just"/>
                <a:r>
                  <a:rPr lang="en-US" sz="2000" b="1" i="1" dirty="0" smtClean="0">
                    <a:solidFill>
                      <a:schemeClr val="accent6">
                        <a:lumMod val="75000"/>
                      </a:schemeClr>
                    </a:solidFill>
                    <a:latin typeface="Times New Roman" panose="02020603050405020304" pitchFamily="18" charset="0"/>
                    <a:cs typeface="Times New Roman" panose="02020603050405020304" pitchFamily="18" charset="0"/>
                  </a:rPr>
                  <a:t>learning </a:t>
                </a:r>
                <a:r>
                  <a:rPr lang="en-US" sz="2000" b="1" i="1" dirty="0">
                    <a:solidFill>
                      <a:schemeClr val="accent6">
                        <a:lumMod val="75000"/>
                      </a:schemeClr>
                    </a:solidFill>
                    <a:latin typeface="Times New Roman" panose="02020603050405020304" pitchFamily="18" charset="0"/>
                    <a:cs typeface="Times New Roman" panose="02020603050405020304" pitchFamily="18" charset="0"/>
                  </a:rPr>
                  <a:t>models from complete data: </a:t>
                </a:r>
                <a:r>
                  <a:rPr lang="en-US" sz="2000" b="1" i="1" dirty="0">
                    <a:latin typeface="Times New Roman" panose="02020603050405020304" pitchFamily="18" charset="0"/>
                    <a:cs typeface="Times New Roman" panose="02020603050405020304" pitchFamily="18" charset="0"/>
                  </a:rPr>
                  <a:t>maximum likelihood estimate and</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Bayesian </a:t>
                </a:r>
                <a:r>
                  <a:rPr lang="en-US" sz="2000" b="1" i="1" dirty="0" smtClean="0">
                    <a:latin typeface="Times New Roman" panose="02020603050405020304" pitchFamily="18" charset="0"/>
                    <a:cs typeface="Times New Roman" panose="02020603050405020304" pitchFamily="18" charset="0"/>
                  </a:rPr>
                  <a:t>method (</a:t>
                </a:r>
                <a:r>
                  <a:rPr lang="en-US" sz="2000" b="1" i="1" dirty="0">
                    <a:latin typeface="Times New Roman" panose="02020603050405020304" pitchFamily="18" charset="0"/>
                    <a:cs typeface="Times New Roman" panose="02020603050405020304" pitchFamily="18" charset="0"/>
                  </a:rPr>
                  <a:t>parameters become variables in a replicated </a:t>
                </a:r>
                <a:r>
                  <a:rPr lang="en-US" sz="2000" b="1" i="1" dirty="0" smtClean="0">
                    <a:latin typeface="Times New Roman" panose="02020603050405020304" pitchFamily="18" charset="0"/>
                    <a:cs typeface="Times New Roman" panose="02020603050405020304" pitchFamily="18" charset="0"/>
                  </a:rPr>
                  <a:t>model with </a:t>
                </a:r>
                <a:r>
                  <a:rPr lang="en-US" sz="2000" b="1" i="1" dirty="0">
                    <a:latin typeface="Times New Roman" panose="02020603050405020304" pitchFamily="18" charset="0"/>
                    <a:cs typeface="Times New Roman" panose="02020603050405020304" pitchFamily="18" charset="0"/>
                  </a:rPr>
                  <a:t>their own prior distributions defined by </a:t>
                </a:r>
                <a:r>
                  <a:rPr lang="en-US" sz="2000" b="1" i="1" dirty="0" smtClean="0">
                    <a:latin typeface="Times New Roman" panose="02020603050405020304" pitchFamily="18" charset="0"/>
                    <a:cs typeface="Times New Roman" panose="02020603050405020304" pitchFamily="18" charset="0"/>
                  </a:rPr>
                  <a:t>hyper parameters</a:t>
                </a: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then Bayesian </a:t>
                </a:r>
                <a:r>
                  <a:rPr lang="en-US" sz="2000" b="1" i="1" dirty="0">
                    <a:latin typeface="Times New Roman" panose="02020603050405020304" pitchFamily="18" charset="0"/>
                    <a:cs typeface="Times New Roman" panose="02020603050405020304" pitchFamily="18" charset="0"/>
                  </a:rPr>
                  <a:t>learning is just ordinary inference in the </a:t>
                </a:r>
                <a:r>
                  <a:rPr lang="en-US" sz="2000" b="1" i="1" dirty="0" smtClean="0">
                    <a:latin typeface="Times New Roman" panose="02020603050405020304" pitchFamily="18" charset="0"/>
                    <a:cs typeface="Times New Roman" panose="02020603050405020304" pitchFamily="18" charset="0"/>
                  </a:rPr>
                  <a:t>model);</a:t>
                </a:r>
                <a:endParaRPr lang="en-US" sz="2000" b="1" i="1" dirty="0">
                  <a:latin typeface="Times New Roman" panose="02020603050405020304" pitchFamily="18" charset="0"/>
                  <a:cs typeface="Times New Roman" panose="02020603050405020304" pitchFamily="18" charset="0"/>
                </a:endParaRPr>
              </a:p>
              <a:p>
                <a:pPr algn="just"/>
                <a:r>
                  <a:rPr lang="en-US" sz="2000" b="1" i="1" dirty="0">
                    <a:solidFill>
                      <a:schemeClr val="accent6">
                        <a:lumMod val="75000"/>
                      </a:schemeClr>
                    </a:solidFill>
                    <a:latin typeface="Times New Roman" panose="02020603050405020304" pitchFamily="18" charset="0"/>
                    <a:cs typeface="Times New Roman" panose="02020603050405020304" pitchFamily="18" charset="0"/>
                  </a:rPr>
                  <a:t>learning models from incomplete data </a:t>
                </a:r>
                <a:r>
                  <a:rPr lang="en-US" sz="2000" b="1" i="1" dirty="0">
                    <a:latin typeface="Times New Roman" panose="02020603050405020304" pitchFamily="18" charset="0"/>
                    <a:cs typeface="Times New Roman" panose="02020603050405020304" pitchFamily="18" charset="0"/>
                  </a:rPr>
                  <a:t>adds a layer on top of the parameter learning methods: Expectation</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Maximization algorithm</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Robust Bayesian estimate</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Monte</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Carlo method</a:t>
                </a:r>
                <a:r>
                  <a:rPr lang="en-US" sz="2000"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and Gaussian approximation</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method; </a:t>
                </a:r>
              </a:p>
              <a:p>
                <a:pPr algn="just"/>
                <a:r>
                  <a:rPr lang="en-US" sz="2000" b="1" i="1" dirty="0" smtClean="0">
                    <a:solidFill>
                      <a:schemeClr val="accent6">
                        <a:lumMod val="75000"/>
                      </a:schemeClr>
                    </a:solidFill>
                    <a:latin typeface="Times New Roman" panose="02020603050405020304" pitchFamily="18" charset="0"/>
                    <a:cs typeface="Times New Roman" panose="02020603050405020304" pitchFamily="18" charset="0"/>
                  </a:rPr>
                  <a:t>inference </a:t>
                </a:r>
                <a:r>
                  <a:rPr lang="en-US" sz="2000" b="1" i="1" dirty="0">
                    <a:solidFill>
                      <a:schemeClr val="accent6">
                        <a:lumMod val="75000"/>
                      </a:schemeClr>
                    </a:solidFill>
                    <a:latin typeface="Times New Roman" panose="02020603050405020304" pitchFamily="18" charset="0"/>
                    <a:cs typeface="Times New Roman" panose="02020603050405020304" pitchFamily="18" charset="0"/>
                  </a:rPr>
                  <a:t>in Bayesian networks refers to:</a:t>
                </a:r>
              </a:p>
              <a:p>
                <a:pPr lvl="1" algn="just"/>
                <a:r>
                  <a:rPr lang="en-US" sz="1600" b="1" i="1" dirty="0">
                    <a:latin typeface="Times New Roman" panose="02020603050405020304" pitchFamily="18" charset="0"/>
                    <a:cs typeface="Times New Roman" panose="02020603050405020304" pitchFamily="18" charset="0"/>
                  </a:rPr>
                  <a:t>finding the probability of a variable being in a certain state, given that other variables are set to certain values; or</a:t>
                </a:r>
              </a:p>
              <a:p>
                <a:pPr lvl="1" algn="just"/>
                <a:r>
                  <a:rPr lang="en-US" sz="1600" b="1" i="1" dirty="0">
                    <a:latin typeface="Times New Roman" panose="02020603050405020304" pitchFamily="18" charset="0"/>
                    <a:cs typeface="Times New Roman" panose="02020603050405020304" pitchFamily="18" charset="0"/>
                  </a:rPr>
                  <a:t>finding the values of a given set of variables that best explains (in the sense of the highest MAP (maximum a posteriori probability) why a set of other variables are set to certain </a:t>
                </a:r>
                <a:r>
                  <a:rPr lang="en-US" sz="1600" b="1" i="1" dirty="0" smtClean="0">
                    <a:latin typeface="Times New Roman" panose="02020603050405020304" pitchFamily="18" charset="0"/>
                    <a:cs typeface="Times New Roman" panose="02020603050405020304" pitchFamily="18" charset="0"/>
                  </a:rPr>
                  <a:t>values.</a:t>
                </a:r>
              </a:p>
              <a:p>
                <a:pPr algn="just"/>
                <a:r>
                  <a:rPr lang="en-US" sz="1800" b="1" i="1" dirty="0" smtClean="0">
                    <a:latin typeface="Times New Roman" panose="02020603050405020304" pitchFamily="18" charset="0"/>
                    <a:cs typeface="Times New Roman" panose="02020603050405020304" pitchFamily="18" charset="0"/>
                  </a:rPr>
                  <a:t>for </a:t>
                </a:r>
                <a:r>
                  <a:rPr lang="en-US" sz="1800" b="1" i="1" dirty="0">
                    <a:latin typeface="Times New Roman" panose="02020603050405020304" pitchFamily="18" charset="0"/>
                    <a:cs typeface="Times New Roman" panose="02020603050405020304" pitchFamily="18" charset="0"/>
                  </a:rPr>
                  <a:t>the problem of inferring the parameter </a:t>
                </a:r>
                <a14:m>
                  <m:oMath xmlns:m="http://schemas.openxmlformats.org/officeDocument/2006/math">
                    <m:r>
                      <a:rPr lang="en-US" sz="1800" b="1" i="1">
                        <a:latin typeface="Cambria Math"/>
                      </a:rPr>
                      <m:t>⍬ </m:t>
                    </m:r>
                  </m:oMath>
                </a14:m>
                <a:r>
                  <a:rPr lang="en-US" sz="1800" b="1" i="1" dirty="0">
                    <a:latin typeface="Times New Roman" panose="02020603050405020304" pitchFamily="18" charset="0"/>
                    <a:cs typeface="Times New Roman" panose="02020603050405020304" pitchFamily="18" charset="0"/>
                  </a:rPr>
                  <a:t>for a distribution from a given set of data </a:t>
                </a:r>
                <a14:m>
                  <m:oMath xmlns:m="http://schemas.openxmlformats.org/officeDocument/2006/math">
                    <m:r>
                      <a:rPr lang="en-US" sz="1800" b="1" i="1">
                        <a:latin typeface="Cambria Math"/>
                      </a:rPr>
                      <m:t>𝒙</m:t>
                    </m:r>
                  </m:oMath>
                </a14:m>
                <a:r>
                  <a:rPr lang="en-US" sz="1800" b="1" i="1" dirty="0">
                    <a:latin typeface="Times New Roman" panose="02020603050405020304" pitchFamily="18" charset="0"/>
                    <a:cs typeface="Times New Roman" panose="02020603050405020304" pitchFamily="18" charset="0"/>
                  </a:rPr>
                  <a:t>, </a:t>
                </a:r>
                <a:r>
                  <a:rPr lang="en-US" sz="1800" b="1" i="1" dirty="0">
                    <a:solidFill>
                      <a:schemeClr val="accent6">
                        <a:lumMod val="75000"/>
                      </a:schemeClr>
                    </a:solidFill>
                    <a:latin typeface="Times New Roman" panose="02020603050405020304" pitchFamily="18" charset="0"/>
                    <a:cs typeface="Times New Roman" panose="02020603050405020304" pitchFamily="18" charset="0"/>
                  </a:rPr>
                  <a:t>Bayes’ theorem </a:t>
                </a:r>
                <a:r>
                  <a:rPr lang="en-US" sz="1800" b="1" i="1" dirty="0">
                    <a:latin typeface="Times New Roman" panose="02020603050405020304" pitchFamily="18" charset="0"/>
                    <a:cs typeface="Times New Roman" panose="02020603050405020304" pitchFamily="18" charset="0"/>
                  </a:rPr>
                  <a:t>says that the posterior distribution is equal to the product of the likelihood function </a:t>
                </a:r>
                <a14:m>
                  <m:oMath xmlns:m="http://schemas.openxmlformats.org/officeDocument/2006/math">
                    <m:r>
                      <a:rPr lang="en-US" sz="1800" b="1" i="1">
                        <a:latin typeface="Cambria Math"/>
                      </a:rPr>
                      <m:t>⍬→ </m:t>
                    </m:r>
                    <m:r>
                      <a:rPr lang="en-US" sz="1800" b="1" i="1">
                        <a:latin typeface="Cambria Math"/>
                      </a:rPr>
                      <m:t>𝒑</m:t>
                    </m:r>
                    <m:r>
                      <a:rPr lang="en-US" sz="1800" b="1" i="1">
                        <a:latin typeface="Cambria Math"/>
                      </a:rPr>
                      <m:t>(</m:t>
                    </m:r>
                    <m:r>
                      <a:rPr lang="en-US" sz="1800" b="1" i="1">
                        <a:latin typeface="Cambria Math"/>
                      </a:rPr>
                      <m:t>𝒙</m:t>
                    </m:r>
                    <m:r>
                      <a:rPr lang="en-US" sz="1800" b="1" i="1">
                        <a:latin typeface="Cambria Math"/>
                      </a:rPr>
                      <m:t>|⍬)</m:t>
                    </m:r>
                  </m:oMath>
                </a14:m>
                <a:r>
                  <a:rPr lang="en-US" sz="1800" b="1" i="1" dirty="0">
                    <a:latin typeface="Times New Roman" panose="02020603050405020304" pitchFamily="18" charset="0"/>
                    <a:cs typeface="Times New Roman" panose="02020603050405020304" pitchFamily="18" charset="0"/>
                  </a:rPr>
                  <a:t> and the prior </a:t>
                </a:r>
                <a14:m>
                  <m:oMath xmlns:m="http://schemas.openxmlformats.org/officeDocument/2006/math">
                    <m:r>
                      <a:rPr lang="en-US" sz="1800" b="1" i="1">
                        <a:latin typeface="Cambria Math"/>
                      </a:rPr>
                      <m:t>𝒑</m:t>
                    </m:r>
                    <m:r>
                      <a:rPr lang="en-US" sz="1800" b="1" i="1">
                        <a:latin typeface="Cambria Math"/>
                      </a:rPr>
                      <m:t>(⍬)</m:t>
                    </m:r>
                  </m:oMath>
                </a14:m>
                <a:r>
                  <a:rPr lang="en-US" sz="1800" b="1" i="1" dirty="0">
                    <a:latin typeface="Times New Roman" panose="02020603050405020304" pitchFamily="18" charset="0"/>
                    <a:cs typeface="Times New Roman" panose="02020603050405020304" pitchFamily="18" charset="0"/>
                  </a:rPr>
                  <a:t>,</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normalized by the probability of the data </a:t>
                </a:r>
                <a14:m>
                  <m:oMath xmlns:m="http://schemas.openxmlformats.org/officeDocument/2006/math">
                    <m:r>
                      <a:rPr lang="en-US" sz="1800" b="1" i="1">
                        <a:latin typeface="Cambria Math"/>
                      </a:rPr>
                      <m:t>𝒑</m:t>
                    </m:r>
                    <m:r>
                      <a:rPr lang="en-US" sz="1800" b="1" i="1">
                        <a:latin typeface="Cambria Math"/>
                      </a:rPr>
                      <m:t>(</m:t>
                    </m:r>
                    <m:r>
                      <a:rPr lang="en-US" sz="1800" b="1" i="1">
                        <a:latin typeface="Cambria Math"/>
                      </a:rPr>
                      <m:t>𝒙</m:t>
                    </m:r>
                    <m:r>
                      <a:rPr lang="en-US" sz="1800" b="1" i="1">
                        <a:latin typeface="Cambria Math"/>
                      </a:rPr>
                      <m:t>)</m:t>
                    </m:r>
                  </m:oMath>
                </a14:m>
                <a:r>
                  <a:rPr lang="en-US" sz="1800" b="1" i="1" dirty="0">
                    <a:latin typeface="Times New Roman" panose="02020603050405020304" pitchFamily="18" charset="0"/>
                    <a:cs typeface="Times New Roman" panose="02020603050405020304" pitchFamily="18" charset="0"/>
                  </a:rPr>
                  <a:t>:</a:t>
                </a:r>
              </a:p>
              <a:p>
                <a:pPr marL="0" indent="0" algn="just">
                  <a:buNone/>
                </a:pPr>
                <a14:m>
                  <m:oMathPara xmlns:m="http://schemas.openxmlformats.org/officeDocument/2006/math">
                    <m:oMathParaPr>
                      <m:jc m:val="centerGroup"/>
                    </m:oMathParaPr>
                    <m:oMath xmlns:m="http://schemas.openxmlformats.org/officeDocument/2006/math">
                      <m:r>
                        <a:rPr lang="en-US" sz="1600" b="1" i="1">
                          <a:latin typeface="Cambria Math"/>
                        </a:rPr>
                        <m:t>𝒑</m:t>
                      </m:r>
                      <m:d>
                        <m:dPr>
                          <m:ctrlPr>
                            <a:rPr lang="en-US" sz="1600" b="1" i="1">
                              <a:latin typeface="Cambria Math" panose="02040503050406030204" pitchFamily="18" charset="0"/>
                            </a:rPr>
                          </m:ctrlPr>
                        </m:dPr>
                        <m:e>
                          <m:r>
                            <a:rPr lang="en-US" sz="1600" b="1" i="1">
                              <a:latin typeface="Cambria Math"/>
                            </a:rPr>
                            <m:t>⍬,</m:t>
                          </m:r>
                          <m:r>
                            <a:rPr lang="en-US" sz="1600" b="1" i="1">
                              <a:latin typeface="Cambria Math"/>
                            </a:rPr>
                            <m:t>𝒙</m:t>
                          </m:r>
                        </m:e>
                      </m:d>
                      <m:r>
                        <a:rPr lang="en-US" sz="1600" b="1" i="1">
                          <a:latin typeface="Cambria Math"/>
                        </a:rPr>
                        <m:t>=</m:t>
                      </m:r>
                      <m:f>
                        <m:fPr>
                          <m:ctrlPr>
                            <a:rPr lang="en-US" sz="1600" b="1" i="1">
                              <a:latin typeface="Cambria Math" panose="02040503050406030204" pitchFamily="18" charset="0"/>
                            </a:rPr>
                          </m:ctrlPr>
                        </m:fPr>
                        <m:num>
                          <m:r>
                            <a:rPr lang="en-US" sz="1600" b="1" i="1">
                              <a:latin typeface="Cambria Math"/>
                            </a:rPr>
                            <m:t>𝒑</m:t>
                          </m:r>
                          <m:d>
                            <m:dPr>
                              <m:ctrlPr>
                                <a:rPr lang="en-US" sz="1600" b="1" i="1">
                                  <a:latin typeface="Cambria Math" panose="02040503050406030204" pitchFamily="18" charset="0"/>
                                </a:rPr>
                              </m:ctrlPr>
                            </m:dPr>
                            <m:e>
                              <m:r>
                                <a:rPr lang="en-US" sz="1600" b="1" i="1">
                                  <a:latin typeface="Cambria Math"/>
                                </a:rPr>
                                <m:t>𝒙</m:t>
                              </m:r>
                            </m:e>
                            <m:e>
                              <m:r>
                                <a:rPr lang="en-US" sz="1600" b="1" i="1">
                                  <a:latin typeface="Cambria Math"/>
                                </a:rPr>
                                <m:t>⍬</m:t>
                              </m:r>
                            </m:e>
                          </m:d>
                          <m:r>
                            <a:rPr lang="en-US" sz="1600" b="1" i="1">
                              <a:latin typeface="Cambria Math"/>
                            </a:rPr>
                            <m:t>𝒑</m:t>
                          </m:r>
                          <m:r>
                            <a:rPr lang="en-US" sz="1600" b="1" i="1">
                              <a:latin typeface="Cambria Math"/>
                            </a:rPr>
                            <m:t>(⍬)</m:t>
                          </m:r>
                        </m:num>
                        <m:den>
                          <m:r>
                            <a:rPr lang="en-US" sz="1600" b="1" i="1">
                              <a:latin typeface="Cambria Math"/>
                            </a:rPr>
                            <m:t>∫</m:t>
                          </m:r>
                          <m:r>
                            <a:rPr lang="en-US" sz="1600" b="1" i="1">
                              <a:latin typeface="Cambria Math"/>
                            </a:rPr>
                            <m:t>𝒑</m:t>
                          </m:r>
                          <m:d>
                            <m:dPr>
                              <m:ctrlPr>
                                <a:rPr lang="en-US" sz="1600" b="1" i="1">
                                  <a:latin typeface="Cambria Math" panose="02040503050406030204" pitchFamily="18" charset="0"/>
                                </a:rPr>
                              </m:ctrlPr>
                            </m:dPr>
                            <m:e>
                              <m:r>
                                <a:rPr lang="en-US" sz="1600" b="1" i="1">
                                  <a:latin typeface="Cambria Math"/>
                                </a:rPr>
                                <m:t>𝒙</m:t>
                              </m:r>
                            </m:e>
                            <m:e>
                              <m:r>
                                <a:rPr lang="en-US" sz="1600" b="1" i="1">
                                  <a:latin typeface="Cambria Math"/>
                                </a:rPr>
                                <m:t>⍬’</m:t>
                              </m:r>
                            </m:e>
                          </m:d>
                          <m:r>
                            <a:rPr lang="en-US" sz="1600" b="1" i="1">
                              <a:latin typeface="Cambria Math"/>
                            </a:rPr>
                            <m:t>𝒑</m:t>
                          </m:r>
                          <m:r>
                            <a:rPr lang="en-US" sz="1600" b="1" i="1">
                              <a:latin typeface="Cambria Math"/>
                            </a:rPr>
                            <m:t>(⍬’)</m:t>
                          </m:r>
                          <m:r>
                            <a:rPr lang="en-US" sz="1600" b="1" i="1">
                              <a:latin typeface="Cambria Math"/>
                            </a:rPr>
                            <m:t>𝒅</m:t>
                          </m:r>
                          <m:r>
                            <a:rPr lang="en-US" sz="1600" b="1" i="1">
                              <a:latin typeface="Cambria Math"/>
                            </a:rPr>
                            <m:t>⍬’</m:t>
                          </m:r>
                        </m:den>
                      </m:f>
                      <m:r>
                        <a:rPr lang="en-US" sz="1600" b="1" i="1">
                          <a:latin typeface="Cambria Math"/>
                        </a:rPr>
                        <m:t>             (</m:t>
                      </m:r>
                      <m:r>
                        <a:rPr lang="en-US" sz="1600" b="1" i="1" smtClean="0">
                          <a:latin typeface="Cambria Math" panose="02040503050406030204" pitchFamily="18" charset="0"/>
                        </a:rPr>
                        <m:t>𝟏</m:t>
                      </m:r>
                      <m:r>
                        <a:rPr lang="en-US" sz="1600" b="1" i="1">
                          <a:latin typeface="Cambria Math"/>
                        </a:rPr>
                        <m:t>)</m:t>
                      </m:r>
                    </m:oMath>
                  </m:oMathPara>
                </a14:m>
                <a:endParaRPr lang="en-US" sz="1600" b="1" i="1" dirty="0">
                  <a:latin typeface="Times New Roman" panose="02020603050405020304" pitchFamily="18" charset="0"/>
                  <a:cs typeface="Times New Roman" panose="02020603050405020304" pitchFamily="18" charset="0"/>
                </a:endParaRPr>
              </a:p>
              <a:p>
                <a:pPr lvl="1" algn="just"/>
                <a:endParaRPr lang="en-US" sz="1800" b="1" i="1" dirty="0" smtClean="0">
                  <a:latin typeface="Times New Roman" panose="02020603050405020304" pitchFamily="18" charset="0"/>
                  <a:cs typeface="Times New Roman" panose="02020603050405020304" pitchFamily="18" charset="0"/>
                </a:endParaRPr>
              </a:p>
              <a:p>
                <a:endParaRPr lang="en-US" dirty="0"/>
              </a:p>
              <a:p>
                <a:endParaRPr lang="en-US" dirty="0"/>
              </a:p>
            </p:txBody>
          </p:sp>
        </mc:Choice>
        <mc:Fallback xmlns="">
          <p:sp>
            <p:nvSpPr>
              <p:cNvPr id="3" name="Turinio vietos rezervavimo ženklas 2"/>
              <p:cNvSpPr>
                <a:spLocks noGrp="1" noRot="1" noChangeAspect="1" noMove="1" noResize="1" noEditPoints="1" noAdjustHandles="1" noChangeArrowheads="1" noChangeShapeType="1" noTextEdit="1"/>
              </p:cNvSpPr>
              <p:nvPr>
                <p:ph idx="1"/>
              </p:nvPr>
            </p:nvSpPr>
            <p:spPr>
              <a:xfrm>
                <a:off x="395536" y="1103087"/>
                <a:ext cx="8568952" cy="5689599"/>
              </a:xfrm>
              <a:blipFill>
                <a:blip r:embed="rId2"/>
                <a:stretch>
                  <a:fillRect l="-640" t="-643" r="-711"/>
                </a:stretch>
              </a:blipFill>
            </p:spPr>
            <p:txBody>
              <a:bodyPr/>
              <a:lstStyle/>
              <a:p>
                <a:r>
                  <a:rPr lang="en-US">
                    <a:noFill/>
                  </a:rPr>
                  <a:t> </a:t>
                </a:r>
              </a:p>
            </p:txBody>
          </p:sp>
        </mc:Fallback>
      </mc:AlternateContent>
    </p:spTree>
    <p:extLst>
      <p:ext uri="{BB962C8B-B14F-4D97-AF65-F5344CB8AC3E}">
        <p14:creationId xmlns:p14="http://schemas.microsoft.com/office/powerpoint/2010/main" val="8924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70858"/>
            <a:ext cx="8568952" cy="442685"/>
          </a:xfrm>
        </p:spPr>
        <p:txBody>
          <a:bodyPr/>
          <a:lstStyle/>
          <a:p>
            <a:r>
              <a:rPr lang="en-US" sz="2800" b="1" dirty="0" smtClean="0"/>
              <a:t>Inference in Bayesian network</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313543"/>
                <a:ext cx="8568952" cy="5184911"/>
              </a:xfrm>
            </p:spPr>
            <p:txBody>
              <a:bodyPr/>
              <a:lstStyle/>
              <a:p>
                <a:pPr marL="342900" lvl="1" indent="-342900" algn="just">
                  <a:buFont typeface="Arial" pitchFamily="34" charset="0"/>
                  <a:buChar char="•"/>
                </a:pPr>
                <a:r>
                  <a:rPr lang="en-US" sz="1500" b="1" i="1" dirty="0" smtClean="0">
                    <a:latin typeface="Times New Roman" panose="02020603050405020304" pitchFamily="18" charset="0"/>
                    <a:cs typeface="Times New Roman" panose="02020603050405020304" pitchFamily="18" charset="0"/>
                  </a:rPr>
                  <a:t>in </a:t>
                </a:r>
                <a:r>
                  <a:rPr lang="en-US" sz="1500" b="1" i="1" dirty="0">
                    <a:latin typeface="Times New Roman" panose="02020603050405020304" pitchFamily="18" charset="0"/>
                    <a:cs typeface="Times New Roman" panose="02020603050405020304" pitchFamily="18" charset="0"/>
                  </a:rPr>
                  <a:t>most cases </a:t>
                </a:r>
                <a:r>
                  <a:rPr lang="en-US" sz="1500" b="1" i="1" dirty="0">
                    <a:solidFill>
                      <a:schemeClr val="accent6">
                        <a:lumMod val="75000"/>
                      </a:schemeClr>
                    </a:solidFill>
                    <a:latin typeface="Times New Roman" panose="02020603050405020304" pitchFamily="18" charset="0"/>
                    <a:cs typeface="Times New Roman" panose="02020603050405020304" pitchFamily="18" charset="0"/>
                  </a:rPr>
                  <a:t>it is hard to do exact inference in Bayesian networks, even in simple cases, as the posterior distribution is not analytically </a:t>
                </a:r>
                <a:r>
                  <a:rPr lang="en-US" sz="1500" b="1" i="1" dirty="0" smtClean="0">
                    <a:solidFill>
                      <a:schemeClr val="accent6">
                        <a:lumMod val="75000"/>
                      </a:schemeClr>
                    </a:solidFill>
                    <a:latin typeface="Times New Roman" panose="02020603050405020304" pitchFamily="18" charset="0"/>
                    <a:cs typeface="Times New Roman" panose="02020603050405020304" pitchFamily="18" charset="0"/>
                  </a:rPr>
                  <a:t>solvable. </a:t>
                </a:r>
                <a:r>
                  <a:rPr lang="en-US" sz="1500" b="1" i="1" dirty="0">
                    <a:latin typeface="Times New Roman" panose="02020603050405020304" pitchFamily="18" charset="0"/>
                    <a:cs typeface="Times New Roman" panose="02020603050405020304" pitchFamily="18" charset="0"/>
                  </a:rPr>
                  <a:t>Only few cases exist, when </a:t>
                </a:r>
                <a:r>
                  <a:rPr lang="en-US" sz="1500" b="1" i="1" u="sng" dirty="0">
                    <a:solidFill>
                      <a:schemeClr val="accent6">
                        <a:lumMod val="75000"/>
                      </a:schemeClr>
                    </a:solidFill>
                    <a:latin typeface="Times New Roman" panose="02020603050405020304" pitchFamily="18" charset="0"/>
                    <a:cs typeface="Times New Roman" panose="02020603050405020304" pitchFamily="18" charset="0"/>
                  </a:rPr>
                  <a:t>exact inference </a:t>
                </a:r>
                <a:r>
                  <a:rPr lang="en-US" sz="1500" b="1" i="1" dirty="0">
                    <a:solidFill>
                      <a:schemeClr val="accent6">
                        <a:lumMod val="75000"/>
                      </a:schemeClr>
                    </a:solidFill>
                    <a:latin typeface="Times New Roman" panose="02020603050405020304" pitchFamily="18" charset="0"/>
                    <a:cs typeface="Times New Roman" panose="02020603050405020304" pitchFamily="18" charset="0"/>
                  </a:rPr>
                  <a:t>is </a:t>
                </a:r>
                <a:r>
                  <a:rPr lang="en-US" sz="1500" b="1" i="1" dirty="0" smtClean="0">
                    <a:solidFill>
                      <a:schemeClr val="accent6">
                        <a:lumMod val="75000"/>
                      </a:schemeClr>
                    </a:solidFill>
                    <a:latin typeface="Times New Roman" panose="02020603050405020304" pitchFamily="18" charset="0"/>
                    <a:cs typeface="Times New Roman" panose="02020603050405020304" pitchFamily="18" charset="0"/>
                  </a:rPr>
                  <a:t>possible: </a:t>
                </a:r>
                <a:endParaRPr lang="en-US" sz="1500" b="1" i="1" dirty="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500" b="1" i="1" dirty="0">
                    <a:latin typeface="Times New Roman" panose="02020603050405020304" pitchFamily="18" charset="0"/>
                    <a:cs typeface="Times New Roman" panose="02020603050405020304" pitchFamily="18" charset="0"/>
                  </a:rPr>
                  <a:t>when latent variable is discrete, and model is small, all possible latent variables may be enumerated: </a:t>
                </a:r>
                <a14:m>
                  <m:oMath xmlns:m="http://schemas.openxmlformats.org/officeDocument/2006/math">
                    <m:r>
                      <a:rPr lang="en-US" sz="1500" b="1" i="1">
                        <a:latin typeface="Cambria Math"/>
                      </a:rPr>
                      <m:t>𝒑</m:t>
                    </m:r>
                    <m:d>
                      <m:dPr>
                        <m:ctrlPr>
                          <a:rPr lang="en-US" sz="1500" b="1" i="1">
                            <a:latin typeface="Cambria Math" panose="02040503050406030204" pitchFamily="18" charset="0"/>
                          </a:rPr>
                        </m:ctrlPr>
                      </m:dPr>
                      <m:e>
                        <m:r>
                          <a:rPr lang="en-US" sz="1500" b="1" i="1">
                            <a:latin typeface="Cambria Math"/>
                          </a:rPr>
                          <m:t>𝒛</m:t>
                        </m:r>
                      </m:e>
                      <m:e>
                        <m:r>
                          <a:rPr lang="en-US" sz="1500" b="1" i="1">
                            <a:latin typeface="Cambria Math"/>
                          </a:rPr>
                          <m:t>𝒙</m:t>
                        </m:r>
                      </m:e>
                    </m:d>
                    <m:r>
                      <a:rPr lang="en-US" sz="1500" b="1" i="1">
                        <a:latin typeface="Cambria Math"/>
                      </a:rPr>
                      <m:t>=</m:t>
                    </m:r>
                    <m:r>
                      <a:rPr lang="en-US" sz="1500" b="1" i="1">
                        <a:latin typeface="Cambria Math"/>
                      </a:rPr>
                      <m:t>𝒑</m:t>
                    </m:r>
                    <m:r>
                      <a:rPr lang="en-US" sz="1500" b="1" i="1">
                        <a:latin typeface="Cambria Math"/>
                      </a:rPr>
                      <m:t>(</m:t>
                    </m:r>
                    <m:r>
                      <a:rPr lang="en-US" sz="1500" b="1" i="1">
                        <a:latin typeface="Cambria Math"/>
                      </a:rPr>
                      <m:t>𝒛</m:t>
                    </m:r>
                    <m:r>
                      <a:rPr lang="en-US" sz="1500" b="1" i="1">
                        <a:latin typeface="Cambria Math"/>
                      </a:rPr>
                      <m:t>,</m:t>
                    </m:r>
                    <m:r>
                      <a:rPr lang="en-US" sz="1500" b="1" i="1">
                        <a:latin typeface="Cambria Math"/>
                      </a:rPr>
                      <m:t>𝒙</m:t>
                    </m:r>
                    <m:r>
                      <a:rPr lang="en-US" sz="1500" b="1" i="1">
                        <a:latin typeface="Cambria Math"/>
                      </a:rPr>
                      <m:t>)/</m:t>
                    </m:r>
                    <m:nary>
                      <m:naryPr>
                        <m:chr m:val="∑"/>
                        <m:grow m:val="on"/>
                        <m:ctrlPr>
                          <a:rPr lang="en-US" sz="1500" b="1" i="1">
                            <a:latin typeface="Cambria Math" panose="02040503050406030204" pitchFamily="18" charset="0"/>
                          </a:rPr>
                        </m:ctrlPr>
                      </m:naryPr>
                      <m:sub>
                        <m:r>
                          <a:rPr lang="en-US" sz="1500" b="1" i="1">
                            <a:latin typeface="Cambria Math"/>
                          </a:rPr>
                          <m:t>𝒛</m:t>
                        </m:r>
                      </m:sub>
                      <m:sup>
                        <m:r>
                          <a:rPr lang="en-US" sz="1500" b="1" i="1">
                            <a:latin typeface="Cambria Math"/>
                          </a:rPr>
                          <m:t>𝒏</m:t>
                        </m:r>
                      </m:sup>
                      <m:e>
                        <m:r>
                          <a:rPr lang="en-US" sz="1500" b="1" i="1">
                            <a:latin typeface="Cambria Math"/>
                          </a:rPr>
                          <m:t>𝒑</m:t>
                        </m:r>
                        <m:d>
                          <m:dPr>
                            <m:ctrlPr>
                              <a:rPr lang="en-US" sz="1500" b="1" i="1">
                                <a:latin typeface="Cambria Math" panose="02040503050406030204" pitchFamily="18" charset="0"/>
                              </a:rPr>
                            </m:ctrlPr>
                          </m:dPr>
                          <m:e>
                            <m:r>
                              <a:rPr lang="en-US" sz="1500" b="1" i="1">
                                <a:latin typeface="Cambria Math"/>
                              </a:rPr>
                              <m:t>𝒛</m:t>
                            </m:r>
                            <m:r>
                              <a:rPr lang="en-US" sz="1500" b="1" i="1">
                                <a:latin typeface="Cambria Math"/>
                              </a:rPr>
                              <m:t>,</m:t>
                            </m:r>
                            <m:r>
                              <a:rPr lang="en-US" sz="1500" b="1" i="1">
                                <a:latin typeface="Cambria Math"/>
                              </a:rPr>
                              <m:t>𝒙</m:t>
                            </m:r>
                          </m:e>
                        </m:d>
                      </m:e>
                    </m:nary>
                  </m:oMath>
                </a14:m>
                <a:r>
                  <a:rPr lang="en-US" sz="1500" b="1" i="1" dirty="0">
                    <a:latin typeface="Times New Roman" panose="02020603050405020304" pitchFamily="18" charset="0"/>
                    <a:cs typeface="Times New Roman" panose="02020603050405020304" pitchFamily="18" charset="0"/>
                  </a:rPr>
                  <a:t>,</a:t>
                </a:r>
              </a:p>
              <a:p>
                <a:pPr lvl="1" algn="just"/>
                <a:r>
                  <a:rPr lang="en-US" sz="1500" b="1" i="1" dirty="0">
                    <a:latin typeface="Times New Roman" panose="02020603050405020304" pitchFamily="18" charset="0"/>
                    <a:cs typeface="Times New Roman" panose="02020603050405020304" pitchFamily="18" charset="0"/>
                  </a:rPr>
                  <a:t>when latent variable is continuous and some likelihood functions </a:t>
                </a:r>
                <a:r>
                  <a:rPr lang="en-US" sz="1500" b="1" i="1" dirty="0" smtClean="0">
                    <a:latin typeface="Times New Roman" panose="02020603050405020304" pitchFamily="18" charset="0"/>
                    <a:cs typeface="Times New Roman" panose="02020603050405020304" pitchFamily="18" charset="0"/>
                  </a:rPr>
                  <a:t>p(</a:t>
                </a:r>
                <a:r>
                  <a:rPr lang="en-US" sz="1500" b="1" i="1" dirty="0" err="1" smtClean="0">
                    <a:latin typeface="Times New Roman" panose="02020603050405020304" pitchFamily="18" charset="0"/>
                    <a:cs typeface="Times New Roman" panose="02020603050405020304" pitchFamily="18" charset="0"/>
                  </a:rPr>
                  <a:t>x|z</a:t>
                </a:r>
                <a:r>
                  <a:rPr lang="en-US" sz="1500" b="1" i="1" dirty="0">
                    <a:latin typeface="Times New Roman" panose="02020603050405020304" pitchFamily="18" charset="0"/>
                    <a:cs typeface="Times New Roman" panose="02020603050405020304" pitchFamily="18" charset="0"/>
                  </a:rPr>
                  <a:t>) have conjugate priors, it is possible to compute posterior distribution analytically. In this case Bayesian updating means modifying the parameters of the prior distribution (called hyper parameters), and there is no need to compute integrals. For example, whereas the </a:t>
                </a:r>
                <a:r>
                  <a:rPr lang="en-US" sz="1500" b="1" i="1" dirty="0" err="1">
                    <a:latin typeface="Times New Roman" panose="02020603050405020304" pitchFamily="18" charset="0"/>
                    <a:cs typeface="Times New Roman" panose="02020603050405020304" pitchFamily="18" charset="0"/>
                  </a:rPr>
                  <a:t>Dirichlet</a:t>
                </a:r>
                <a:r>
                  <a:rPr lang="en-US" sz="1500" b="1" i="1" dirty="0">
                    <a:latin typeface="Times New Roman" panose="02020603050405020304" pitchFamily="18" charset="0"/>
                    <a:cs typeface="Times New Roman" panose="02020603050405020304" pitchFamily="18" charset="0"/>
                  </a:rPr>
                  <a:t> is the posterior for a multinomial distribution with a </a:t>
                </a:r>
                <a:r>
                  <a:rPr lang="en-US" sz="1500" b="1" i="1" dirty="0" err="1">
                    <a:latin typeface="Times New Roman" panose="02020603050405020304" pitchFamily="18" charset="0"/>
                    <a:cs typeface="Times New Roman" panose="02020603050405020304" pitchFamily="18" charset="0"/>
                  </a:rPr>
                  <a:t>Dirichlet</a:t>
                </a:r>
                <a:r>
                  <a:rPr lang="en-US" sz="1500" b="1" i="1" dirty="0">
                    <a:latin typeface="Times New Roman" panose="02020603050405020304" pitchFamily="18" charset="0"/>
                    <a:cs typeface="Times New Roman" panose="02020603050405020304" pitchFamily="18" charset="0"/>
                  </a:rPr>
                  <a:t> prior, typically, the posterior distribution in a Bayesian model will be asymptotically normal.  </a:t>
                </a:r>
                <a:endParaRPr lang="en-US" sz="1500" b="1" i="1" dirty="0" smtClean="0">
                  <a:latin typeface="Times New Roman" panose="02020603050405020304" pitchFamily="18" charset="0"/>
                  <a:cs typeface="Times New Roman" panose="02020603050405020304" pitchFamily="18" charset="0"/>
                </a:endParaRPr>
              </a:p>
              <a:p>
                <a:pPr lvl="0" algn="just"/>
                <a:r>
                  <a:rPr lang="lt-LT" sz="1500" b="1" i="1" dirty="0" err="1" smtClean="0">
                    <a:latin typeface="Times New Roman" panose="02020603050405020304" pitchFamily="18" charset="0"/>
                    <a:cs typeface="Times New Roman" panose="02020603050405020304" pitchFamily="18" charset="0"/>
                  </a:rPr>
                  <a:t>Definition</a:t>
                </a:r>
                <a:r>
                  <a:rPr lang="lt-LT" sz="1500" b="1" i="1" dirty="0" smtClean="0">
                    <a:latin typeface="Times New Roman" panose="02020603050405020304" pitchFamily="18" charset="0"/>
                    <a:cs typeface="Times New Roman" panose="02020603050405020304" pitchFamily="18" charset="0"/>
                  </a:rPr>
                  <a:t>. </a:t>
                </a:r>
                <a:r>
                  <a:rPr lang="en-US" sz="1500" b="1" i="1" dirty="0" err="1" smtClean="0">
                    <a:solidFill>
                      <a:schemeClr val="accent6">
                        <a:lumMod val="75000"/>
                      </a:schemeClr>
                    </a:solidFill>
                    <a:latin typeface="Times New Roman" panose="02020603050405020304" pitchFamily="18" charset="0"/>
                    <a:cs typeface="Times New Roman" panose="02020603050405020304" pitchFamily="18" charset="0"/>
                  </a:rPr>
                  <a:t>Dirichlet</a:t>
                </a:r>
                <a:r>
                  <a:rPr lang="en-US" sz="15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i="1" dirty="0">
                    <a:solidFill>
                      <a:schemeClr val="accent6">
                        <a:lumMod val="75000"/>
                      </a:schemeClr>
                    </a:solidFill>
                    <a:latin typeface="Times New Roman" panose="02020603050405020304" pitchFamily="18" charset="0"/>
                    <a:cs typeface="Times New Roman" panose="02020603050405020304" pitchFamily="18" charset="0"/>
                  </a:rPr>
                  <a:t>distribution Dir(α) </a:t>
                </a:r>
                <a:r>
                  <a:rPr lang="en-US" sz="1500" b="1" i="1" dirty="0">
                    <a:latin typeface="Times New Roman" panose="02020603050405020304" pitchFamily="18" charset="0"/>
                    <a:cs typeface="Times New Roman" panose="02020603050405020304" pitchFamily="18" charset="0"/>
                  </a:rPr>
                  <a:t>is a family of continuous multivariate probability distributions parameterized by a vector α of positive </a:t>
                </a:r>
                <a:r>
                  <a:rPr lang="en-US" sz="1500" b="1" i="1" dirty="0" smtClean="0">
                    <a:latin typeface="Times New Roman" panose="02020603050405020304" pitchFamily="18" charset="0"/>
                    <a:cs typeface="Times New Roman" panose="02020603050405020304" pitchFamily="18" charset="0"/>
                  </a:rPr>
                  <a:t>reals.</a:t>
                </a:r>
                <a:r>
                  <a:rPr lang="lt-LT" sz="1500" b="1" i="1" dirty="0" smtClean="0">
                    <a:latin typeface="Times New Roman" panose="02020603050405020304" pitchFamily="18" charset="0"/>
                    <a:cs typeface="Times New Roman" panose="02020603050405020304" pitchFamily="18" charset="0"/>
                  </a:rPr>
                  <a:t> </a:t>
                </a:r>
                <a:r>
                  <a:rPr lang="en-US" sz="1500" b="1" i="1" dirty="0" err="1" smtClean="0">
                    <a:latin typeface="Times New Roman" panose="02020603050405020304" pitchFamily="18" charset="0"/>
                    <a:cs typeface="Times New Roman" panose="02020603050405020304" pitchFamily="18" charset="0"/>
                  </a:rPr>
                  <a:t>Dirichlet</a:t>
                </a:r>
                <a:r>
                  <a:rPr lang="en-US" sz="1500" b="1" i="1" dirty="0" smtClean="0">
                    <a:latin typeface="Times New Roman" panose="02020603050405020304" pitchFamily="18" charset="0"/>
                    <a:cs typeface="Times New Roman" panose="02020603050405020304" pitchFamily="18" charset="0"/>
                  </a:rPr>
                  <a:t> </a:t>
                </a:r>
                <a:r>
                  <a:rPr lang="en-US" sz="1500" b="1" i="1" dirty="0">
                    <a:latin typeface="Times New Roman" panose="02020603050405020304" pitchFamily="18" charset="0"/>
                    <a:cs typeface="Times New Roman" panose="02020603050405020304" pitchFamily="18" charset="0"/>
                  </a:rPr>
                  <a:t>distributions are commonly used as prior distributions in Bayesian statistics as it is the conjugate prior for a number of important probability distributions: the categorical distribution (</a:t>
                </a:r>
                <a:r>
                  <a:rPr lang="en-US" sz="1500" b="1" i="1" dirty="0" smtClean="0">
                    <a:latin typeface="Times New Roman" panose="02020603050405020304" pitchFamily="18" charset="0"/>
                    <a:cs typeface="Times New Roman" panose="02020603050405020304" pitchFamily="18" charset="0"/>
                  </a:rPr>
                  <a:t>Bayesian case model (BCM) </a:t>
                </a:r>
                <a:r>
                  <a:rPr lang="en-US" sz="1500" b="1" i="1" dirty="0">
                    <a:latin typeface="Times New Roman" panose="02020603050405020304" pitchFamily="18" charset="0"/>
                    <a:cs typeface="Times New Roman" panose="02020603050405020304" pitchFamily="18" charset="0"/>
                  </a:rPr>
                  <a:t>is a categorical mixture model) and the multinomial </a:t>
                </a:r>
                <a:r>
                  <a:rPr lang="en-US" sz="1500" b="1" i="1" dirty="0" smtClean="0">
                    <a:latin typeface="Times New Roman" panose="02020603050405020304" pitchFamily="18" charset="0"/>
                    <a:cs typeface="Times New Roman" panose="02020603050405020304" pitchFamily="18" charset="0"/>
                  </a:rPr>
                  <a:t>distribution;</a:t>
                </a:r>
              </a:p>
              <a:p>
                <a:pPr algn="just"/>
                <a:r>
                  <a:rPr lang="en-US" sz="1500" b="1" i="1" dirty="0">
                    <a:latin typeface="Times New Roman" panose="02020603050405020304" pitchFamily="18" charset="0"/>
                    <a:cs typeface="Times New Roman" panose="02020603050405020304" pitchFamily="18" charset="0"/>
                  </a:rPr>
                  <a:t>i</a:t>
                </a:r>
                <a:r>
                  <a:rPr lang="en-US" sz="1500" b="1" i="1" dirty="0" smtClean="0">
                    <a:latin typeface="Times New Roman" panose="02020603050405020304" pitchFamily="18" charset="0"/>
                    <a:cs typeface="Times New Roman" panose="02020603050405020304" pitchFamily="18" charset="0"/>
                  </a:rPr>
                  <a:t>n </a:t>
                </a:r>
                <a:r>
                  <a:rPr lang="en-US" sz="1500" b="1" i="1" dirty="0" smtClean="0">
                    <a:solidFill>
                      <a:schemeClr val="accent6">
                        <a:lumMod val="75000"/>
                      </a:schemeClr>
                    </a:solidFill>
                    <a:latin typeface="Times New Roman" panose="02020603050405020304" pitchFamily="18" charset="0"/>
                    <a:cs typeface="Times New Roman" panose="02020603050405020304" pitchFamily="18" charset="0"/>
                  </a:rPr>
                  <a:t>making </a:t>
                </a:r>
                <a:r>
                  <a:rPr lang="en-US" sz="1500" b="1" i="1" u="sng" dirty="0" smtClean="0">
                    <a:solidFill>
                      <a:schemeClr val="accent6">
                        <a:lumMod val="75000"/>
                      </a:schemeClr>
                    </a:solidFill>
                    <a:latin typeface="Times New Roman" panose="02020603050405020304" pitchFamily="18" charset="0"/>
                    <a:cs typeface="Times New Roman" panose="02020603050405020304" pitchFamily="18" charset="0"/>
                  </a:rPr>
                  <a:t>an approximate inference </a:t>
                </a:r>
                <a:r>
                  <a:rPr lang="en-US" sz="1500" b="1" i="1" dirty="0" smtClean="0">
                    <a:latin typeface="Times New Roman" panose="02020603050405020304" pitchFamily="18" charset="0"/>
                    <a:cs typeface="Times New Roman" panose="02020603050405020304" pitchFamily="18" charset="0"/>
                  </a:rPr>
                  <a:t>using</a:t>
                </a:r>
                <a:r>
                  <a:rPr lang="en-US" sz="1500" b="1" i="1" dirty="0" smtClean="0">
                    <a:solidFill>
                      <a:srgbClr val="FF0000"/>
                    </a:solidFill>
                    <a:latin typeface="Times New Roman" panose="02020603050405020304" pitchFamily="18" charset="0"/>
                    <a:cs typeface="Times New Roman" panose="02020603050405020304" pitchFamily="18" charset="0"/>
                  </a:rPr>
                  <a:t> </a:t>
                </a:r>
                <a:r>
                  <a:rPr lang="en-US" sz="1500" b="1" i="1" dirty="0">
                    <a:latin typeface="Times New Roman" panose="02020603050405020304" pitchFamily="18" charset="0"/>
                    <a:cs typeface="Times New Roman" panose="02020603050405020304" pitchFamily="18" charset="0"/>
                  </a:rPr>
                  <a:t>Bayesian approach few cases can also be </a:t>
                </a:r>
                <a:r>
                  <a:rPr lang="en-US" sz="1500" b="1" i="1" dirty="0" smtClean="0">
                    <a:latin typeface="Times New Roman" panose="02020603050405020304" pitchFamily="18" charset="0"/>
                    <a:cs typeface="Times New Roman" panose="02020603050405020304" pitchFamily="18" charset="0"/>
                  </a:rPr>
                  <a:t>distinguished:</a:t>
                </a:r>
                <a:endParaRPr lang="en-US" sz="1500" b="1" i="1" dirty="0">
                  <a:latin typeface="Times New Roman" panose="02020603050405020304" pitchFamily="18" charset="0"/>
                  <a:cs typeface="Times New Roman" panose="02020603050405020304" pitchFamily="18" charset="0"/>
                </a:endParaRPr>
              </a:p>
              <a:p>
                <a:pPr lvl="1" algn="just"/>
                <a:r>
                  <a:rPr lang="en-US" sz="1200" b="1" i="1" dirty="0">
                    <a:latin typeface="Times New Roman" panose="02020603050405020304" pitchFamily="18" charset="0"/>
                    <a:cs typeface="Times New Roman" panose="02020603050405020304" pitchFamily="18" charset="0"/>
                  </a:rPr>
                  <a:t>using Monte Carlo </a:t>
                </a:r>
                <a:r>
                  <a:rPr lang="en-US" sz="1200" b="1" i="1" dirty="0" smtClean="0">
                    <a:latin typeface="Times New Roman" panose="02020603050405020304" pitchFamily="18" charset="0"/>
                    <a:cs typeface="Times New Roman" panose="02020603050405020304" pitchFamily="18" charset="0"/>
                  </a:rPr>
                  <a:t>methods </a:t>
                </a:r>
                <a:r>
                  <a:rPr lang="en-US" sz="1200" b="1" i="1" dirty="0">
                    <a:latin typeface="Times New Roman" panose="02020603050405020304" pitchFamily="18" charset="0"/>
                    <a:cs typeface="Times New Roman" panose="02020603050405020304" pitchFamily="18" charset="0"/>
                  </a:rPr>
                  <a:t>(for example, Gibbs sampling), when posterior distribution is represented as collection of weighted samples </a:t>
                </a:r>
                <a14:m>
                  <m:oMath xmlns:m="http://schemas.openxmlformats.org/officeDocument/2006/math">
                    <m:r>
                      <a:rPr lang="en-US" sz="1200" b="1" i="1">
                        <a:latin typeface="Cambria Math"/>
                      </a:rPr>
                      <m:t>{</m:t>
                    </m:r>
                    <m:r>
                      <a:rPr lang="en-US" sz="1200" b="1" i="1">
                        <a:latin typeface="Cambria Math"/>
                      </a:rPr>
                      <m:t>𝒛</m:t>
                    </m:r>
                    <m:r>
                      <a:rPr lang="en-US" sz="1200" b="1" i="1">
                        <a:latin typeface="Cambria Math"/>
                      </a:rPr>
                      <m:t>𝟏</m:t>
                    </m:r>
                    <m:r>
                      <a:rPr lang="en-US" sz="1200" b="1" i="1">
                        <a:latin typeface="Cambria Math"/>
                      </a:rPr>
                      <m:t>, </m:t>
                    </m:r>
                    <m:r>
                      <a:rPr lang="en-US" sz="1200" b="1" i="1">
                        <a:latin typeface="Cambria Math"/>
                      </a:rPr>
                      <m:t>𝒛</m:t>
                    </m:r>
                    <m:r>
                      <a:rPr lang="en-US" sz="1200" b="1" i="1">
                        <a:latin typeface="Cambria Math"/>
                      </a:rPr>
                      <m:t>𝟐</m:t>
                    </m:r>
                    <m:r>
                      <a:rPr lang="en-US" sz="1200" b="1" i="1">
                        <a:latin typeface="Cambria Math"/>
                      </a:rPr>
                      <m:t>,,…},</m:t>
                    </m:r>
                  </m:oMath>
                </a14:m>
                <a:endParaRPr lang="en-US" sz="1200" b="1" i="1" dirty="0">
                  <a:latin typeface="Times New Roman" panose="02020603050405020304" pitchFamily="18" charset="0"/>
                  <a:cs typeface="Times New Roman" panose="02020603050405020304" pitchFamily="18" charset="0"/>
                </a:endParaRPr>
              </a:p>
              <a:p>
                <a:pPr lvl="1" algn="just"/>
                <a:r>
                  <a:rPr lang="en-US" sz="1200" b="1" i="1" dirty="0">
                    <a:latin typeface="Times New Roman" panose="02020603050405020304" pitchFamily="18" charset="0"/>
                    <a:cs typeface="Times New Roman" panose="02020603050405020304" pitchFamily="18" charset="0"/>
                  </a:rPr>
                  <a:t>representing posterior distribution as parametric distribution and using </a:t>
                </a:r>
                <a:r>
                  <a:rPr lang="en-US" sz="1200" b="1" i="1" dirty="0" err="1">
                    <a:latin typeface="Times New Roman" panose="02020603050405020304" pitchFamily="18" charset="0"/>
                    <a:cs typeface="Times New Roman" panose="02020603050405020304" pitchFamily="18" charset="0"/>
                  </a:rPr>
                  <a:t>variational</a:t>
                </a:r>
                <a:r>
                  <a:rPr lang="en-US" sz="1200" b="1" i="1" dirty="0">
                    <a:latin typeface="Times New Roman" panose="02020603050405020304" pitchFamily="18" charset="0"/>
                    <a:cs typeface="Times New Roman" panose="02020603050405020304" pitchFamily="18" charset="0"/>
                  </a:rPr>
                  <a:t> methods for analytical approximation to the </a:t>
                </a:r>
                <a:r>
                  <a:rPr lang="en-US" sz="1200" b="1" i="1" dirty="0" smtClean="0">
                    <a:latin typeface="Times New Roman" panose="02020603050405020304" pitchFamily="18" charset="0"/>
                    <a:cs typeface="Times New Roman" panose="02020603050405020304" pitchFamily="18" charset="0"/>
                  </a:rPr>
                  <a:t>posterior probability </a:t>
                </a:r>
                <a:r>
                  <a:rPr lang="en-US" sz="1200" b="1" i="1" dirty="0">
                    <a:latin typeface="Times New Roman" panose="02020603050405020304" pitchFamily="18" charset="0"/>
                    <a:cs typeface="Times New Roman" panose="02020603050405020304" pitchFamily="18" charset="0"/>
                  </a:rPr>
                  <a:t>of the unobserved variables,</a:t>
                </a:r>
              </a:p>
              <a:p>
                <a:pPr lvl="1" algn="just"/>
                <a:r>
                  <a:rPr lang="en-US" sz="1200" b="1" i="1" dirty="0">
                    <a:latin typeface="Times New Roman" panose="02020603050405020304" pitchFamily="18" charset="0"/>
                    <a:cs typeface="Times New Roman" panose="02020603050405020304" pitchFamily="18" charset="0"/>
                  </a:rPr>
                  <a:t>making amortized inference: learning to do inference quickly (“bottom-up”, “pattern-recognition”, “data-driven</a:t>
                </a:r>
                <a:r>
                  <a:rPr lang="en-US" sz="1200" b="1" i="1" dirty="0" smtClean="0">
                    <a:latin typeface="Times New Roman" panose="02020603050405020304" pitchFamily="18" charset="0"/>
                    <a:cs typeface="Times New Roman" panose="02020603050405020304" pitchFamily="18" charset="0"/>
                  </a:rPr>
                  <a:t>”).</a:t>
                </a:r>
                <a:endParaRPr lang="en-US" sz="1200" b="1" i="1" dirty="0">
                  <a:latin typeface="Times New Roman" panose="02020603050405020304" pitchFamily="18" charset="0"/>
                  <a:cs typeface="Times New Roman" panose="02020603050405020304" pitchFamily="18" charset="0"/>
                </a:endParaRPr>
              </a:p>
              <a:p>
                <a:pPr lvl="0" algn="just"/>
                <a:endParaRPr lang="en-US" sz="1600" b="1" i="1" dirty="0">
                  <a:latin typeface="Times New Roman" panose="02020603050405020304" pitchFamily="18" charset="0"/>
                  <a:cs typeface="Times New Roman" panose="02020603050405020304" pitchFamily="18" charset="0"/>
                </a:endParaRPr>
              </a:p>
              <a:p>
                <a:pPr algn="just"/>
                <a:endParaRPr lang="lt-LT" sz="2400" b="1" i="1" dirty="0" smtClean="0">
                  <a:solidFill>
                    <a:schemeClr val="tx2">
                      <a:lumMod val="60000"/>
                      <a:lumOff val="40000"/>
                    </a:schemeClr>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313543"/>
                <a:ext cx="8568952" cy="5184911"/>
              </a:xfrm>
              <a:blipFill>
                <a:blip r:embed="rId2"/>
                <a:stretch>
                  <a:fillRect l="-213" t="-235" r="-284" b="-940"/>
                </a:stretch>
              </a:blipFill>
            </p:spPr>
            <p:txBody>
              <a:bodyPr/>
              <a:lstStyle/>
              <a:p>
                <a:r>
                  <a:rPr lang="en-US">
                    <a:noFill/>
                  </a:rPr>
                  <a:t> </a:t>
                </a:r>
              </a:p>
            </p:txBody>
          </p:sp>
        </mc:Fallback>
      </mc:AlternateContent>
    </p:spTree>
    <p:extLst>
      <p:ext uri="{BB962C8B-B14F-4D97-AF65-F5344CB8AC3E}">
        <p14:creationId xmlns:p14="http://schemas.microsoft.com/office/powerpoint/2010/main" val="2701394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783772"/>
            <a:ext cx="8568952" cy="457200"/>
          </a:xfrm>
        </p:spPr>
        <p:txBody>
          <a:bodyPr/>
          <a:lstStyle/>
          <a:p>
            <a:r>
              <a:rPr lang="en-US" sz="2800" b="1" dirty="0" smtClean="0"/>
              <a:t>Markov Chain Monte Carlo (MCMC) </a:t>
            </a:r>
            <a:r>
              <a:rPr lang="en-US" sz="2800" b="1" dirty="0"/>
              <a:t>method</a:t>
            </a:r>
          </a:p>
        </p:txBody>
      </p:sp>
      <p:sp>
        <p:nvSpPr>
          <p:cNvPr id="3" name="Turinio vietos rezervavimo ženklas 2"/>
          <p:cNvSpPr>
            <a:spLocks noGrp="1"/>
          </p:cNvSpPr>
          <p:nvPr>
            <p:ph idx="1"/>
          </p:nvPr>
        </p:nvSpPr>
        <p:spPr>
          <a:xfrm>
            <a:off x="395536" y="1132114"/>
            <a:ext cx="8568952" cy="5573485"/>
          </a:xfrm>
        </p:spPr>
        <p:txBody>
          <a:bodyPr/>
          <a:lstStyle/>
          <a:p>
            <a:pPr algn="just"/>
            <a:r>
              <a:rPr lang="en-US" sz="1800" b="1" i="1" dirty="0">
                <a:solidFill>
                  <a:schemeClr val="accent6">
                    <a:lumMod val="75000"/>
                  </a:schemeClr>
                </a:solidFill>
                <a:latin typeface="Times New Roman" panose="02020603050405020304" pitchFamily="18" charset="0"/>
                <a:cs typeface="Times New Roman" panose="02020603050405020304" pitchFamily="18" charset="0"/>
              </a:rPr>
              <a:t>MCMC methods are used to approximate the posterior distribution of a parameter of interest by random sampling in a probabilistic </a:t>
            </a:r>
            <a:r>
              <a:rPr lang="en-US" sz="1800" b="1" i="1" dirty="0" smtClean="0">
                <a:solidFill>
                  <a:schemeClr val="accent6">
                    <a:lumMod val="75000"/>
                  </a:schemeClr>
                </a:solidFill>
                <a:latin typeface="Times New Roman" panose="02020603050405020304" pitchFamily="18" charset="0"/>
                <a:cs typeface="Times New Roman" panose="02020603050405020304" pitchFamily="18" charset="0"/>
              </a:rPr>
              <a:t>space</a:t>
            </a:r>
            <a:r>
              <a:rPr lang="lt-LT" sz="1800" b="1" i="1"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800" b="1" i="1"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1800" b="1" i="1" dirty="0" smtClean="0">
                <a:latin typeface="Times New Roman" panose="02020603050405020304" pitchFamily="18" charset="0"/>
                <a:cs typeface="Times New Roman" panose="02020603050405020304" pitchFamily="18" charset="0"/>
              </a:rPr>
              <a:t>the </a:t>
            </a:r>
            <a:r>
              <a:rPr lang="en-US" sz="1800" b="1" i="1" dirty="0">
                <a:latin typeface="Times New Roman" panose="02020603050405020304" pitchFamily="18" charset="0"/>
                <a:cs typeface="Times New Roman" panose="02020603050405020304" pitchFamily="18" charset="0"/>
              </a:rPr>
              <a:t>idea of Monte Carlo method which is being used for making an approximate inference is to use some agent (for example, Gibbs sampler) to sample from prior distribution and weight by likelihood </a:t>
            </a:r>
            <a:r>
              <a:rPr lang="en-US" sz="1800" b="1" i="1" dirty="0">
                <a:solidFill>
                  <a:schemeClr val="accent6">
                    <a:lumMod val="75000"/>
                  </a:schemeClr>
                </a:solidFill>
                <a:latin typeface="Times New Roman" panose="02020603050405020304" pitchFamily="18" charset="0"/>
                <a:cs typeface="Times New Roman" panose="02020603050405020304" pitchFamily="18" charset="0"/>
              </a:rPr>
              <a:t>(or transform samples so that they become samples from the posterior</a:t>
            </a:r>
            <a:r>
              <a:rPr lang="en-US" sz="1800" b="1" i="1" dirty="0" smtClean="0">
                <a:solidFill>
                  <a:schemeClr val="accent6">
                    <a:lumMod val="75000"/>
                  </a:schemeClr>
                </a:solidFill>
                <a:latin typeface="Times New Roman" panose="02020603050405020304" pitchFamily="18" charset="0"/>
                <a:cs typeface="Times New Roman" panose="02020603050405020304" pitchFamily="18" charset="0"/>
              </a:rPr>
              <a:t>);</a:t>
            </a:r>
            <a:r>
              <a:rPr lang="lt-LT" sz="1800" b="1" i="1" dirty="0" smtClean="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sz="1800" b="1" i="1" dirty="0" smtClean="0">
                <a:solidFill>
                  <a:schemeClr val="accent6">
                    <a:lumMod val="75000"/>
                  </a:schemeClr>
                </a:solidFill>
                <a:latin typeface="Times New Roman" panose="02020603050405020304" pitchFamily="18" charset="0"/>
                <a:cs typeface="Times New Roman" panose="02020603050405020304" pitchFamily="18" charset="0"/>
              </a:rPr>
              <a:t>by </a:t>
            </a:r>
            <a:r>
              <a:rPr lang="en-US" sz="1800" b="1" i="1" dirty="0">
                <a:solidFill>
                  <a:schemeClr val="accent6">
                    <a:lumMod val="75000"/>
                  </a:schemeClr>
                </a:solidFill>
                <a:latin typeface="Times New Roman" panose="02020603050405020304" pitchFamily="18" charset="0"/>
                <a:cs typeface="Times New Roman" panose="02020603050405020304" pitchFamily="18" charset="0"/>
              </a:rPr>
              <a:t>constructing a </a:t>
            </a:r>
            <a:r>
              <a:rPr lang="en-US" sz="1800" b="1" i="1" dirty="0" smtClean="0">
                <a:solidFill>
                  <a:schemeClr val="accent6">
                    <a:lumMod val="75000"/>
                  </a:schemeClr>
                </a:solidFill>
                <a:latin typeface="Times New Roman" panose="02020603050405020304" pitchFamily="18" charset="0"/>
                <a:cs typeface="Times New Roman" panose="02020603050405020304" pitchFamily="18" charset="0"/>
              </a:rPr>
              <a:t>Markov chain that </a:t>
            </a:r>
            <a:r>
              <a:rPr lang="en-US" sz="1800" b="1" i="1" dirty="0">
                <a:solidFill>
                  <a:schemeClr val="accent6">
                    <a:lumMod val="75000"/>
                  </a:schemeClr>
                </a:solidFill>
                <a:latin typeface="Times New Roman" panose="02020603050405020304" pitchFamily="18" charset="0"/>
                <a:cs typeface="Times New Roman" panose="02020603050405020304" pitchFamily="18" charset="0"/>
              </a:rPr>
              <a:t>has the desired distribution as its </a:t>
            </a:r>
            <a:r>
              <a:rPr lang="en-US" sz="1800" b="1" i="1" dirty="0" smtClean="0">
                <a:solidFill>
                  <a:schemeClr val="accent6">
                    <a:lumMod val="75000"/>
                  </a:schemeClr>
                </a:solidFill>
                <a:latin typeface="Times New Roman" panose="02020603050405020304" pitchFamily="18" charset="0"/>
                <a:cs typeface="Times New Roman" panose="02020603050405020304" pitchFamily="18" charset="0"/>
              </a:rPr>
              <a:t>equilibrium distribution, </a:t>
            </a:r>
            <a:r>
              <a:rPr lang="en-US" sz="1800" b="1" i="1" dirty="0">
                <a:solidFill>
                  <a:schemeClr val="accent6">
                    <a:lumMod val="75000"/>
                  </a:schemeClr>
                </a:solidFill>
                <a:latin typeface="Times New Roman" panose="02020603050405020304" pitchFamily="18" charset="0"/>
                <a:cs typeface="Times New Roman" panose="02020603050405020304" pitchFamily="18" charset="0"/>
              </a:rPr>
              <a:t>one can obtain a sample of the desired distribution by recording states from the chain. </a:t>
            </a:r>
            <a:r>
              <a:rPr lang="en-US" sz="1800" b="1" i="1" dirty="0">
                <a:latin typeface="Times New Roman" panose="02020603050405020304" pitchFamily="18" charset="0"/>
                <a:cs typeface="Times New Roman" panose="02020603050405020304" pitchFamily="18" charset="0"/>
              </a:rPr>
              <a:t>The more steps </a:t>
            </a:r>
            <a:r>
              <a:rPr lang="en-US" sz="1800" b="1" i="1" dirty="0" smtClean="0">
                <a:latin typeface="Times New Roman" panose="02020603050405020304" pitchFamily="18" charset="0"/>
                <a:cs typeface="Times New Roman" panose="02020603050405020304" pitchFamily="18" charset="0"/>
              </a:rPr>
              <a:t>are </a:t>
            </a:r>
            <a:r>
              <a:rPr lang="en-US" sz="1800" b="1" i="1" dirty="0">
                <a:latin typeface="Times New Roman" panose="02020603050405020304" pitchFamily="18" charset="0"/>
                <a:cs typeface="Times New Roman" panose="02020603050405020304" pitchFamily="18" charset="0"/>
              </a:rPr>
              <a:t>included, the more closely the distribution of the sample matches the actual desired </a:t>
            </a:r>
            <a:r>
              <a:rPr lang="en-US" sz="1800" b="1" i="1" dirty="0" smtClean="0">
                <a:latin typeface="Times New Roman" panose="02020603050405020304" pitchFamily="18" charset="0"/>
                <a:cs typeface="Times New Roman" panose="02020603050405020304" pitchFamily="18" charset="0"/>
              </a:rPr>
              <a:t>distribution</a:t>
            </a:r>
            <a:r>
              <a:rPr lang="lt-LT" sz="1800" b="1" i="1" dirty="0" smtClean="0">
                <a:latin typeface="Times New Roman" panose="02020603050405020304" pitchFamily="18" charset="0"/>
                <a:cs typeface="Times New Roman" panose="02020603050405020304" pitchFamily="18" charset="0"/>
              </a:rPr>
              <a:t> - </a:t>
            </a:r>
            <a:r>
              <a:rPr lang="en-US" sz="1800" b="1" i="1" dirty="0">
                <a:latin typeface="Times New Roman" panose="02020603050405020304" pitchFamily="18" charset="0"/>
                <a:cs typeface="Times New Roman" panose="02020603050405020304" pitchFamily="18" charset="0"/>
              </a:rPr>
              <a:t>in a very long run samples will take values that look like draws from the target distribution (at </a:t>
            </a:r>
            <a:r>
              <a:rPr lang="en-US" sz="1800" b="1" i="1" dirty="0" smtClean="0">
                <a:latin typeface="Times New Roman" panose="02020603050405020304" pitchFamily="18" charset="0"/>
                <a:cs typeface="Times New Roman" panose="02020603050405020304" pitchFamily="18" charset="0"/>
              </a:rPr>
              <a:t>equilibrium</a:t>
            </a:r>
            <a:r>
              <a:rPr lang="lt-LT" sz="1800" b="1" i="1" dirty="0" smtClean="0">
                <a:latin typeface="Times New Roman" panose="02020603050405020304" pitchFamily="18" charset="0"/>
                <a:cs typeface="Times New Roman" panose="02020603050405020304" pitchFamily="18" charset="0"/>
              </a:rPr>
              <a:t>);</a:t>
            </a:r>
            <a:endParaRPr lang="en-US" sz="1800" b="1" i="1" dirty="0" smtClean="0">
              <a:latin typeface="Times New Roman" panose="02020603050405020304" pitchFamily="18" charset="0"/>
              <a:cs typeface="Times New Roman" panose="02020603050405020304" pitchFamily="18" charset="0"/>
            </a:endParaRPr>
          </a:p>
          <a:p>
            <a:pPr algn="just"/>
            <a:r>
              <a:rPr lang="en-US" sz="1800" b="1" i="1" dirty="0">
                <a:latin typeface="Times New Roman" panose="02020603050405020304" pitchFamily="18" charset="0"/>
                <a:cs typeface="Times New Roman" panose="02020603050405020304" pitchFamily="18" charset="0"/>
              </a:rPr>
              <a:t>samples from a distribution are drawn and some expectation is approximated using the sample average rather than calculating a difficult or intractable </a:t>
            </a:r>
            <a:r>
              <a:rPr lang="en-US" sz="1800" b="1" i="1" dirty="0" smtClean="0">
                <a:latin typeface="Times New Roman" panose="02020603050405020304" pitchFamily="18" charset="0"/>
                <a:cs typeface="Times New Roman" panose="02020603050405020304" pitchFamily="18" charset="0"/>
              </a:rPr>
              <a:t>integral;</a:t>
            </a:r>
          </a:p>
          <a:p>
            <a:pPr algn="just"/>
            <a:r>
              <a:rPr lang="en-US" sz="1800" b="1" i="1" dirty="0">
                <a:latin typeface="Times New Roman" panose="02020603050405020304" pitchFamily="18" charset="0"/>
                <a:cs typeface="Times New Roman" panose="02020603050405020304" pitchFamily="18" charset="0"/>
              </a:rPr>
              <a:t>uses Gibbs sampling for estimation of the model parameters, i.e. evaluation of the conditional posterior distribution of each variable conditioned on the other </a:t>
            </a:r>
            <a:r>
              <a:rPr lang="en-US" sz="1800" b="1" i="1" dirty="0" smtClean="0">
                <a:latin typeface="Times New Roman" panose="02020603050405020304" pitchFamily="18" charset="0"/>
                <a:cs typeface="Times New Roman" panose="02020603050405020304" pitchFamily="18" charset="0"/>
              </a:rPr>
              <a:t>variables;</a:t>
            </a:r>
          </a:p>
          <a:p>
            <a:pPr algn="just"/>
            <a:r>
              <a:rPr lang="en-US" sz="1800" b="1" i="1" dirty="0" smtClean="0">
                <a:latin typeface="Times New Roman" panose="02020603050405020304" pitchFamily="18" charset="0"/>
                <a:cs typeface="Times New Roman" panose="02020603050405020304" pitchFamily="18" charset="0"/>
              </a:rPr>
              <a:t>the </a:t>
            </a:r>
            <a:r>
              <a:rPr lang="en-US" sz="1800" b="1" i="1" dirty="0">
                <a:latin typeface="Times New Roman" panose="02020603050405020304" pitchFamily="18" charset="0"/>
                <a:cs typeface="Times New Roman" panose="02020603050405020304" pitchFamily="18" charset="0"/>
              </a:rPr>
              <a:t>parameter value simulated from its posterior distribution in one iteration step is used as the conditional value in the next </a:t>
            </a:r>
            <a:r>
              <a:rPr lang="en-US" sz="1800" b="1" i="1" dirty="0" smtClean="0">
                <a:latin typeface="Times New Roman" panose="02020603050405020304" pitchFamily="18" charset="0"/>
                <a:cs typeface="Times New Roman" panose="02020603050405020304" pitchFamily="18" charset="0"/>
              </a:rPr>
              <a:t>step;</a:t>
            </a:r>
          </a:p>
          <a:p>
            <a:pPr algn="just"/>
            <a:r>
              <a:rPr lang="en-US" sz="1800" b="1" i="1" dirty="0" smtClean="0">
                <a:latin typeface="Times New Roman" panose="02020603050405020304" pitchFamily="18" charset="0"/>
                <a:cs typeface="Times New Roman" panose="02020603050405020304" pitchFamily="18" charset="0"/>
              </a:rPr>
              <a:t>repeating </a:t>
            </a:r>
            <a:r>
              <a:rPr lang="en-US" sz="1800" b="1" i="1" dirty="0">
                <a:latin typeface="Times New Roman" panose="02020603050405020304" pitchFamily="18" charset="0"/>
                <a:cs typeface="Times New Roman" panose="02020603050405020304" pitchFamily="18" charset="0"/>
              </a:rPr>
              <a:t>the process provides the result of an approximate random sample to be drawn from the posterior </a:t>
            </a:r>
            <a:r>
              <a:rPr lang="en-US" sz="1800" b="1" i="1" dirty="0" smtClean="0">
                <a:latin typeface="Times New Roman" panose="02020603050405020304" pitchFamily="18" charset="0"/>
                <a:cs typeface="Times New Roman" panose="02020603050405020304" pitchFamily="18" charset="0"/>
              </a:rPr>
              <a:t>distribution.</a:t>
            </a:r>
            <a:endParaRPr lang="en-US" sz="1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70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921658"/>
            <a:ext cx="8568952" cy="501626"/>
          </a:xfrm>
        </p:spPr>
        <p:txBody>
          <a:bodyPr/>
          <a:lstStyle/>
          <a:p>
            <a:r>
              <a:rPr lang="en-US" sz="2800" b="1" dirty="0" smtClean="0">
                <a:solidFill>
                  <a:schemeClr val="tx2"/>
                </a:solidFill>
              </a:rPr>
              <a:t>MCMC method</a:t>
            </a:r>
            <a:endParaRPr lang="en-US" sz="2800" dirty="0">
              <a:solidFill>
                <a:schemeClr val="tx2"/>
              </a:solidFill>
            </a:endParaRPr>
          </a:p>
        </p:txBody>
      </p:sp>
      <p:sp>
        <p:nvSpPr>
          <p:cNvPr id="3" name="Turinio vietos rezervavimo ženklas 2"/>
          <p:cNvSpPr>
            <a:spLocks noGrp="1"/>
          </p:cNvSpPr>
          <p:nvPr>
            <p:ph idx="1"/>
          </p:nvPr>
        </p:nvSpPr>
        <p:spPr>
          <a:xfrm>
            <a:off x="395536" y="1423283"/>
            <a:ext cx="8568952" cy="5192202"/>
          </a:xfrm>
        </p:spPr>
        <p:txBody>
          <a:bodyPr/>
          <a:lstStyle/>
          <a:p>
            <a:pPr algn="just"/>
            <a:endParaRPr lang="en-US" sz="2000" b="1" i="1" dirty="0" smtClean="0">
              <a:solidFill>
                <a:schemeClr val="accent6"/>
              </a:solidFill>
              <a:latin typeface="Times New Roman" panose="02020603050405020304" pitchFamily="18" charset="0"/>
              <a:cs typeface="Times New Roman" panose="02020603050405020304" pitchFamily="18" charset="0"/>
            </a:endParaRPr>
          </a:p>
          <a:p>
            <a:pPr algn="just"/>
            <a:r>
              <a:rPr lang="en-US" sz="2000" b="1" i="1" dirty="0" smtClean="0">
                <a:solidFill>
                  <a:schemeClr val="accent6"/>
                </a:solidFill>
                <a:latin typeface="Times New Roman" panose="02020603050405020304" pitchFamily="18" charset="0"/>
                <a:cs typeface="Times New Roman" panose="02020603050405020304" pitchFamily="18" charset="0"/>
              </a:rPr>
              <a:t>integrals </a:t>
            </a:r>
            <a:r>
              <a:rPr lang="en-US" sz="2000" b="1" i="1" dirty="0">
                <a:solidFill>
                  <a:schemeClr val="accent6"/>
                </a:solidFill>
                <a:latin typeface="Times New Roman" panose="02020603050405020304" pitchFamily="18" charset="0"/>
                <a:cs typeface="Times New Roman" panose="02020603050405020304" pitchFamily="18" charset="0"/>
              </a:rPr>
              <a:t>described by the </a:t>
            </a:r>
            <a:r>
              <a:rPr lang="lt-LT" sz="2000" b="1" i="1" dirty="0" err="1" smtClean="0">
                <a:solidFill>
                  <a:schemeClr val="accent6"/>
                </a:solidFill>
                <a:latin typeface="Times New Roman" panose="02020603050405020304" pitchFamily="18" charset="0"/>
                <a:cs typeface="Times New Roman" panose="02020603050405020304" pitchFamily="18" charset="0"/>
              </a:rPr>
              <a:t>expected</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lt-LT" sz="2000" b="1" i="1" dirty="0" err="1" smtClean="0">
                <a:solidFill>
                  <a:schemeClr val="accent6"/>
                </a:solidFill>
                <a:latin typeface="Times New Roman" panose="02020603050405020304" pitchFamily="18" charset="0"/>
                <a:cs typeface="Times New Roman" panose="02020603050405020304" pitchFamily="18" charset="0"/>
              </a:rPr>
              <a:t>value</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en-US" sz="2000" b="1" i="1" dirty="0" smtClean="0">
                <a:solidFill>
                  <a:schemeClr val="accent6"/>
                </a:solidFill>
                <a:latin typeface="Times New Roman" panose="02020603050405020304" pitchFamily="18" charset="0"/>
                <a:cs typeface="Times New Roman" panose="02020603050405020304" pitchFamily="18" charset="0"/>
              </a:rPr>
              <a:t>of </a:t>
            </a:r>
            <a:r>
              <a:rPr lang="en-US" sz="2000" b="1" i="1" dirty="0">
                <a:solidFill>
                  <a:schemeClr val="accent6"/>
                </a:solidFill>
                <a:latin typeface="Times New Roman" panose="02020603050405020304" pitchFamily="18" charset="0"/>
                <a:cs typeface="Times New Roman" panose="02020603050405020304" pitchFamily="18" charset="0"/>
              </a:rPr>
              <a:t>some random variable can be approximated by taking the </a:t>
            </a:r>
            <a:r>
              <a:rPr lang="lt-LT" sz="2000" b="1" i="1" dirty="0" err="1" smtClean="0">
                <a:solidFill>
                  <a:schemeClr val="accent6"/>
                </a:solidFill>
                <a:latin typeface="Times New Roman" panose="02020603050405020304" pitchFamily="18" charset="0"/>
                <a:cs typeface="Times New Roman" panose="02020603050405020304" pitchFamily="18" charset="0"/>
              </a:rPr>
              <a:t>empirical</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lt-LT" sz="2000" b="1" i="1" dirty="0" err="1" smtClean="0">
                <a:solidFill>
                  <a:schemeClr val="accent6"/>
                </a:solidFill>
                <a:latin typeface="Times New Roman" panose="02020603050405020304" pitchFamily="18" charset="0"/>
                <a:cs typeface="Times New Roman" panose="02020603050405020304" pitchFamily="18" charset="0"/>
              </a:rPr>
              <a:t>mean</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en-US" sz="2000" b="1" i="1" dirty="0" smtClean="0">
                <a:solidFill>
                  <a:schemeClr val="accent6"/>
                </a:solidFill>
                <a:latin typeface="Times New Roman" panose="02020603050405020304" pitchFamily="18" charset="0"/>
                <a:cs typeface="Times New Roman" panose="02020603050405020304" pitchFamily="18" charset="0"/>
              </a:rPr>
              <a:t>(the </a:t>
            </a:r>
            <a:r>
              <a:rPr lang="en-US" sz="2000" b="1" i="1" dirty="0">
                <a:solidFill>
                  <a:schemeClr val="accent6"/>
                </a:solidFill>
                <a:latin typeface="Times New Roman" panose="02020603050405020304" pitchFamily="18" charset="0"/>
                <a:cs typeface="Times New Roman" panose="02020603050405020304" pitchFamily="18" charset="0"/>
              </a:rPr>
              <a:t>sample mean) of independent samples of the </a:t>
            </a:r>
            <a:r>
              <a:rPr lang="en-US" sz="2000" b="1" i="1" dirty="0" smtClean="0">
                <a:solidFill>
                  <a:schemeClr val="accent6"/>
                </a:solidFill>
                <a:latin typeface="Times New Roman" panose="02020603050405020304" pitchFamily="18" charset="0"/>
                <a:cs typeface="Times New Roman" panose="02020603050405020304" pitchFamily="18" charset="0"/>
              </a:rPr>
              <a:t>variable</a:t>
            </a:r>
            <a:r>
              <a:rPr lang="lt-LT" sz="2000" b="1" i="1" dirty="0" smtClean="0">
                <a:solidFill>
                  <a:schemeClr val="accent6"/>
                </a:solidFill>
                <a:latin typeface="Times New Roman" panose="02020603050405020304" pitchFamily="18" charset="0"/>
                <a:cs typeface="Times New Roman" panose="02020603050405020304" pitchFamily="18" charset="0"/>
              </a:rPr>
              <a:t>;</a:t>
            </a:r>
          </a:p>
          <a:p>
            <a:pPr algn="just"/>
            <a:r>
              <a:rPr lang="en-US" sz="2000" b="1" i="1" dirty="0" smtClean="0">
                <a:solidFill>
                  <a:schemeClr val="accent6"/>
                </a:solidFill>
                <a:latin typeface="Times New Roman" panose="02020603050405020304" pitchFamily="18" charset="0"/>
                <a:cs typeface="Times New Roman" panose="02020603050405020304" pitchFamily="18" charset="0"/>
              </a:rPr>
              <a:t>random </a:t>
            </a:r>
            <a:r>
              <a:rPr lang="en-US" sz="2000" b="1" i="1" dirty="0">
                <a:solidFill>
                  <a:schemeClr val="accent6"/>
                </a:solidFill>
                <a:latin typeface="Times New Roman" panose="02020603050405020304" pitchFamily="18" charset="0"/>
                <a:cs typeface="Times New Roman" panose="02020603050405020304" pitchFamily="18" charset="0"/>
              </a:rPr>
              <a:t>sampling inside a probabilistic space </a:t>
            </a:r>
            <a:r>
              <a:rPr lang="lt-LT" sz="2000" b="1" i="1" dirty="0" err="1" smtClean="0">
                <a:solidFill>
                  <a:schemeClr val="accent6"/>
                </a:solidFill>
                <a:latin typeface="Times New Roman" panose="02020603050405020304" pitchFamily="18" charset="0"/>
                <a:cs typeface="Times New Roman" panose="02020603050405020304" pitchFamily="18" charset="0"/>
              </a:rPr>
              <a:t>is</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lt-LT" sz="2000" b="1" i="1" dirty="0" err="1" smtClean="0">
                <a:solidFill>
                  <a:schemeClr val="accent6"/>
                </a:solidFill>
                <a:latin typeface="Times New Roman" panose="02020603050405020304" pitchFamily="18" charset="0"/>
                <a:cs typeface="Times New Roman" panose="02020603050405020304" pitchFamily="18" charset="0"/>
              </a:rPr>
              <a:t>performed</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en-US" sz="2000" b="1" i="1" dirty="0" smtClean="0">
                <a:solidFill>
                  <a:schemeClr val="accent6"/>
                </a:solidFill>
                <a:latin typeface="Times New Roman" panose="02020603050405020304" pitchFamily="18" charset="0"/>
                <a:cs typeface="Times New Roman" panose="02020603050405020304" pitchFamily="18" charset="0"/>
              </a:rPr>
              <a:t>to </a:t>
            </a:r>
            <a:r>
              <a:rPr lang="en-US" sz="2000" b="1" i="1" dirty="0">
                <a:solidFill>
                  <a:schemeClr val="accent6"/>
                </a:solidFill>
                <a:latin typeface="Times New Roman" panose="02020603050405020304" pitchFamily="18" charset="0"/>
                <a:cs typeface="Times New Roman" panose="02020603050405020304" pitchFamily="18" charset="0"/>
              </a:rPr>
              <a:t>approximate the posterior </a:t>
            </a:r>
            <a:r>
              <a:rPr lang="en-US" sz="2000" b="1" i="1" dirty="0" smtClean="0">
                <a:solidFill>
                  <a:schemeClr val="accent6"/>
                </a:solidFill>
                <a:latin typeface="Times New Roman" panose="02020603050405020304" pitchFamily="18" charset="0"/>
                <a:cs typeface="Times New Roman" panose="02020603050405020304" pitchFamily="18" charset="0"/>
              </a:rPr>
              <a:t>distribution</a:t>
            </a:r>
            <a:r>
              <a:rPr lang="lt-LT" sz="2000" b="1" i="1" dirty="0" smtClean="0">
                <a:solidFill>
                  <a:schemeClr val="accent6"/>
                </a:solidFill>
                <a:latin typeface="Times New Roman" panose="02020603050405020304" pitchFamily="18" charset="0"/>
                <a:cs typeface="Times New Roman" panose="02020603050405020304" pitchFamily="18" charset="0"/>
              </a:rPr>
              <a:t>;</a:t>
            </a:r>
          </a:p>
          <a:p>
            <a:pPr algn="just"/>
            <a:r>
              <a:rPr lang="lt-LT" sz="2000" b="1" i="1" dirty="0" err="1" smtClean="0">
                <a:solidFill>
                  <a:schemeClr val="accent6"/>
                </a:solidFill>
                <a:latin typeface="Times New Roman" panose="02020603050405020304" pitchFamily="18" charset="0"/>
                <a:cs typeface="Times New Roman" panose="02020603050405020304" pitchFamily="18" charset="0"/>
              </a:rPr>
              <a:t>using</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en-US" sz="2000" b="1" i="1" dirty="0" smtClean="0">
                <a:solidFill>
                  <a:schemeClr val="accent6"/>
                </a:solidFill>
                <a:latin typeface="Times New Roman" panose="02020603050405020304" pitchFamily="18" charset="0"/>
                <a:cs typeface="Times New Roman" panose="02020603050405020304" pitchFamily="18" charset="0"/>
              </a:rPr>
              <a:t>MCMC method, </a:t>
            </a:r>
            <a:r>
              <a:rPr lang="en-US" sz="2000" b="1" i="1" dirty="0">
                <a:solidFill>
                  <a:schemeClr val="accent6"/>
                </a:solidFill>
                <a:latin typeface="Times New Roman" panose="02020603050405020304" pitchFamily="18" charset="0"/>
                <a:cs typeface="Times New Roman" panose="02020603050405020304" pitchFamily="18" charset="0"/>
              </a:rPr>
              <a:t>we’ll effectively draw samples from the posterior distribution, and then compute statistics like the average on the samples </a:t>
            </a:r>
            <a:r>
              <a:rPr lang="en-US" sz="2000" b="1" i="1" dirty="0" smtClean="0">
                <a:solidFill>
                  <a:schemeClr val="accent6"/>
                </a:solidFill>
                <a:latin typeface="Times New Roman" panose="02020603050405020304" pitchFamily="18" charset="0"/>
                <a:cs typeface="Times New Roman" panose="02020603050405020304" pitchFamily="18" charset="0"/>
              </a:rPr>
              <a:t>drawn</a:t>
            </a:r>
            <a:r>
              <a:rPr lang="lt-LT" sz="2000" b="1" i="1" dirty="0" smtClean="0">
                <a:solidFill>
                  <a:schemeClr val="accent6"/>
                </a:solidFill>
                <a:latin typeface="Times New Roman" panose="02020603050405020304" pitchFamily="18" charset="0"/>
                <a:cs typeface="Times New Roman" panose="02020603050405020304" pitchFamily="18" charset="0"/>
              </a:rPr>
              <a:t>;</a:t>
            </a:r>
          </a:p>
          <a:p>
            <a:pPr algn="just"/>
            <a:r>
              <a:rPr lang="lt-LT" sz="2000" b="1" i="1" dirty="0" smtClean="0">
                <a:solidFill>
                  <a:schemeClr val="accent6"/>
                </a:solidFill>
                <a:latin typeface="Times New Roman" panose="02020603050405020304" pitchFamily="18" charset="0"/>
                <a:cs typeface="Times New Roman" panose="02020603050405020304" pitchFamily="18" charset="0"/>
              </a:rPr>
              <a:t>s</a:t>
            </a:r>
            <a:r>
              <a:rPr lang="en-US" sz="2000" b="1" i="1" dirty="0" err="1" smtClean="0">
                <a:solidFill>
                  <a:schemeClr val="accent6"/>
                </a:solidFill>
                <a:latin typeface="Times New Roman" panose="02020603050405020304" pitchFamily="18" charset="0"/>
                <a:cs typeface="Times New Roman" panose="02020603050405020304" pitchFamily="18" charset="0"/>
              </a:rPr>
              <a:t>ince</a:t>
            </a:r>
            <a:r>
              <a:rPr lang="en-US" sz="2000" b="1" i="1" dirty="0" smtClean="0">
                <a:solidFill>
                  <a:schemeClr val="accent6"/>
                </a:solidFill>
                <a:latin typeface="Times New Roman" panose="02020603050405020304" pitchFamily="18" charset="0"/>
                <a:cs typeface="Times New Roman" panose="02020603050405020304" pitchFamily="18" charset="0"/>
              </a:rPr>
              <a:t> </a:t>
            </a:r>
            <a:r>
              <a:rPr lang="en-US" sz="2000" b="1" i="1" dirty="0">
                <a:solidFill>
                  <a:schemeClr val="accent6"/>
                </a:solidFill>
                <a:latin typeface="Times New Roman" panose="02020603050405020304" pitchFamily="18" charset="0"/>
                <a:cs typeface="Times New Roman" panose="02020603050405020304" pitchFamily="18" charset="0"/>
              </a:rPr>
              <a:t>the random samples are subject to fixed probabilities, they tend to converge after a period of time in the region of highest probability for the parameter we’re interested </a:t>
            </a:r>
            <a:r>
              <a:rPr lang="en-US" sz="2000" b="1" i="1" dirty="0" smtClean="0">
                <a:solidFill>
                  <a:schemeClr val="accent6"/>
                </a:solidFill>
                <a:latin typeface="Times New Roman" panose="02020603050405020304" pitchFamily="18" charset="0"/>
                <a:cs typeface="Times New Roman" panose="02020603050405020304" pitchFamily="18" charset="0"/>
              </a:rPr>
              <a:t>in</a:t>
            </a:r>
            <a:r>
              <a:rPr lang="lt-LT" sz="2000" b="1" i="1" dirty="0" smtClean="0">
                <a:solidFill>
                  <a:schemeClr val="accent6"/>
                </a:solidFill>
                <a:latin typeface="Times New Roman" panose="02020603050405020304" pitchFamily="18" charset="0"/>
                <a:cs typeface="Times New Roman" panose="02020603050405020304" pitchFamily="18" charset="0"/>
              </a:rPr>
              <a:t>;</a:t>
            </a:r>
          </a:p>
          <a:p>
            <a:pPr algn="just"/>
            <a:r>
              <a:rPr lang="lt-LT" sz="2000" b="1" i="1" dirty="0" smtClean="0">
                <a:solidFill>
                  <a:schemeClr val="accent6"/>
                </a:solidFill>
                <a:latin typeface="Times New Roman" panose="02020603050405020304" pitchFamily="18" charset="0"/>
                <a:cs typeface="Times New Roman" panose="02020603050405020304" pitchFamily="18" charset="0"/>
              </a:rPr>
              <a:t>a</a:t>
            </a:r>
            <a:r>
              <a:rPr lang="en-US" sz="2000" b="1" i="1" dirty="0" err="1" smtClean="0">
                <a:solidFill>
                  <a:schemeClr val="accent6"/>
                </a:solidFill>
                <a:latin typeface="Times New Roman" panose="02020603050405020304" pitchFamily="18" charset="0"/>
                <a:cs typeface="Times New Roman" panose="02020603050405020304" pitchFamily="18" charset="0"/>
              </a:rPr>
              <a:t>fter</a:t>
            </a:r>
            <a:r>
              <a:rPr lang="en-US" sz="2000" b="1" i="1" dirty="0" smtClean="0">
                <a:solidFill>
                  <a:schemeClr val="accent6"/>
                </a:solidFill>
                <a:latin typeface="Times New Roman" panose="02020603050405020304" pitchFamily="18" charset="0"/>
                <a:cs typeface="Times New Roman" panose="02020603050405020304" pitchFamily="18" charset="0"/>
              </a:rPr>
              <a:t> </a:t>
            </a:r>
            <a:r>
              <a:rPr lang="en-US" sz="2000" b="1" i="1" dirty="0">
                <a:solidFill>
                  <a:schemeClr val="accent6"/>
                </a:solidFill>
                <a:latin typeface="Times New Roman" panose="02020603050405020304" pitchFamily="18" charset="0"/>
                <a:cs typeface="Times New Roman" panose="02020603050405020304" pitchFamily="18" charset="0"/>
              </a:rPr>
              <a:t>convergence has occurred, MCMC sampling yields a set of points which are samples from the posterior distribution.</a:t>
            </a:r>
          </a:p>
        </p:txBody>
      </p:sp>
    </p:spTree>
    <p:extLst>
      <p:ext uri="{BB962C8B-B14F-4D97-AF65-F5344CB8AC3E}">
        <p14:creationId xmlns:p14="http://schemas.microsoft.com/office/powerpoint/2010/main" val="1322188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85826"/>
            <a:ext cx="8568952" cy="578643"/>
          </a:xfrm>
        </p:spPr>
        <p:txBody>
          <a:bodyPr/>
          <a:lstStyle/>
          <a:p>
            <a:r>
              <a:rPr lang="lt-LT" b="1" dirty="0" err="1" smtClean="0"/>
              <a:t>Gibbs</a:t>
            </a:r>
            <a:r>
              <a:rPr lang="lt-LT" b="1" dirty="0" smtClean="0"/>
              <a:t> </a:t>
            </a:r>
            <a:r>
              <a:rPr lang="lt-LT" b="1" dirty="0" err="1" smtClean="0"/>
              <a:t>sampling</a:t>
            </a:r>
            <a:r>
              <a:rPr lang="lt-LT" b="1" dirty="0" smtClean="0"/>
              <a:t> - </a:t>
            </a:r>
            <a:endParaRPr lang="en-US" b="1" dirty="0"/>
          </a:p>
        </p:txBody>
      </p:sp>
      <p:sp>
        <p:nvSpPr>
          <p:cNvPr id="3" name="Content Placeholder 2"/>
          <p:cNvSpPr>
            <a:spLocks noGrp="1"/>
          </p:cNvSpPr>
          <p:nvPr>
            <p:ph idx="1"/>
          </p:nvPr>
        </p:nvSpPr>
        <p:spPr>
          <a:xfrm>
            <a:off x="395536" y="1421606"/>
            <a:ext cx="8568952" cy="5436394"/>
          </a:xfrm>
        </p:spPr>
        <p:txBody>
          <a:bodyPr/>
          <a:lstStyle/>
          <a:p>
            <a:pPr algn="just"/>
            <a:endParaRPr lang="lt-LT" sz="2400" b="1" i="1" dirty="0" smtClean="0">
              <a:latin typeface="Times New Roman" panose="02020603050405020304" pitchFamily="18" charset="0"/>
              <a:cs typeface="Times New Roman" panose="02020603050405020304" pitchFamily="18" charset="0"/>
            </a:endParaRPr>
          </a:p>
          <a:p>
            <a:pPr algn="just"/>
            <a:r>
              <a:rPr lang="en-US" sz="2400" b="1" i="1" dirty="0" smtClean="0">
                <a:latin typeface="Times New Roman" panose="02020603050405020304" pitchFamily="18" charset="0"/>
                <a:cs typeface="Times New Roman" panose="02020603050405020304" pitchFamily="18" charset="0"/>
              </a:rPr>
              <a:t>for </a:t>
            </a:r>
            <a:r>
              <a:rPr lang="en-US" sz="2400" b="1" i="1" dirty="0">
                <a:latin typeface="Times New Roman" panose="02020603050405020304" pitchFamily="18" charset="0"/>
                <a:cs typeface="Times New Roman" panose="02020603050405020304" pitchFamily="18" charset="0"/>
              </a:rPr>
              <a:t>obtaining a sequence of observations which are approximated from a specified </a:t>
            </a:r>
            <a:r>
              <a:rPr lang="lt-LT" sz="2400" b="1" i="1" dirty="0" err="1" smtClean="0">
                <a:latin typeface="Times New Roman" panose="02020603050405020304" pitchFamily="18" charset="0"/>
                <a:cs typeface="Times New Roman" panose="02020603050405020304" pitchFamily="18" charset="0"/>
              </a:rPr>
              <a:t>multivariate</a:t>
            </a:r>
            <a:r>
              <a:rPr lang="lt-LT" sz="2400" b="1" i="1" dirty="0" smtClean="0">
                <a:latin typeface="Times New Roman" panose="02020603050405020304" pitchFamily="18" charset="0"/>
                <a:cs typeface="Times New Roman" panose="02020603050405020304" pitchFamily="18" charset="0"/>
              </a:rPr>
              <a:t> </a:t>
            </a:r>
            <a:r>
              <a:rPr lang="lt-LT" sz="2400" b="1" i="1" dirty="0" err="1" smtClean="0">
                <a:latin typeface="Times New Roman" panose="02020603050405020304" pitchFamily="18" charset="0"/>
                <a:cs typeface="Times New Roman" panose="02020603050405020304" pitchFamily="18" charset="0"/>
              </a:rPr>
              <a:t>probability</a:t>
            </a:r>
            <a:r>
              <a:rPr lang="lt-LT" sz="2400" b="1" i="1" dirty="0" smtClean="0">
                <a:latin typeface="Times New Roman" panose="02020603050405020304" pitchFamily="18" charset="0"/>
                <a:cs typeface="Times New Roman" panose="02020603050405020304" pitchFamily="18" charset="0"/>
              </a:rPr>
              <a:t> </a:t>
            </a:r>
            <a:r>
              <a:rPr lang="lt-LT" sz="2400" b="1" i="1" dirty="0" err="1" smtClean="0">
                <a:latin typeface="Times New Roman" panose="02020603050405020304" pitchFamily="18" charset="0"/>
                <a:cs typeface="Times New Roman" panose="02020603050405020304" pitchFamily="18" charset="0"/>
              </a:rPr>
              <a:t>distribution</a:t>
            </a:r>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when direct sampling is </a:t>
            </a:r>
            <a:r>
              <a:rPr lang="en-US" sz="2400" b="1" i="1" dirty="0" smtClean="0">
                <a:latin typeface="Times New Roman" panose="02020603050405020304" pitchFamily="18" charset="0"/>
                <a:cs typeface="Times New Roman" panose="02020603050405020304" pitchFamily="18" charset="0"/>
              </a:rPr>
              <a:t>difficult</a:t>
            </a:r>
            <a:r>
              <a:rPr lang="lt-LT" sz="2400" b="1" i="1" dirty="0">
                <a:latin typeface="Times New Roman" panose="02020603050405020304" pitchFamily="18" charset="0"/>
                <a:cs typeface="Times New Roman" panose="02020603050405020304" pitchFamily="18" charset="0"/>
              </a:rPr>
              <a:t>:</a:t>
            </a:r>
            <a:endParaRPr lang="lt-LT" sz="2400" b="1" i="1" dirty="0" smtClean="0">
              <a:latin typeface="Times New Roman" panose="02020603050405020304" pitchFamily="18" charset="0"/>
              <a:cs typeface="Times New Roman" panose="02020603050405020304" pitchFamily="18" charset="0"/>
            </a:endParaRPr>
          </a:p>
          <a:p>
            <a:pPr lvl="1" algn="just"/>
            <a:r>
              <a:rPr lang="lt-LT" sz="2000" b="1" i="1" dirty="0" err="1" smtClean="0">
                <a:latin typeface="Times New Roman" pitchFamily="18" charset="0"/>
                <a:cs typeface="Times New Roman" pitchFamily="18" charset="0"/>
              </a:rPr>
              <a:t>samples</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from</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probability</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distributions</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of</a:t>
            </a:r>
            <a:r>
              <a:rPr lang="lt-LT" sz="2000" b="1" i="1" dirty="0" smtClean="0">
                <a:latin typeface="Times New Roman" pitchFamily="18" charset="0"/>
                <a:cs typeface="Times New Roman" pitchFamily="18" charset="0"/>
              </a:rPr>
              <a:t> 2+ d</a:t>
            </a:r>
            <a:r>
              <a:rPr lang="en-US" sz="2000" b="1" i="1" dirty="0" err="1" smtClean="0">
                <a:latin typeface="Times New Roman" pitchFamily="18" charset="0"/>
                <a:cs typeface="Times New Roman" pitchFamily="18" charset="0"/>
              </a:rPr>
              <a:t>i</a:t>
            </a:r>
            <a:r>
              <a:rPr lang="lt-LT" sz="2000" b="1" i="1" dirty="0" err="1" smtClean="0">
                <a:latin typeface="Times New Roman" pitchFamily="18" charset="0"/>
                <a:cs typeface="Times New Roman" pitchFamily="18" charset="0"/>
              </a:rPr>
              <a:t>mensions</a:t>
            </a:r>
            <a:r>
              <a:rPr lang="lt-LT" sz="2000" b="1" i="1" dirty="0" smtClean="0">
                <a:latin typeface="Times New Roman" pitchFamily="18" charset="0"/>
                <a:cs typeface="Times New Roman" pitchFamily="18" charset="0"/>
              </a:rPr>
              <a:t>;</a:t>
            </a:r>
          </a:p>
          <a:p>
            <a:pPr lvl="1" algn="just"/>
            <a:r>
              <a:rPr lang="lt-LT" sz="2000" b="1" i="1" dirty="0" err="1">
                <a:latin typeface="Times New Roman" pitchFamily="18" charset="0"/>
                <a:cs typeface="Times New Roman" pitchFamily="18" charset="0"/>
              </a:rPr>
              <a:t>a</a:t>
            </a:r>
            <a:r>
              <a:rPr lang="lt-LT" sz="2000" b="1" i="1" dirty="0" err="1" smtClean="0">
                <a:latin typeface="Times New Roman" pitchFamily="18" charset="0"/>
                <a:cs typeface="Times New Roman" pitchFamily="18" charset="0"/>
              </a:rPr>
              <a:t>ccepts</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all</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proposals</a:t>
            </a:r>
            <a:r>
              <a:rPr lang="lt-LT" sz="2000" b="1" i="1" dirty="0" smtClean="0">
                <a:latin typeface="Times New Roman" pitchFamily="18" charset="0"/>
                <a:cs typeface="Times New Roman" pitchFamily="18" charset="0"/>
              </a:rPr>
              <a:t>;</a:t>
            </a:r>
          </a:p>
          <a:p>
            <a:pPr lvl="1" algn="just"/>
            <a:r>
              <a:rPr lang="lt-LT" sz="2000" b="1" i="1" dirty="0" err="1" smtClean="0">
                <a:latin typeface="Times New Roman" pitchFamily="18" charset="0"/>
                <a:cs typeface="Times New Roman" pitchFamily="18" charset="0"/>
              </a:rPr>
              <a:t>uses</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the</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Markov</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chain</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Monte</a:t>
            </a:r>
            <a:r>
              <a:rPr lang="lt-LT" sz="2000" b="1" i="1" dirty="0" smtClean="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Carlo</a:t>
            </a:r>
            <a:r>
              <a:rPr lang="lt-LT" sz="2000" b="1" i="1" dirty="0">
                <a:latin typeface="Times New Roman" pitchFamily="18" charset="0"/>
                <a:cs typeface="Times New Roman" pitchFamily="18" charset="0"/>
              </a:rPr>
              <a:t> </a:t>
            </a:r>
            <a:r>
              <a:rPr lang="lt-LT" sz="2000" b="1" i="1" dirty="0" err="1" smtClean="0">
                <a:latin typeface="Times New Roman" pitchFamily="18" charset="0"/>
                <a:cs typeface="Times New Roman" pitchFamily="18" charset="0"/>
              </a:rPr>
              <a:t>method</a:t>
            </a:r>
            <a:r>
              <a:rPr lang="lt-LT" sz="2000" b="1" i="1" dirty="0" smtClean="0">
                <a:latin typeface="Times New Roman" pitchFamily="18" charset="0"/>
                <a:cs typeface="Times New Roman" pitchFamily="18" charset="0"/>
              </a:rPr>
              <a:t> - </a:t>
            </a:r>
            <a:r>
              <a:rPr lang="lt-LT" sz="2000" b="1" i="1" dirty="0" err="1" smtClean="0">
                <a:latin typeface="Times New Roman" pitchFamily="18" charset="0"/>
                <a:cs typeface="Times New Roman" pitchFamily="18" charset="0"/>
              </a:rPr>
              <a:t>samples</a:t>
            </a:r>
            <a:r>
              <a:rPr lang="lt-LT" sz="2000" b="1" i="1" dirty="0" smtClean="0">
                <a:latin typeface="Times New Roman" pitchFamily="18" charset="0"/>
                <a:cs typeface="Times New Roman" pitchFamily="18" charset="0"/>
              </a:rPr>
              <a:t> </a:t>
            </a:r>
            <a:r>
              <a:rPr lang="lt-LT" sz="2000" b="1" i="1" dirty="0">
                <a:latin typeface="Times New Roman" pitchFamily="18" charset="0"/>
                <a:cs typeface="Times New Roman" pitchFamily="18" charset="0"/>
              </a:rPr>
              <a:t>are </a:t>
            </a:r>
            <a:r>
              <a:rPr lang="lt-LT" sz="2000" b="1" i="1" dirty="0" err="1">
                <a:latin typeface="Times New Roman" pitchFamily="18" charset="0"/>
                <a:cs typeface="Times New Roman" pitchFamily="18" charset="0"/>
              </a:rPr>
              <a:t>dependent</a:t>
            </a:r>
            <a:r>
              <a:rPr lang="lt-LT" sz="2000" b="1" i="1" dirty="0">
                <a:latin typeface="Times New Roman" pitchFamily="18" charset="0"/>
                <a:cs typeface="Times New Roman" pitchFamily="18" charset="0"/>
              </a:rPr>
              <a:t> </a:t>
            </a:r>
            <a:r>
              <a:rPr lang="lt-LT" sz="2000" b="1" i="1" dirty="0" err="1">
                <a:latin typeface="Times New Roman" pitchFamily="18" charset="0"/>
                <a:cs typeface="Times New Roman" pitchFamily="18" charset="0"/>
              </a:rPr>
              <a:t>on</a:t>
            </a:r>
            <a:r>
              <a:rPr lang="lt-LT" sz="2000" b="1" i="1" dirty="0">
                <a:latin typeface="Times New Roman" pitchFamily="18" charset="0"/>
                <a:cs typeface="Times New Roman" pitchFamily="18" charset="0"/>
              </a:rPr>
              <a:t> </a:t>
            </a:r>
            <a:r>
              <a:rPr lang="lt-LT" sz="2000" b="1" i="1" dirty="0" err="1">
                <a:latin typeface="Times New Roman" pitchFamily="18" charset="0"/>
                <a:cs typeface="Times New Roman" pitchFamily="18" charset="0"/>
              </a:rPr>
              <a:t>each</a:t>
            </a:r>
            <a:r>
              <a:rPr lang="lt-LT" sz="2000" b="1" i="1" dirty="0">
                <a:latin typeface="Times New Roman" pitchFamily="18" charset="0"/>
                <a:cs typeface="Times New Roman" pitchFamily="18" charset="0"/>
              </a:rPr>
              <a:t> </a:t>
            </a:r>
            <a:r>
              <a:rPr lang="lt-LT" sz="2000" b="1" i="1" dirty="0" err="1">
                <a:latin typeface="Times New Roman" pitchFamily="18" charset="0"/>
                <a:cs typeface="Times New Roman" pitchFamily="18" charset="0"/>
              </a:rPr>
              <a:t>other</a:t>
            </a:r>
            <a:r>
              <a:rPr lang="lt-LT" sz="2000" b="1" i="1" dirty="0">
                <a:latin typeface="Times New Roman" pitchFamily="18" charset="0"/>
                <a:cs typeface="Times New Roman" pitchFamily="18" charset="0"/>
              </a:rPr>
              <a:t>;</a:t>
            </a:r>
          </a:p>
          <a:p>
            <a:pPr algn="just"/>
            <a:r>
              <a:rPr lang="lt-LT" sz="2400" b="1" i="1" dirty="0" smtClean="0">
                <a:latin typeface="Times New Roman" pitchFamily="18" charset="0"/>
                <a:cs typeface="Times New Roman" pitchFamily="18" charset="0"/>
              </a:rPr>
              <a:t>at </a:t>
            </a:r>
            <a:r>
              <a:rPr lang="lt-LT" sz="2400" b="1" i="1" dirty="0" err="1" smtClean="0">
                <a:latin typeface="Times New Roman" pitchFamily="18" charset="0"/>
                <a:cs typeface="Times New Roman" pitchFamily="18" charset="0"/>
              </a:rPr>
              <a:t>each</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iteration</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thgough</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the</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loop</a:t>
            </a:r>
            <a:r>
              <a:rPr lang="lt-LT" sz="2400" b="1" i="1" dirty="0">
                <a:latin typeface="Times New Roman" pitchFamily="18" charset="0"/>
                <a:cs typeface="Times New Roman" pitchFamily="18" charset="0"/>
              </a:rPr>
              <a:t>:</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select</a:t>
            </a:r>
            <a:r>
              <a:rPr lang="lt-LT" sz="2400" b="1" i="1" dirty="0" smtClean="0">
                <a:latin typeface="Times New Roman" pitchFamily="18" charset="0"/>
                <a:cs typeface="Times New Roman" pitchFamily="18" charset="0"/>
              </a:rPr>
              <a:t> just </a:t>
            </a:r>
            <a:r>
              <a:rPr lang="lt-LT" sz="2400" b="1" i="1" dirty="0" err="1" smtClean="0">
                <a:latin typeface="Times New Roman" pitchFamily="18" charset="0"/>
                <a:cs typeface="Times New Roman" pitchFamily="18" charset="0"/>
              </a:rPr>
              <a:t>one</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non-evidence</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variable</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and</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resample</a:t>
            </a:r>
            <a:r>
              <a:rPr lang="lt-LT" sz="2400" b="1" i="1" dirty="0" smtClean="0">
                <a:latin typeface="Times New Roman" pitchFamily="18" charset="0"/>
                <a:cs typeface="Times New Roman" pitchFamily="18" charset="0"/>
              </a:rPr>
              <a:t> it, </a:t>
            </a:r>
            <a:r>
              <a:rPr lang="lt-LT" sz="2400" b="1" i="1" dirty="0" err="1" smtClean="0">
                <a:latin typeface="Times New Roman" pitchFamily="18" charset="0"/>
                <a:cs typeface="Times New Roman" pitchFamily="18" charset="0"/>
              </a:rPr>
              <a:t>conditioned</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on</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the</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other</a:t>
            </a:r>
            <a:r>
              <a:rPr lang="lt-LT" sz="2400" b="1" i="1" dirty="0" smtClean="0">
                <a:latin typeface="Times New Roman" pitchFamily="18" charset="0"/>
                <a:cs typeface="Times New Roman" pitchFamily="18" charset="0"/>
              </a:rPr>
              <a:t> </a:t>
            </a:r>
            <a:r>
              <a:rPr lang="lt-LT" sz="2400" b="1" i="1" dirty="0" err="1" smtClean="0">
                <a:latin typeface="Times New Roman" pitchFamily="18" charset="0"/>
                <a:cs typeface="Times New Roman" pitchFamily="18" charset="0"/>
              </a:rPr>
              <a:t>variables</a:t>
            </a:r>
            <a:r>
              <a:rPr lang="lt-LT" sz="2400" b="1" i="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272331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907144"/>
            <a:ext cx="8568952" cy="638628"/>
          </a:xfrm>
        </p:spPr>
        <p:txBody>
          <a:bodyPr/>
          <a:lstStyle/>
          <a:p>
            <a:r>
              <a:rPr lang="en-US" sz="3200" b="1" dirty="0" smtClean="0"/>
              <a:t>Gibbs sampling algorithm</a:t>
            </a:r>
            <a:endParaRPr lang="en-US" sz="3200" b="1"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057" y="1545772"/>
            <a:ext cx="8048172" cy="5021942"/>
          </a:xfrm>
        </p:spPr>
      </p:pic>
    </p:spTree>
    <p:extLst>
      <p:ext uri="{BB962C8B-B14F-4D97-AF65-F5344CB8AC3E}">
        <p14:creationId xmlns:p14="http://schemas.microsoft.com/office/powerpoint/2010/main" val="2495435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24501"/>
            <a:ext cx="8568952" cy="803082"/>
          </a:xfrm>
        </p:spPr>
        <p:txBody>
          <a:bodyPr/>
          <a:lstStyle/>
          <a:p>
            <a:r>
              <a:rPr lang="lt-LT" sz="2800" b="1" dirty="0" err="1" smtClean="0"/>
              <a:t>Area</a:t>
            </a:r>
            <a:r>
              <a:rPr lang="lt-LT" sz="2800" b="1" dirty="0" smtClean="0"/>
              <a:t> </a:t>
            </a:r>
            <a:r>
              <a:rPr lang="lt-LT" sz="2800" b="1" dirty="0" err="1" smtClean="0"/>
              <a:t>of</a:t>
            </a:r>
            <a:r>
              <a:rPr lang="lt-LT" sz="2800" b="1" dirty="0" smtClean="0"/>
              <a:t> </a:t>
            </a:r>
            <a:r>
              <a:rPr lang="lt-LT" sz="2800" b="1" dirty="0" err="1" smtClean="0"/>
              <a:t>scientific</a:t>
            </a:r>
            <a:r>
              <a:rPr lang="lt-LT" sz="2800" b="1" dirty="0" smtClean="0"/>
              <a:t> </a:t>
            </a:r>
            <a:r>
              <a:rPr lang="lt-LT" sz="2800" b="1" dirty="0" err="1" smtClean="0"/>
              <a:t>research</a:t>
            </a:r>
            <a:r>
              <a:rPr lang="lt-LT" sz="2800" b="1" dirty="0" smtClean="0"/>
              <a:t> - </a:t>
            </a:r>
            <a:r>
              <a:rPr lang="lt-LT" sz="2800" b="1" dirty="0" err="1" smtClean="0"/>
              <a:t>personalisation</a:t>
            </a:r>
            <a:r>
              <a:rPr lang="lt-LT" sz="2800" b="1" dirty="0" smtClean="0"/>
              <a:t> </a:t>
            </a:r>
            <a:r>
              <a:rPr lang="lt-LT" sz="2800" b="1" dirty="0" err="1"/>
              <a:t>of</a:t>
            </a:r>
            <a:r>
              <a:rPr lang="lt-LT" sz="2800" b="1" dirty="0"/>
              <a:t> </a:t>
            </a:r>
            <a:r>
              <a:rPr lang="lt-LT" sz="2800" b="1" dirty="0" err="1"/>
              <a:t>virtual</a:t>
            </a:r>
            <a:r>
              <a:rPr lang="lt-LT" sz="2800" b="1" dirty="0"/>
              <a:t> </a:t>
            </a:r>
            <a:r>
              <a:rPr lang="lt-LT" sz="2800" b="1" dirty="0" err="1"/>
              <a:t>learning</a:t>
            </a:r>
            <a:r>
              <a:rPr lang="lt-LT" sz="2800" b="1" dirty="0"/>
              <a:t> </a:t>
            </a:r>
            <a:r>
              <a:rPr lang="lt-LT" sz="2800" b="1" dirty="0" err="1" smtClean="0"/>
              <a:t>environments</a:t>
            </a:r>
            <a:r>
              <a:rPr lang="lt-LT" sz="2800" b="1" dirty="0" smtClean="0"/>
              <a:t> </a:t>
            </a:r>
            <a:r>
              <a:rPr lang="lt-LT" b="1" dirty="0">
                <a:latin typeface="Times New Roman" pitchFamily="18" charset="0"/>
                <a:cs typeface="Times New Roman" pitchFamily="18" charset="0"/>
              </a:rPr>
              <a:t/>
            </a:r>
            <a:br>
              <a:rPr lang="lt-LT" b="1" dirty="0">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395536" y="1812897"/>
            <a:ext cx="8568952" cy="4496423"/>
          </a:xfrm>
        </p:spPr>
        <p:txBody>
          <a:bodyPr/>
          <a:lstStyle/>
          <a:p>
            <a:pPr algn="just"/>
            <a:r>
              <a:rPr lang="lt-LT" sz="3200" b="1" i="1" dirty="0" err="1" smtClean="0">
                <a:latin typeface="Times New Roman" pitchFamily="18" charset="0"/>
                <a:cs typeface="Times New Roman" pitchFamily="18" charset="0"/>
              </a:rPr>
              <a:t>personalised</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recommendation</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engine</a:t>
            </a:r>
            <a:r>
              <a:rPr lang="lt-LT" sz="3200" b="1" i="1" dirty="0" smtClean="0">
                <a:latin typeface="Times New Roman" pitchFamily="18" charset="0"/>
                <a:cs typeface="Times New Roman" pitchFamily="18" charset="0"/>
              </a:rPr>
              <a:t>,</a:t>
            </a:r>
          </a:p>
          <a:p>
            <a:pPr algn="just"/>
            <a:r>
              <a:rPr lang="lt-LT" sz="3200" b="1" i="1" dirty="0" err="1" smtClean="0">
                <a:latin typeface="Times New Roman" pitchFamily="18" charset="0"/>
                <a:cs typeface="Times New Roman" pitchFamily="18" charset="0"/>
              </a:rPr>
              <a:t>personalised</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presentation</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of</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content</a:t>
            </a:r>
            <a:r>
              <a:rPr lang="lt-LT" sz="3200" b="1" i="1" dirty="0" smtClean="0">
                <a:latin typeface="Times New Roman" pitchFamily="18" charset="0"/>
                <a:cs typeface="Times New Roman" pitchFamily="18" charset="0"/>
              </a:rPr>
              <a:t>,</a:t>
            </a:r>
          </a:p>
          <a:p>
            <a:pPr algn="just"/>
            <a:r>
              <a:rPr lang="lt-LT" sz="3200" b="1" i="1" dirty="0" err="1">
                <a:latin typeface="Times New Roman" pitchFamily="18" charset="0"/>
                <a:cs typeface="Times New Roman" pitchFamily="18" charset="0"/>
              </a:rPr>
              <a:t>p</a:t>
            </a:r>
            <a:r>
              <a:rPr lang="lt-LT" sz="3200" b="1" i="1" dirty="0" err="1" smtClean="0">
                <a:latin typeface="Times New Roman" pitchFamily="18" charset="0"/>
                <a:cs typeface="Times New Roman" pitchFamily="18" charset="0"/>
              </a:rPr>
              <a:t>ersonalised</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navigation</a:t>
            </a:r>
            <a:r>
              <a:rPr lang="lt-LT" sz="3200" b="1" i="1" dirty="0" smtClean="0">
                <a:latin typeface="Times New Roman" pitchFamily="18" charset="0"/>
                <a:cs typeface="Times New Roman" pitchFamily="18" charset="0"/>
              </a:rPr>
              <a:t>,</a:t>
            </a:r>
          </a:p>
          <a:p>
            <a:pPr algn="just"/>
            <a:r>
              <a:rPr lang="lt-LT" sz="3200" b="1" i="1" dirty="0" err="1">
                <a:latin typeface="Times New Roman" pitchFamily="18" charset="0"/>
                <a:cs typeface="Times New Roman" pitchFamily="18" charset="0"/>
              </a:rPr>
              <a:t>p</a:t>
            </a:r>
            <a:r>
              <a:rPr lang="lt-LT" sz="3200" b="1" i="1" dirty="0" err="1" smtClean="0">
                <a:latin typeface="Times New Roman" pitchFamily="18" charset="0"/>
                <a:cs typeface="Times New Roman" pitchFamily="18" charset="0"/>
              </a:rPr>
              <a:t>resentation</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of</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personalised</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learning</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path</a:t>
            </a:r>
            <a:r>
              <a:rPr lang="lt-LT" sz="3200" b="1" i="1" dirty="0" smtClean="0">
                <a:latin typeface="Times New Roman" pitchFamily="18" charset="0"/>
                <a:cs typeface="Times New Roman" pitchFamily="18" charset="0"/>
              </a:rPr>
              <a:t>,</a:t>
            </a:r>
          </a:p>
          <a:p>
            <a:pPr algn="just"/>
            <a:r>
              <a:rPr lang="lt-LT" sz="3200" b="1" i="1" dirty="0" err="1">
                <a:latin typeface="Times New Roman" pitchFamily="18" charset="0"/>
                <a:cs typeface="Times New Roman" pitchFamily="18" charset="0"/>
              </a:rPr>
              <a:t>p</a:t>
            </a:r>
            <a:r>
              <a:rPr lang="lt-LT" sz="3200" b="1" i="1" dirty="0" err="1" smtClean="0">
                <a:latin typeface="Times New Roman" pitchFamily="18" charset="0"/>
                <a:cs typeface="Times New Roman" pitchFamily="18" charset="0"/>
              </a:rPr>
              <a:t>ersonalised</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instructors</a:t>
            </a:r>
            <a:r>
              <a:rPr lang="lt-LT" sz="3200" b="1" i="1" dirty="0" smtClean="0">
                <a:latin typeface="Times New Roman" pitchFamily="18" charset="0"/>
                <a:cs typeface="Times New Roman" pitchFamily="18" charset="0"/>
              </a:rPr>
              <a:t>,</a:t>
            </a:r>
          </a:p>
          <a:p>
            <a:pPr algn="just"/>
            <a:r>
              <a:rPr lang="lt-LT" sz="3200" b="1" i="1" dirty="0" err="1">
                <a:latin typeface="Times New Roman" pitchFamily="18" charset="0"/>
                <a:cs typeface="Times New Roman" pitchFamily="18" charset="0"/>
              </a:rPr>
              <a:t>a</a:t>
            </a:r>
            <a:r>
              <a:rPr lang="lt-LT" sz="3200" b="1" i="1" dirty="0" err="1" smtClean="0">
                <a:latin typeface="Times New Roman" pitchFamily="18" charset="0"/>
                <a:cs typeface="Times New Roman" pitchFamily="18" charset="0"/>
              </a:rPr>
              <a:t>daptive</a:t>
            </a:r>
            <a:r>
              <a:rPr lang="lt-LT" sz="3200" b="1" i="1" dirty="0" smtClean="0">
                <a:latin typeface="Times New Roman" pitchFamily="18" charset="0"/>
                <a:cs typeface="Times New Roman" pitchFamily="18" charset="0"/>
              </a:rPr>
              <a:t> </a:t>
            </a:r>
            <a:r>
              <a:rPr lang="lt-LT" sz="3200" b="1" i="1" dirty="0" err="1" smtClean="0">
                <a:latin typeface="Times New Roman" pitchFamily="18" charset="0"/>
                <a:cs typeface="Times New Roman" pitchFamily="18" charset="0"/>
              </a:rPr>
              <a:t>annotation</a:t>
            </a:r>
            <a:r>
              <a:rPr lang="lt-LT" sz="3200" b="1" i="1"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 </a:t>
            </a:r>
            <a:endParaRPr lang="lt-LT" sz="3200" b="1" i="1" dirty="0" smtClean="0">
              <a:latin typeface="Times New Roman" pitchFamily="18" charset="0"/>
              <a:cs typeface="Times New Roman" pitchFamily="18" charset="0"/>
            </a:endParaRPr>
          </a:p>
          <a:p>
            <a:pPr algn="just"/>
            <a:r>
              <a:rPr lang="en-US" sz="3200" b="1" i="1" dirty="0">
                <a:latin typeface="Times New Roman" panose="02020603050405020304" pitchFamily="18" charset="0"/>
                <a:cs typeface="Times New Roman" panose="02020603050405020304" pitchFamily="18" charset="0"/>
              </a:rPr>
              <a:t>fragment sorting </a:t>
            </a:r>
            <a:r>
              <a:rPr lang="en-US" sz="3200" b="1" i="1" dirty="0" smtClean="0">
                <a:latin typeface="Times New Roman" panose="02020603050405020304" pitchFamily="18" charset="0"/>
                <a:cs typeface="Times New Roman" panose="02020603050405020304" pitchFamily="18" charset="0"/>
              </a:rPr>
              <a:t>on an</a:t>
            </a:r>
            <a:r>
              <a:rPr lang="lt-LT" sz="3200" b="1" i="1" dirty="0" smtClean="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hypermedia course</a:t>
            </a:r>
            <a:r>
              <a:rPr lang="lt-LT" sz="3200" b="1" i="1" dirty="0" smtClean="0">
                <a:latin typeface="Times New Roman" panose="02020603050405020304" pitchFamily="18" charset="0"/>
                <a:cs typeface="Times New Roman" panose="02020603050405020304" pitchFamily="18" charset="0"/>
              </a:rPr>
              <a:t>, </a:t>
            </a:r>
            <a:r>
              <a:rPr lang="en-US" sz="3200" b="1" i="1" dirty="0" smtClean="0">
                <a:latin typeface="Times New Roman" pitchFamily="18" charset="0"/>
                <a:cs typeface="Times New Roman" pitchFamily="18" charset="0"/>
              </a:rPr>
              <a:t>etc.</a:t>
            </a:r>
            <a:endParaRPr lang="lt-LT" sz="3200" b="1" i="1" dirty="0" smtClean="0">
              <a:latin typeface="Times New Roman" pitchFamily="18" charset="0"/>
              <a:cs typeface="Times New Roman" pitchFamily="18" charset="0"/>
            </a:endParaRPr>
          </a:p>
          <a:p>
            <a:pPr algn="just"/>
            <a:endParaRPr lang="lt-LT" sz="3200" b="1" i="1" dirty="0" smtClean="0">
              <a:solidFill>
                <a:schemeClr val="tx2">
                  <a:lumMod val="60000"/>
                  <a:lumOff val="40000"/>
                </a:schemeClr>
              </a:solidFill>
              <a:latin typeface="Times New Roman" pitchFamily="18" charset="0"/>
              <a:cs typeface="Times New Roman" pitchFamily="18" charset="0"/>
            </a:endParaRPr>
          </a:p>
          <a:p>
            <a:pPr algn="just"/>
            <a:endParaRPr lang="lt-LT" sz="3200" b="1" i="1" dirty="0" smtClean="0">
              <a:solidFill>
                <a:schemeClr val="tx2">
                  <a:lumMod val="60000"/>
                  <a:lumOff val="40000"/>
                </a:schemeClr>
              </a:solidFill>
              <a:latin typeface="Times New Roman" pitchFamily="18" charset="0"/>
              <a:cs typeface="Times New Roman" pitchFamily="18" charset="0"/>
            </a:endParaRPr>
          </a:p>
          <a:p>
            <a:pPr algn="just"/>
            <a:endParaRPr lang="en-US" sz="3200" b="1" i="1"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01394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4888"/>
            <a:ext cx="8568952" cy="500932"/>
          </a:xfrm>
        </p:spPr>
        <p:txBody>
          <a:bodyPr/>
          <a:lstStyle/>
          <a:p>
            <a:r>
              <a:rPr lang="lt-LT" sz="3200" b="1" dirty="0" err="1" smtClean="0"/>
              <a:t>Collapsed</a:t>
            </a:r>
            <a:r>
              <a:rPr lang="lt-LT" sz="3200" b="1" dirty="0" smtClean="0"/>
              <a:t> </a:t>
            </a:r>
            <a:r>
              <a:rPr lang="lt-LT" sz="3200" b="1" dirty="0" err="1" smtClean="0"/>
              <a:t>Gibbs</a:t>
            </a:r>
            <a:r>
              <a:rPr lang="lt-LT" sz="3200" b="1" dirty="0" smtClean="0"/>
              <a:t> </a:t>
            </a:r>
            <a:r>
              <a:rPr lang="lt-LT" sz="3200" b="1" dirty="0" err="1" smtClean="0"/>
              <a:t>sampler</a:t>
            </a:r>
            <a:endParaRPr lang="lt-LT" sz="32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264257"/>
                <a:ext cx="8568952" cy="5045063"/>
              </a:xfrm>
            </p:spPr>
            <p:txBody>
              <a:bodyPr/>
              <a:lstStyle/>
              <a:p>
                <a:pPr algn="just"/>
                <a:r>
                  <a:rPr lang="en-US" sz="1800" b="1" i="1" dirty="0">
                    <a:latin typeface="Times New Roman" panose="02020603050405020304" pitchFamily="18" charset="0"/>
                    <a:cs typeface="Times New Roman" panose="02020603050405020304" pitchFamily="18" charset="0"/>
                  </a:rPr>
                  <a:t>Gibbs sampler which integrates out </a:t>
                </a:r>
                <a:r>
                  <a:rPr lang="en-US" sz="1800" b="1" i="1" dirty="0" smtClean="0">
                    <a:latin typeface="Times New Roman" panose="02020603050405020304" pitchFamily="18" charset="0"/>
                    <a:cs typeface="Times New Roman" panose="02020603050405020304" pitchFamily="18" charset="0"/>
                  </a:rPr>
                  <a:t>(</a:t>
                </a:r>
                <a:r>
                  <a:rPr lang="lt-LT" sz="1800" b="1" i="1" dirty="0" err="1" smtClean="0">
                    <a:latin typeface="Times New Roman" panose="02020603050405020304" pitchFamily="18" charset="0"/>
                    <a:cs typeface="Times New Roman" panose="02020603050405020304" pitchFamily="18" charset="0"/>
                  </a:rPr>
                  <a:t>merginalizes</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over</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one or more variables when sampling for some other variable is called </a:t>
                </a:r>
                <a:r>
                  <a:rPr lang="en-US" sz="1800" b="1" i="1" dirty="0">
                    <a:solidFill>
                      <a:schemeClr val="accent6"/>
                    </a:solidFill>
                    <a:latin typeface="Times New Roman" panose="02020603050405020304" pitchFamily="18" charset="0"/>
                    <a:cs typeface="Times New Roman" panose="02020603050405020304" pitchFamily="18" charset="0"/>
                  </a:rPr>
                  <a:t>collapsed Gibbs </a:t>
                </a:r>
                <a:r>
                  <a:rPr lang="en-US" sz="1800" b="1" i="1" dirty="0" smtClean="0">
                    <a:solidFill>
                      <a:schemeClr val="accent6"/>
                    </a:solidFill>
                    <a:latin typeface="Times New Roman" panose="02020603050405020304" pitchFamily="18" charset="0"/>
                    <a:cs typeface="Times New Roman" panose="02020603050405020304" pitchFamily="18" charset="0"/>
                  </a:rPr>
                  <a:t>sampler</a:t>
                </a:r>
                <a:r>
                  <a:rPr lang="lt-LT" sz="1800" b="1" i="1" dirty="0" smtClean="0">
                    <a:latin typeface="Times New Roman" panose="02020603050405020304" pitchFamily="18" charset="0"/>
                    <a:cs typeface="Times New Roman" panose="02020603050405020304" pitchFamily="18" charset="0"/>
                  </a:rPr>
                  <a:t>;</a:t>
                </a:r>
              </a:p>
              <a:p>
                <a:pPr algn="just"/>
                <a:r>
                  <a:rPr lang="en-US" sz="1800" b="1" i="1" dirty="0" smtClean="0">
                    <a:latin typeface="Times New Roman" panose="02020603050405020304" pitchFamily="18" charset="0"/>
                    <a:cs typeface="Times New Roman" panose="02020603050405020304" pitchFamily="18" charset="0"/>
                  </a:rPr>
                  <a:t>one </a:t>
                </a:r>
                <a:r>
                  <a:rPr lang="en-US" sz="1800" b="1" i="1" dirty="0">
                    <a:latin typeface="Times New Roman" panose="02020603050405020304" pitchFamily="18" charset="0"/>
                    <a:cs typeface="Times New Roman" panose="02020603050405020304" pitchFamily="18" charset="0"/>
                  </a:rPr>
                  <a:t>or some parameters </a:t>
                </a:r>
                <a14:m>
                  <m:oMath xmlns:m="http://schemas.openxmlformats.org/officeDocument/2006/math">
                    <m:r>
                      <a:rPr lang="en-US" sz="1800" b="1" i="1">
                        <a:latin typeface="Cambria Math" panose="02040503050406030204" pitchFamily="18" charset="0"/>
                      </a:rPr>
                      <m:t>𝒙𝒊</m:t>
                    </m:r>
                  </m:oMath>
                </a14:m>
                <a:r>
                  <a:rPr lang="en-US" sz="1800" b="1" i="1" dirty="0">
                    <a:latin typeface="Times New Roman" panose="02020603050405020304" pitchFamily="18" charset="0"/>
                    <a:cs typeface="Times New Roman" panose="02020603050405020304" pitchFamily="18" charset="0"/>
                  </a:rPr>
                  <a:t> (called </a:t>
                </a:r>
                <a:r>
                  <a:rPr lang="en-US" sz="1800" b="1" i="1" dirty="0">
                    <a:solidFill>
                      <a:schemeClr val="accent6"/>
                    </a:solidFill>
                    <a:latin typeface="Times New Roman" panose="02020603050405020304" pitchFamily="18" charset="0"/>
                    <a:cs typeface="Times New Roman" panose="02020603050405020304" pitchFamily="18" charset="0"/>
                  </a:rPr>
                  <a:t>nuisance parameters</a:t>
                </a:r>
                <a:r>
                  <a:rPr lang="en-US" sz="1800" b="1" i="1" dirty="0">
                    <a:latin typeface="Times New Roman" panose="02020603050405020304" pitchFamily="18" charset="0"/>
                    <a:cs typeface="Times New Roman" panose="02020603050405020304" pitchFamily="18" charset="0"/>
                  </a:rPr>
                  <a:t>) may be eliminated by integrating them out, </a:t>
                </a:r>
                <a:r>
                  <a:rPr lang="en-US" sz="1800" b="1" i="1" dirty="0" err="1">
                    <a:latin typeface="Times New Roman" panose="02020603050405020304" pitchFamily="18" charset="0"/>
                    <a:cs typeface="Times New Roman" panose="02020603050405020304" pitchFamily="18" charset="0"/>
                  </a:rPr>
                  <a:t>i</a:t>
                </a:r>
                <a:r>
                  <a:rPr lang="en-US" sz="1800" b="1" i="1" dirty="0">
                    <a:latin typeface="Times New Roman" panose="02020603050405020304" pitchFamily="18" charset="0"/>
                    <a:cs typeface="Times New Roman" panose="02020603050405020304" pitchFamily="18" charset="0"/>
                  </a:rPr>
                  <a:t>. e.  </a:t>
                </a:r>
                <a:r>
                  <a:rPr lang="en-US" sz="1800" b="1" i="1" dirty="0">
                    <a:solidFill>
                      <a:schemeClr val="accent6"/>
                    </a:solidFill>
                    <a:latin typeface="Times New Roman" panose="02020603050405020304" pitchFamily="18" charset="0"/>
                    <a:cs typeface="Times New Roman" panose="02020603050405020304" pitchFamily="18" charset="0"/>
                  </a:rPr>
                  <a:t>marginalizing (focusing on the sums of distributions in the margin</a:t>
                </a:r>
                <a:r>
                  <a:rPr lang="en-US" sz="1800" b="1" i="1" dirty="0">
                    <a:latin typeface="Times New Roman" panose="02020603050405020304" pitchFamily="18" charset="0"/>
                    <a:cs typeface="Times New Roman" panose="02020603050405020304" pitchFamily="18" charset="0"/>
                  </a:rPr>
                  <a:t>) over the distribution of the variables being </a:t>
                </a:r>
                <a:r>
                  <a:rPr lang="en-US" sz="1800" b="1" i="1" dirty="0" smtClean="0">
                    <a:latin typeface="Times New Roman" panose="02020603050405020304" pitchFamily="18" charset="0"/>
                    <a:cs typeface="Times New Roman" panose="02020603050405020304" pitchFamily="18" charset="0"/>
                  </a:rPr>
                  <a:t>discarded</a:t>
                </a:r>
                <a:r>
                  <a:rPr lang="lt-LT" sz="1800" b="1" i="1" dirty="0" smtClean="0">
                    <a:latin typeface="Times New Roman" panose="02020603050405020304" pitchFamily="18" charset="0"/>
                    <a:cs typeface="Times New Roman" panose="02020603050405020304" pitchFamily="18" charset="0"/>
                  </a:rPr>
                  <a:t>;</a:t>
                </a:r>
              </a:p>
              <a:p>
                <a:pPr algn="just"/>
                <a:r>
                  <a:rPr lang="lt-LT" sz="1800" b="1" i="1" dirty="0" err="1" smtClean="0">
                    <a:solidFill>
                      <a:schemeClr val="accent6"/>
                    </a:solidFill>
                    <a:latin typeface="Times New Roman" panose="02020603050405020304" pitchFamily="18" charset="0"/>
                    <a:cs typeface="Times New Roman" panose="02020603050405020304" pitchFamily="18" charset="0"/>
                  </a:rPr>
                  <a:t>m</a:t>
                </a:r>
                <a:r>
                  <a:rPr lang="en-US" sz="1800" b="1" i="1" dirty="0" err="1" smtClean="0">
                    <a:solidFill>
                      <a:schemeClr val="accent6"/>
                    </a:solidFill>
                    <a:latin typeface="Times New Roman" panose="02020603050405020304" pitchFamily="18" charset="0"/>
                    <a:cs typeface="Times New Roman" panose="02020603050405020304" pitchFamily="18" charset="0"/>
                  </a:rPr>
                  <a:t>arginalisation</a:t>
                </a:r>
                <a:r>
                  <a:rPr lang="en-US"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is a method that requires summing over the possible values of one variable to determine the marginal contribution of </a:t>
                </a:r>
                <a:r>
                  <a:rPr lang="en-US" sz="1800" b="1" i="1" dirty="0" smtClean="0">
                    <a:latin typeface="Times New Roman" panose="02020603050405020304" pitchFamily="18" charset="0"/>
                    <a:cs typeface="Times New Roman" panose="02020603050405020304" pitchFamily="18" charset="0"/>
                  </a:rPr>
                  <a:t>another</a:t>
                </a:r>
                <a:r>
                  <a:rPr lang="lt-LT" sz="1800" b="1" i="1" dirty="0" smtClean="0">
                    <a:latin typeface="Times New Roman" panose="02020603050405020304" pitchFamily="18" charset="0"/>
                    <a:cs typeface="Times New Roman" panose="02020603050405020304" pitchFamily="18" charset="0"/>
                  </a:rPr>
                  <a:t> ( </a:t>
                </a:r>
                <a:r>
                  <a:rPr lang="en-US" sz="1800" i="1" dirty="0" smtClean="0">
                    <a:latin typeface="Times New Roman" panose="02020603050405020304" pitchFamily="18" charset="0"/>
                    <a:cs typeface="Times New Roman" panose="02020603050405020304" pitchFamily="18" charset="0"/>
                  </a:rPr>
                  <a:t>P(</a:t>
                </a:r>
                <a:r>
                  <a:rPr lang="en-US" sz="1800" i="1" dirty="0" err="1" smtClean="0">
                    <a:latin typeface="Times New Roman" panose="02020603050405020304" pitchFamily="18" charset="0"/>
                    <a:cs typeface="Times New Roman" panose="02020603050405020304" pitchFamily="18" charset="0"/>
                  </a:rPr>
                  <a:t>happiness|weather</a:t>
                </a:r>
                <a:r>
                  <a:rPr lang="en-US" sz="1800" i="1" dirty="0">
                    <a:latin typeface="Times New Roman" panose="02020603050405020304" pitchFamily="18" charset="0"/>
                    <a:cs typeface="Times New Roman" panose="02020603050405020304" pitchFamily="18" charset="0"/>
                  </a:rPr>
                  <a:t>) = P(happiness, country=England | weather) + P(happiness, country=Scotland | weather) + P(happiness, country=Wales | weather</a:t>
                </a:r>
                <a:r>
                  <a:rPr lang="en-US" sz="1800" i="1" dirty="0" smtClean="0">
                    <a:latin typeface="Times New Roman" panose="02020603050405020304" pitchFamily="18" charset="0"/>
                    <a:cs typeface="Times New Roman" panose="02020603050405020304" pitchFamily="18" charset="0"/>
                  </a:rPr>
                  <a:t>)</a:t>
                </a:r>
                <a:r>
                  <a:rPr lang="lt-LT" sz="1800" i="1" dirty="0" smtClean="0">
                    <a:latin typeface="Times New Roman" panose="02020603050405020304" pitchFamily="18" charset="0"/>
                    <a:cs typeface="Times New Roman" panose="02020603050405020304" pitchFamily="18" charset="0"/>
                  </a:rPr>
                  <a:t>)</a:t>
                </a:r>
                <a:r>
                  <a:rPr lang="lt-LT" sz="1800" b="1" i="1" dirty="0" smtClean="0">
                    <a:latin typeface="Times New Roman" panose="02020603050405020304" pitchFamily="18" charset="0"/>
                    <a:cs typeface="Times New Roman" panose="02020603050405020304" pitchFamily="18" charset="0"/>
                  </a:rPr>
                  <a:t>;</a:t>
                </a:r>
              </a:p>
              <a:p>
                <a:pPr algn="just"/>
                <a:r>
                  <a:rPr lang="lt-LT" sz="1800" b="1" i="1" dirty="0" smtClean="0">
                    <a:latin typeface="Times New Roman" panose="02020603050405020304" pitchFamily="18" charset="0"/>
                    <a:cs typeface="Times New Roman" panose="02020603050405020304" pitchFamily="18" charset="0"/>
                  </a:rPr>
                  <a:t>v</a:t>
                </a:r>
                <a:r>
                  <a:rPr lang="en-US" sz="1800" b="1" i="1" dirty="0" err="1" smtClean="0">
                    <a:latin typeface="Times New Roman" panose="02020603050405020304" pitchFamily="18" charset="0"/>
                    <a:cs typeface="Times New Roman" panose="02020603050405020304" pitchFamily="18" charset="0"/>
                  </a:rPr>
                  <a:t>ariable</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that </a:t>
                </a:r>
                <a:r>
                  <a:rPr lang="lt-LT" sz="1800" b="1" i="1" dirty="0" err="1" smtClean="0">
                    <a:latin typeface="Times New Roman" panose="02020603050405020304" pitchFamily="18" charset="0"/>
                    <a:cs typeface="Times New Roman" panose="02020603050405020304" pitchFamily="18" charset="0"/>
                  </a:rPr>
                  <a:t>is</a:t>
                </a:r>
                <a:r>
                  <a:rPr lang="lt-LT" sz="1800" b="1" i="1" dirty="0" smtClean="0">
                    <a:latin typeface="Times New Roman" panose="02020603050405020304" pitchFamily="18" charset="0"/>
                    <a:cs typeface="Times New Roman" panose="02020603050405020304" pitchFamily="18" charset="0"/>
                  </a:rPr>
                  <a:t> </a:t>
                </a:r>
                <a:r>
                  <a:rPr lang="en-US" sz="1800" b="1" i="1" dirty="0" err="1" smtClean="0">
                    <a:latin typeface="Times New Roman" panose="02020603050405020304" pitchFamily="18" charset="0"/>
                    <a:cs typeface="Times New Roman" panose="02020603050405020304" pitchFamily="18" charset="0"/>
                  </a:rPr>
                  <a:t>summ</a:t>
                </a:r>
                <a:r>
                  <a:rPr lang="lt-LT" sz="1800" b="1" i="1" dirty="0" err="1" smtClean="0">
                    <a:latin typeface="Times New Roman" panose="02020603050405020304" pitchFamily="18" charset="0"/>
                    <a:cs typeface="Times New Roman" panose="02020603050405020304" pitchFamily="18" charset="0"/>
                  </a:rPr>
                  <a:t>ed</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is known as the “nuisance variable</a:t>
                </a:r>
                <a:r>
                  <a:rPr lang="en-US" sz="1800" b="1" i="1" dirty="0" smtClean="0">
                    <a:latin typeface="Times New Roman" panose="02020603050405020304" pitchFamily="18" charset="0"/>
                    <a:cs typeface="Times New Roman" panose="02020603050405020304" pitchFamily="18" charset="0"/>
                  </a:rPr>
                  <a:t>”</a:t>
                </a:r>
                <a:r>
                  <a:rPr lang="lt-LT" sz="1800" b="1" i="1" dirty="0" smtClean="0">
                    <a:latin typeface="Times New Roman" panose="02020603050405020304" pitchFamily="18" charset="0"/>
                    <a:cs typeface="Times New Roman" panose="02020603050405020304" pitchFamily="18" charset="0"/>
                  </a:rPr>
                  <a:t>;</a:t>
                </a:r>
              </a:p>
              <a:p>
                <a:pPr algn="just"/>
                <a:r>
                  <a:rPr lang="lt-LT" sz="1800" b="1" i="1" dirty="0" err="1">
                    <a:latin typeface="Times New Roman" panose="02020603050405020304" pitchFamily="18" charset="0"/>
                    <a:cs typeface="Times New Roman" panose="02020603050405020304" pitchFamily="18" charset="0"/>
                  </a:rPr>
                  <a:t>w</a:t>
                </a:r>
                <a:r>
                  <a:rPr lang="lt-LT" sz="1800" b="1" i="1" dirty="0" err="1" smtClean="0">
                    <a:latin typeface="Times New Roman" panose="02020603050405020304" pitchFamily="18" charset="0"/>
                    <a:cs typeface="Times New Roman" panose="02020603050405020304" pitchFamily="18" charset="0"/>
                  </a:rPr>
                  <a:t>hen</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we</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integrate</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out</a:t>
                </a:r>
                <a:r>
                  <a:rPr lang="lt-LT" sz="1800" b="1" i="1" dirty="0" smtClean="0">
                    <a:latin typeface="Times New Roman" panose="02020603050405020304" pitchFamily="18" charset="0"/>
                    <a:cs typeface="Times New Roman" panose="02020603050405020304" pitchFamily="18" charset="0"/>
                  </a:rPr>
                  <a:t> a </a:t>
                </a:r>
                <a:r>
                  <a:rPr lang="lt-LT" sz="1800" b="1" i="1" dirty="0" err="1" smtClean="0">
                    <a:latin typeface="Times New Roman" panose="02020603050405020304" pitchFamily="18" charset="0"/>
                    <a:cs typeface="Times New Roman" panose="02020603050405020304" pitchFamily="18" charset="0"/>
                  </a:rPr>
                  <a:t>parameter</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the</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efect</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for</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most</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purposes</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is</a:t>
                </a:r>
                <a:r>
                  <a:rPr lang="lt-LT" sz="1800" b="1" i="1" dirty="0" smtClean="0">
                    <a:latin typeface="Times New Roman" panose="02020603050405020304" pitchFamily="18" charset="0"/>
                    <a:cs typeface="Times New Roman" panose="02020603050405020304" pitchFamily="18" charset="0"/>
                  </a:rPr>
                  <a:t> to </a:t>
                </a:r>
                <a:r>
                  <a:rPr lang="lt-LT" sz="1800" b="1" i="1" dirty="0" err="1" smtClean="0">
                    <a:latin typeface="Times New Roman" panose="02020603050405020304" pitchFamily="18" charset="0"/>
                    <a:cs typeface="Times New Roman" panose="02020603050405020304" pitchFamily="18" charset="0"/>
                  </a:rPr>
                  <a:t>estimate</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the</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parameter</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from</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the</a:t>
                </a:r>
                <a:r>
                  <a:rPr lang="lt-LT" sz="1800" b="1" i="1" dirty="0" smtClean="0">
                    <a:latin typeface="Times New Roman" panose="02020603050405020304" pitchFamily="18" charset="0"/>
                    <a:cs typeface="Times New Roman" panose="02020603050405020304" pitchFamily="18" charset="0"/>
                  </a:rPr>
                  <a:t> data, </a:t>
                </a:r>
                <a:r>
                  <a:rPr lang="lt-LT" sz="1800" b="1" i="1" dirty="0" err="1" smtClean="0">
                    <a:latin typeface="Times New Roman" panose="02020603050405020304" pitchFamily="18" charset="0"/>
                    <a:cs typeface="Times New Roman" panose="02020603050405020304" pitchFamily="18" charset="0"/>
                  </a:rPr>
                  <a:t>and</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then</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constrain</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the</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parameter</a:t>
                </a:r>
                <a:r>
                  <a:rPr lang="lt-LT" sz="1800" b="1" i="1" dirty="0" smtClean="0">
                    <a:latin typeface="Times New Roman" panose="02020603050405020304" pitchFamily="18" charset="0"/>
                    <a:cs typeface="Times New Roman" panose="02020603050405020304" pitchFamily="18" charset="0"/>
                  </a:rPr>
                  <a:t> to </a:t>
                </a:r>
                <a:r>
                  <a:rPr lang="lt-LT" sz="1800" b="1" i="1" dirty="0" err="1" smtClean="0">
                    <a:latin typeface="Times New Roman" panose="02020603050405020304" pitchFamily="18" charset="0"/>
                    <a:cs typeface="Times New Roman" panose="02020603050405020304" pitchFamily="18" charset="0"/>
                  </a:rPr>
                  <a:t>that</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value</a:t>
                </a:r>
                <a:r>
                  <a:rPr lang="lt-LT" sz="1800" b="1" i="1" dirty="0" smtClean="0">
                    <a:latin typeface="Times New Roman" panose="02020603050405020304" pitchFamily="18" charset="0"/>
                    <a:cs typeface="Times New Roman" panose="02020603050405020304" pitchFamily="18" charset="0"/>
                  </a:rPr>
                  <a:t>;</a:t>
                </a:r>
              </a:p>
              <a:p>
                <a:pPr algn="just"/>
                <a:r>
                  <a:rPr lang="lt-LT" sz="1800" b="1" i="1" dirty="0" err="1" smtClean="0">
                    <a:latin typeface="Times New Roman" panose="02020603050405020304" pitchFamily="18" charset="0"/>
                    <a:cs typeface="Times New Roman" panose="02020603050405020304" pitchFamily="18" charset="0"/>
                  </a:rPr>
                  <a:t>in</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probablistical</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graphical</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models</a:t>
                </a:r>
                <a:r>
                  <a:rPr lang="lt-LT" sz="1800" b="1" i="1" dirty="0" smtClean="0">
                    <a:latin typeface="Times New Roman" panose="02020603050405020304" pitchFamily="18" charset="0"/>
                    <a:cs typeface="Times New Roman" panose="02020603050405020304" pitchFamily="18" charset="0"/>
                  </a:rPr>
                  <a:t> </a:t>
                </a:r>
                <a:r>
                  <a:rPr lang="en-US" sz="1800" b="1" i="1" dirty="0" err="1" smtClean="0">
                    <a:latin typeface="Times New Roman" panose="02020603050405020304" pitchFamily="18" charset="0"/>
                    <a:cs typeface="Times New Roman" panose="02020603050405020304" pitchFamily="18" charset="0"/>
                  </a:rPr>
                  <a:t>marginalisation</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is a method by which </a:t>
                </a:r>
                <a:r>
                  <a:rPr lang="lt-LT" sz="1800" b="1" i="1" dirty="0" err="1" smtClean="0">
                    <a:latin typeface="Times New Roman" panose="02020603050405020304" pitchFamily="18" charset="0"/>
                    <a:cs typeface="Times New Roman" panose="02020603050405020304" pitchFamily="18" charset="0"/>
                  </a:rPr>
                  <a:t>we</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can perform exact inference (i.e. </a:t>
                </a:r>
                <a:r>
                  <a:rPr lang="lt-LT" sz="1800" b="1" i="1" dirty="0" err="1" smtClean="0">
                    <a:latin typeface="Times New Roman" panose="02020603050405020304" pitchFamily="18" charset="0"/>
                    <a:cs typeface="Times New Roman" panose="02020603050405020304" pitchFamily="18" charset="0"/>
                  </a:rPr>
                  <a:t>we</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can write down the exact quantity from the distribution </a:t>
                </a:r>
                <a:r>
                  <a:rPr lang="lt-LT" sz="1800" b="1" i="1" dirty="0" err="1" smtClean="0">
                    <a:latin typeface="Times New Roman" panose="02020603050405020304" pitchFamily="18" charset="0"/>
                    <a:cs typeface="Times New Roman" panose="02020603050405020304" pitchFamily="18" charset="0"/>
                  </a:rPr>
                  <a:t>we</a:t>
                </a:r>
                <a:r>
                  <a:rPr lang="en-US" sz="1800" b="1" i="1" dirty="0" smtClean="0">
                    <a:latin typeface="Times New Roman" panose="02020603050405020304" pitchFamily="18" charset="0"/>
                    <a:cs typeface="Times New Roman" panose="02020603050405020304" pitchFamily="18" charset="0"/>
                  </a:rPr>
                  <a:t>’re </a:t>
                </a:r>
                <a:r>
                  <a:rPr lang="en-US" sz="1800" b="1" i="1" dirty="0">
                    <a:latin typeface="Times New Roman" panose="02020603050405020304" pitchFamily="18" charset="0"/>
                    <a:cs typeface="Times New Roman" panose="02020603050405020304" pitchFamily="18" charset="0"/>
                  </a:rPr>
                  <a:t>interested </a:t>
                </a:r>
                <a:r>
                  <a:rPr lang="en-US" sz="1800" b="1" i="1" dirty="0" smtClean="0">
                    <a:latin typeface="Times New Roman" panose="02020603050405020304" pitchFamily="18" charset="0"/>
                    <a:cs typeface="Times New Roman" panose="02020603050405020304" pitchFamily="18" charset="0"/>
                  </a:rPr>
                  <a:t>in</a:t>
                </a:r>
                <a:r>
                  <a:rPr lang="lt-LT" sz="1800" b="1" i="1" dirty="0" smtClean="0">
                    <a:latin typeface="Times New Roman" panose="02020603050405020304" pitchFamily="18" charset="0"/>
                    <a:cs typeface="Times New Roman" panose="02020603050405020304" pitchFamily="18" charset="0"/>
                  </a:rPr>
                  <a:t>,</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e.g. the mean can be calculated exactly from the distribution). In this context </a:t>
                </a:r>
                <a:r>
                  <a:rPr lang="en-US" sz="1800" b="1" i="1" dirty="0" err="1">
                    <a:latin typeface="Times New Roman" panose="02020603050405020304" pitchFamily="18" charset="0"/>
                    <a:cs typeface="Times New Roman" panose="02020603050405020304" pitchFamily="18" charset="0"/>
                  </a:rPr>
                  <a:t>marginalisation</a:t>
                </a:r>
                <a:r>
                  <a:rPr lang="en-US" sz="1800" b="1" i="1" dirty="0">
                    <a:latin typeface="Times New Roman" panose="02020603050405020304" pitchFamily="18" charset="0"/>
                    <a:cs typeface="Times New Roman" panose="02020603050405020304" pitchFamily="18" charset="0"/>
                  </a:rPr>
                  <a:t> is a method of, and sometimes used synonymously with, </a:t>
                </a:r>
                <a:r>
                  <a:rPr lang="lt-LT" sz="1800" b="1" i="1" dirty="0" err="1" smtClean="0">
                    <a:solidFill>
                      <a:schemeClr val="accent6"/>
                    </a:solidFill>
                    <a:latin typeface="Times New Roman" panose="02020603050405020304" pitchFamily="18" charset="0"/>
                    <a:cs typeface="Times New Roman" panose="02020603050405020304" pitchFamily="18" charset="0"/>
                  </a:rPr>
                  <a:t>variable</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lt-LT" sz="1800" b="1" i="1" dirty="0" err="1" smtClean="0">
                    <a:solidFill>
                      <a:schemeClr val="accent6"/>
                    </a:solidFill>
                    <a:latin typeface="Times New Roman" panose="02020603050405020304" pitchFamily="18" charset="0"/>
                    <a:cs typeface="Times New Roman" panose="02020603050405020304" pitchFamily="18" charset="0"/>
                  </a:rPr>
                  <a:t>elimination</a:t>
                </a:r>
                <a:r>
                  <a:rPr lang="lt-LT" sz="1800" b="1" i="1" dirty="0" smtClean="0">
                    <a:solidFill>
                      <a:schemeClr val="accent6"/>
                    </a:solidFill>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264257"/>
                <a:ext cx="8568952" cy="5045063"/>
              </a:xfrm>
              <a:blipFill rotWithShape="1">
                <a:blip r:embed="rId2"/>
                <a:stretch>
                  <a:fillRect l="-498" t="-604" r="-569" b="-1570"/>
                </a:stretch>
              </a:blipFill>
            </p:spPr>
            <p:txBody>
              <a:bodyPr/>
              <a:lstStyle/>
              <a:p>
                <a:r>
                  <a:rPr lang="lt-LT">
                    <a:noFill/>
                  </a:rPr>
                  <a:t> </a:t>
                </a:r>
              </a:p>
            </p:txBody>
          </p:sp>
        </mc:Fallback>
      </mc:AlternateContent>
      <p:sp>
        <p:nvSpPr>
          <p:cNvPr id="4" name="Rectangle 3"/>
          <p:cNvSpPr/>
          <p:nvPr/>
        </p:nvSpPr>
        <p:spPr>
          <a:xfrm>
            <a:off x="5557956" y="40607"/>
            <a:ext cx="3558127" cy="830997"/>
          </a:xfrm>
          <a:prstGeom prst="rect">
            <a:avLst/>
          </a:prstGeom>
        </p:spPr>
        <p:txBody>
          <a:bodyPr wrap="square">
            <a:spAutoFit/>
          </a:bodyPr>
          <a:lstStyle/>
          <a:p>
            <a:pPr algn="just"/>
            <a:r>
              <a:rPr lang="en-US" sz="1600" b="1" i="1" dirty="0">
                <a:latin typeface="Times New Roman" panose="02020603050405020304" pitchFamily="18" charset="0"/>
                <a:cs typeface="Times New Roman" panose="02020603050405020304" pitchFamily="18" charset="0"/>
              </a:rPr>
              <a:t>If you have some function of x and y then </a:t>
            </a:r>
            <a:r>
              <a:rPr lang="en-US" sz="1600" b="1" i="1" dirty="0" smtClean="0">
                <a:latin typeface="Times New Roman" panose="02020603050405020304" pitchFamily="18" charset="0"/>
                <a:cs typeface="Times New Roman" panose="02020603050405020304" pitchFamily="18" charset="0"/>
              </a:rPr>
              <a:t>∫f(</a:t>
            </a:r>
            <a:r>
              <a:rPr lang="en-US" sz="1600" b="1" i="1" dirty="0" err="1" smtClean="0">
                <a:latin typeface="Times New Roman" panose="02020603050405020304" pitchFamily="18" charset="0"/>
                <a:cs typeface="Times New Roman" panose="02020603050405020304" pitchFamily="18" charset="0"/>
              </a:rPr>
              <a:t>x,y</a:t>
            </a:r>
            <a:r>
              <a:rPr lang="en-US" sz="1600" b="1" i="1" dirty="0" smtClean="0">
                <a:latin typeface="Times New Roman" panose="02020603050405020304" pitchFamily="18" charset="0"/>
                <a:cs typeface="Times New Roman" panose="02020603050405020304" pitchFamily="18" charset="0"/>
              </a:rPr>
              <a:t>)dx=g(y)</a:t>
            </a:r>
            <a:r>
              <a:rPr lang="lt-LT" sz="1600" b="1" i="1" dirty="0" smtClean="0">
                <a:latin typeface="Times New Roman" panose="02020603050405020304" pitchFamily="18" charset="0"/>
                <a:cs typeface="Times New Roman" panose="02020603050405020304" pitchFamily="18" charset="0"/>
              </a:rPr>
              <a:t> - </a:t>
            </a:r>
            <a:r>
              <a:rPr lang="en-US" sz="1600" b="1" i="1" dirty="0">
                <a:latin typeface="Times New Roman" panose="02020603050405020304" pitchFamily="18" charset="0"/>
                <a:cs typeface="Times New Roman" panose="02020603050405020304" pitchFamily="18" charset="0"/>
              </a:rPr>
              <a:t>the </a:t>
            </a:r>
            <a:r>
              <a:rPr lang="en-US" sz="1600" b="1" i="1" dirty="0" smtClean="0">
                <a:latin typeface="Times New Roman" panose="02020603050405020304" pitchFamily="18" charset="0"/>
                <a:cs typeface="Times New Roman" panose="02020603050405020304" pitchFamily="18" charset="0"/>
              </a:rPr>
              <a:t>x</a:t>
            </a:r>
            <a:r>
              <a:rPr lang="lt-LT" sz="1600" b="1" i="1" dirty="0">
                <a:latin typeface="Times New Roman" panose="02020603050405020304" pitchFamily="18" charset="0"/>
                <a:cs typeface="Times New Roman" panose="02020603050405020304" pitchFamily="18" charset="0"/>
              </a:rPr>
              <a:t> </a:t>
            </a:r>
            <a:r>
              <a:rPr lang="lt-LT" sz="1600" b="1" i="1" dirty="0" err="1" smtClean="0">
                <a:latin typeface="Times New Roman" panose="02020603050405020304" pitchFamily="18" charset="0"/>
                <a:cs typeface="Times New Roman" panose="02020603050405020304" pitchFamily="18" charset="0"/>
              </a:rPr>
              <a:t>is</a:t>
            </a:r>
            <a:r>
              <a:rPr lang="lt-LT" sz="1600" b="1" i="1"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"integrated </a:t>
            </a:r>
            <a:r>
              <a:rPr lang="en-US" sz="1600" b="1" i="1" dirty="0">
                <a:latin typeface="Times New Roman" panose="02020603050405020304" pitchFamily="18" charset="0"/>
                <a:cs typeface="Times New Roman" panose="02020603050405020304" pitchFamily="18" charset="0"/>
              </a:rPr>
              <a:t>out</a:t>
            </a:r>
            <a:r>
              <a:rPr lang="en-US" sz="1600" b="1" i="1" dirty="0" smtClean="0">
                <a:latin typeface="Times New Roman" panose="02020603050405020304" pitchFamily="18" charset="0"/>
                <a:cs typeface="Times New Roman" panose="02020603050405020304" pitchFamily="18" charset="0"/>
              </a:rPr>
              <a:t>"</a:t>
            </a:r>
            <a:endParaRPr lang="en-US" sz="1600" b="1"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90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80" y="847319"/>
            <a:ext cx="8568952" cy="471714"/>
          </a:xfrm>
        </p:spPr>
        <p:txBody>
          <a:bodyPr/>
          <a:lstStyle/>
          <a:p>
            <a:r>
              <a:rPr lang="en-GB" sz="3000" b="1" dirty="0"/>
              <a:t>Case-based reasoning (CBR</a:t>
            </a:r>
            <a:r>
              <a:rPr lang="en-GB" sz="3000" b="1" dirty="0" smtClean="0"/>
              <a:t>)</a:t>
            </a:r>
            <a:r>
              <a:rPr lang="lt-LT" sz="3000" b="1" dirty="0"/>
              <a:t>:</a:t>
            </a:r>
            <a:endParaRPr lang="en-US" sz="3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683" y="1248355"/>
                <a:ext cx="8873805" cy="5479016"/>
              </a:xfrm>
            </p:spPr>
            <p:txBody>
              <a:bodyPr/>
              <a:lstStyle/>
              <a:p>
                <a:pPr algn="just"/>
                <a:r>
                  <a:rPr lang="en-GB" sz="2000" b="1" i="1" dirty="0" smtClean="0">
                    <a:latin typeface="Times New Roman" panose="02020603050405020304" pitchFamily="18" charset="0"/>
                    <a:cs typeface="Times New Roman" panose="02020603050405020304" pitchFamily="18" charset="0"/>
                  </a:rPr>
                  <a:t>a </a:t>
                </a:r>
                <a:r>
                  <a:rPr lang="en-GB" sz="2000" b="1" i="1" dirty="0">
                    <a:latin typeface="Times New Roman" panose="02020603050405020304" pitchFamily="18" charset="0"/>
                    <a:cs typeface="Times New Roman" panose="02020603050405020304" pitchFamily="18" charset="0"/>
                  </a:rPr>
                  <a:t>method which helps to solve new </a:t>
                </a:r>
                <a:endParaRPr lang="en-GB" sz="2000" b="1" i="1" dirty="0" smtClean="0">
                  <a:latin typeface="Times New Roman" panose="02020603050405020304" pitchFamily="18" charset="0"/>
                  <a:cs typeface="Times New Roman" panose="02020603050405020304" pitchFamily="18" charset="0"/>
                </a:endParaRPr>
              </a:p>
              <a:p>
                <a:pPr marL="0" indent="0" algn="just">
                  <a:buNone/>
                </a:pPr>
                <a:r>
                  <a:rPr lang="en-GB" sz="2000" b="1" i="1" dirty="0">
                    <a:latin typeface="Times New Roman" panose="02020603050405020304" pitchFamily="18" charset="0"/>
                    <a:cs typeface="Times New Roman" panose="02020603050405020304" pitchFamily="18" charset="0"/>
                  </a:rPr>
                  <a:t> </a:t>
                </a:r>
                <a:r>
                  <a:rPr lang="en-GB" sz="2000" b="1" i="1" dirty="0" smtClean="0">
                    <a:latin typeface="Times New Roman" panose="02020603050405020304" pitchFamily="18" charset="0"/>
                    <a:cs typeface="Times New Roman" panose="02020603050405020304" pitchFamily="18" charset="0"/>
                  </a:rPr>
                  <a:t>    problems </a:t>
                </a:r>
                <a:r>
                  <a:rPr lang="en-GB" sz="2000" b="1" i="1" dirty="0">
                    <a:latin typeface="Times New Roman" panose="02020603050405020304" pitchFamily="18" charset="0"/>
                    <a:cs typeface="Times New Roman" panose="02020603050405020304" pitchFamily="18" charset="0"/>
                  </a:rPr>
                  <a:t>using knowledge from the </a:t>
                </a:r>
                <a:r>
                  <a:rPr lang="en-GB" sz="2000" b="1" i="1" dirty="0" smtClean="0">
                    <a:latin typeface="Times New Roman" panose="02020603050405020304" pitchFamily="18" charset="0"/>
                    <a:cs typeface="Times New Roman" panose="02020603050405020304" pitchFamily="18" charset="0"/>
                  </a:rPr>
                  <a:t>past</a:t>
                </a:r>
              </a:p>
              <a:p>
                <a:pPr marL="0" indent="0" algn="just">
                  <a:buNone/>
                </a:pPr>
                <a:r>
                  <a:rPr lang="en-GB" sz="2000" b="1" i="1" dirty="0">
                    <a:latin typeface="Times New Roman" panose="02020603050405020304" pitchFamily="18" charset="0"/>
                    <a:cs typeface="Times New Roman" panose="02020603050405020304" pitchFamily="18" charset="0"/>
                  </a:rPr>
                  <a:t> </a:t>
                </a:r>
                <a:r>
                  <a:rPr lang="en-GB" sz="2000" b="1" i="1" dirty="0" smtClean="0">
                    <a:latin typeface="Times New Roman" panose="02020603050405020304" pitchFamily="18" charset="0"/>
                    <a:cs typeface="Times New Roman" panose="02020603050405020304" pitchFamily="18" charset="0"/>
                  </a:rPr>
                  <a:t>    cases</a:t>
                </a:r>
                <a:r>
                  <a:rPr lang="lt-LT" sz="2000" b="1" i="1" dirty="0">
                    <a:latin typeface="Times New Roman" panose="02020603050405020304" pitchFamily="18" charset="0"/>
                    <a:cs typeface="Times New Roman" panose="02020603050405020304" pitchFamily="18" charset="0"/>
                  </a:rPr>
                  <a:t>,</a:t>
                </a:r>
                <a:endParaRPr lang="lt-LT" sz="2000" b="1" i="1" dirty="0" smtClean="0">
                  <a:latin typeface="Times New Roman" panose="02020603050405020304" pitchFamily="18" charset="0"/>
                  <a:cs typeface="Times New Roman" panose="02020603050405020304" pitchFamily="18" charset="0"/>
                </a:endParaRPr>
              </a:p>
              <a:p>
                <a:pPr algn="just"/>
                <a:r>
                  <a:rPr lang="en-GB" sz="2000" b="1" i="1" dirty="0" smtClean="0">
                    <a:latin typeface="Times New Roman" panose="02020603050405020304" pitchFamily="18" charset="0"/>
                    <a:cs typeface="Times New Roman" panose="02020603050405020304" pitchFamily="18" charset="0"/>
                  </a:rPr>
                  <a:t>divides </a:t>
                </a:r>
                <a:r>
                  <a:rPr lang="en-GB" sz="2000" b="1" i="1" dirty="0">
                    <a:latin typeface="Times New Roman" panose="02020603050405020304" pitchFamily="18" charset="0"/>
                    <a:cs typeface="Times New Roman" panose="02020603050405020304" pitchFamily="18" charset="0"/>
                  </a:rPr>
                  <a:t>an experience into two </a:t>
                </a:r>
                <a:r>
                  <a:rPr lang="en-GB" sz="2000" b="1" i="1" dirty="0" smtClean="0">
                    <a:latin typeface="Times New Roman" panose="02020603050405020304" pitchFamily="18" charset="0"/>
                    <a:cs typeface="Times New Roman" panose="02020603050405020304" pitchFamily="18" charset="0"/>
                  </a:rPr>
                  <a:t>parts: a</a:t>
                </a:r>
              </a:p>
              <a:p>
                <a:pPr marL="0" indent="0" algn="just">
                  <a:buNone/>
                </a:pPr>
                <a:r>
                  <a:rPr lang="en-GB" sz="2000" b="1" i="1" dirty="0">
                    <a:latin typeface="Times New Roman" panose="02020603050405020304" pitchFamily="18" charset="0"/>
                    <a:cs typeface="Times New Roman" panose="02020603050405020304" pitchFamily="18" charset="0"/>
                  </a:rPr>
                  <a:t> </a:t>
                </a:r>
                <a:r>
                  <a:rPr lang="en-GB" sz="2000" b="1" i="1" dirty="0" smtClean="0">
                    <a:latin typeface="Times New Roman" panose="02020603050405020304" pitchFamily="18" charset="0"/>
                    <a:cs typeface="Times New Roman" panose="02020603050405020304" pitchFamily="18" charset="0"/>
                  </a:rPr>
                  <a:t>    problem </a:t>
                </a:r>
                <a:r>
                  <a:rPr lang="en-GB" sz="2000" b="1" i="1" dirty="0">
                    <a:latin typeface="Times New Roman" panose="02020603050405020304" pitchFamily="18" charset="0"/>
                    <a:cs typeface="Times New Roman" panose="02020603050405020304" pitchFamily="18" charset="0"/>
                  </a:rPr>
                  <a:t>part </a:t>
                </a:r>
                <a:r>
                  <a:rPr lang="en-GB" sz="2000" b="1" i="1" dirty="0" smtClean="0">
                    <a:latin typeface="Times New Roman" panose="02020603050405020304" pitchFamily="18" charset="0"/>
                    <a:cs typeface="Times New Roman" panose="02020603050405020304" pitchFamily="18" charset="0"/>
                  </a:rPr>
                  <a:t> (</a:t>
                </a:r>
                <a:r>
                  <a:rPr lang="en-GB" sz="2000" b="1" i="1" dirty="0">
                    <a:latin typeface="Times New Roman" panose="02020603050405020304" pitchFamily="18" charset="0"/>
                    <a:cs typeface="Times New Roman" panose="02020603050405020304" pitchFamily="18" charset="0"/>
                  </a:rPr>
                  <a:t>description of a problem </a:t>
                </a:r>
                <a:endParaRPr lang="en-GB" sz="2000" b="1" i="1" dirty="0" smtClean="0">
                  <a:latin typeface="Times New Roman" panose="02020603050405020304" pitchFamily="18" charset="0"/>
                  <a:cs typeface="Times New Roman" panose="02020603050405020304" pitchFamily="18" charset="0"/>
                </a:endParaRPr>
              </a:p>
              <a:p>
                <a:pPr marL="0" indent="0" algn="just">
                  <a:buNone/>
                </a:pPr>
                <a:r>
                  <a:rPr lang="en-GB" sz="2000" b="1" i="1" dirty="0">
                    <a:latin typeface="Times New Roman" panose="02020603050405020304" pitchFamily="18" charset="0"/>
                    <a:cs typeface="Times New Roman" panose="02020603050405020304" pitchFamily="18" charset="0"/>
                  </a:rPr>
                  <a:t> </a:t>
                </a:r>
                <a:r>
                  <a:rPr lang="en-GB" sz="2000" b="1" i="1" dirty="0" smtClean="0">
                    <a:latin typeface="Times New Roman" panose="02020603050405020304" pitchFamily="18" charset="0"/>
                    <a:cs typeface="Times New Roman" panose="02020603050405020304" pitchFamily="18" charset="0"/>
                  </a:rPr>
                  <a:t>    situation</a:t>
                </a:r>
                <a:r>
                  <a:rPr lang="en-GB" sz="2000" b="1" i="1" dirty="0">
                    <a:latin typeface="Times New Roman" panose="02020603050405020304" pitchFamily="18" charset="0"/>
                    <a:cs typeface="Times New Roman" panose="02020603050405020304" pitchFamily="18" charset="0"/>
                  </a:rPr>
                  <a:t>) and </a:t>
                </a:r>
                <a:r>
                  <a:rPr lang="en-GB" sz="2000" b="1" i="1" dirty="0" smtClean="0">
                    <a:latin typeface="Times New Roman" panose="02020603050405020304" pitchFamily="18" charset="0"/>
                    <a:cs typeface="Times New Roman" panose="02020603050405020304" pitchFamily="18" charset="0"/>
                  </a:rPr>
                  <a:t> a  solution  part </a:t>
                </a:r>
              </a:p>
              <a:p>
                <a:pPr marL="0" indent="0" algn="just">
                  <a:buNone/>
                </a:pPr>
                <a:r>
                  <a:rPr lang="en-GB" sz="2000" b="1" i="1" dirty="0">
                    <a:latin typeface="Times New Roman" panose="02020603050405020304" pitchFamily="18" charset="0"/>
                    <a:cs typeface="Times New Roman" panose="02020603050405020304" pitchFamily="18" charset="0"/>
                  </a:rPr>
                  <a:t> </a:t>
                </a:r>
                <a:r>
                  <a:rPr lang="en-GB" sz="2000" b="1" i="1" dirty="0" smtClean="0">
                    <a:latin typeface="Times New Roman" panose="02020603050405020304" pitchFamily="18" charset="0"/>
                    <a:cs typeface="Times New Roman" panose="02020603050405020304" pitchFamily="18" charset="0"/>
                  </a:rPr>
                  <a:t>    (</a:t>
                </a:r>
                <a:r>
                  <a:rPr lang="en-GB" sz="2000" b="1" i="1" dirty="0">
                    <a:latin typeface="Times New Roman" panose="02020603050405020304" pitchFamily="18" charset="0"/>
                    <a:cs typeface="Times New Roman" panose="02020603050405020304" pitchFamily="18" charset="0"/>
                  </a:rPr>
                  <a:t>description of the reaction to a situation</a:t>
                </a:r>
                <a:r>
                  <a:rPr lang="en-GB" sz="2000" b="1" i="1" dirty="0" smtClean="0">
                    <a:latin typeface="Times New Roman" panose="02020603050405020304" pitchFamily="18" charset="0"/>
                    <a:cs typeface="Times New Roman" panose="02020603050405020304" pitchFamily="18" charset="0"/>
                  </a:rPr>
                  <a:t>)</a:t>
                </a:r>
                <a:r>
                  <a:rPr lang="lt-LT" sz="2000" b="1" i="1" dirty="0" smtClean="0">
                    <a:latin typeface="Times New Roman" panose="02020603050405020304" pitchFamily="18" charset="0"/>
                    <a:cs typeface="Times New Roman" panose="02020603050405020304" pitchFamily="18" charset="0"/>
                  </a:rPr>
                  <a:t>,</a:t>
                </a:r>
              </a:p>
              <a:p>
                <a:pPr algn="just"/>
                <a:r>
                  <a:rPr lang="en-GB" sz="2000" b="1" i="1" dirty="0" smtClean="0">
                    <a:latin typeface="Times New Roman" panose="02020603050405020304" pitchFamily="18" charset="0"/>
                    <a:cs typeface="Times New Roman" panose="02020603050405020304" pitchFamily="18" charset="0"/>
                  </a:rPr>
                  <a:t>two </a:t>
                </a:r>
                <a:r>
                  <a:rPr lang="en-GB" sz="2000" b="1" i="1" dirty="0">
                    <a:latin typeface="Times New Roman" panose="02020603050405020304" pitchFamily="18" charset="0"/>
                    <a:cs typeface="Times New Roman" panose="02020603050405020304" pitchFamily="18" charset="0"/>
                  </a:rPr>
                  <a:t>major ways for problem formulation: standardized formulation (using mathematical models, formulas, etc.) and interactive formulation, using user’s feedback or dialogue with </a:t>
                </a:r>
                <a:r>
                  <a:rPr lang="en-GB" sz="2000" b="1" i="1" dirty="0" smtClean="0">
                    <a:latin typeface="Times New Roman" panose="02020603050405020304" pitchFamily="18" charset="0"/>
                    <a:cs typeface="Times New Roman" panose="02020603050405020304" pitchFamily="18" charset="0"/>
                  </a:rPr>
                  <a:t>user</a:t>
                </a:r>
                <a:r>
                  <a:rPr lang="lt-LT" sz="2000" b="1" i="1" dirty="0" smtClean="0">
                    <a:latin typeface="Times New Roman" panose="02020603050405020304" pitchFamily="18" charset="0"/>
                    <a:cs typeface="Times New Roman" panose="02020603050405020304" pitchFamily="18" charset="0"/>
                  </a:rPr>
                  <a:t>,</a:t>
                </a:r>
              </a:p>
              <a:p>
                <a:pPr algn="just"/>
                <a:r>
                  <a:rPr lang="lt-LT" sz="2000" b="1" i="1" dirty="0">
                    <a:latin typeface="Times New Roman" panose="02020603050405020304" pitchFamily="18" charset="0"/>
                    <a:cs typeface="Times New Roman" panose="02020603050405020304" pitchFamily="18" charset="0"/>
                  </a:rPr>
                  <a:t>t</a:t>
                </a:r>
                <a:r>
                  <a:rPr lang="en-GB" sz="2000" b="1" i="1" dirty="0" smtClean="0">
                    <a:latin typeface="Times New Roman" panose="02020603050405020304" pitchFamily="18" charset="0"/>
                    <a:cs typeface="Times New Roman" panose="02020603050405020304" pitchFamily="18" charset="0"/>
                  </a:rPr>
                  <a:t>o </a:t>
                </a:r>
                <a:r>
                  <a:rPr lang="en-GB" sz="2000" b="1" i="1" dirty="0">
                    <a:latin typeface="Times New Roman" panose="02020603050405020304" pitchFamily="18" charset="0"/>
                    <a:cs typeface="Times New Roman" panose="02020603050405020304" pitchFamily="18" charset="0"/>
                  </a:rPr>
                  <a:t>reuse cases from past, a recorded experience needs to be similar to the new </a:t>
                </a:r>
                <a:r>
                  <a:rPr lang="en-GB" sz="2000" b="1" i="1" dirty="0" smtClean="0">
                    <a:latin typeface="Times New Roman" panose="02020603050405020304" pitchFamily="18" charset="0"/>
                    <a:cs typeface="Times New Roman" panose="02020603050405020304" pitchFamily="18" charset="0"/>
                  </a:rPr>
                  <a:t>problem</a:t>
                </a:r>
                <a:r>
                  <a:rPr lang="lt-LT" sz="2000" b="1" i="1" dirty="0" smtClean="0">
                    <a:latin typeface="Times New Roman" panose="02020603050405020304" pitchFamily="18" charset="0"/>
                    <a:cs typeface="Times New Roman" panose="02020603050405020304" pitchFamily="18" charset="0"/>
                  </a:rPr>
                  <a:t>. </a:t>
                </a:r>
                <a:r>
                  <a:rPr lang="en-GB" sz="2000" b="1" i="1" dirty="0" smtClean="0">
                    <a:latin typeface="Times New Roman" panose="02020603050405020304" pitchFamily="18" charset="0"/>
                    <a:cs typeface="Times New Roman" panose="02020603050405020304" pitchFamily="18" charset="0"/>
                  </a:rPr>
                  <a:t>Typically, the </a:t>
                </a:r>
                <a:r>
                  <a:rPr lang="en-GB" sz="2000" b="1" i="1" dirty="0">
                    <a:latin typeface="Times New Roman" panose="02020603050405020304" pitchFamily="18" charset="0"/>
                    <a:cs typeface="Times New Roman" panose="02020603050405020304" pitchFamily="18" charset="0"/>
                  </a:rPr>
                  <a:t>new case is most similar to the nearest neighbour’s case, therefore the </a:t>
                </a:r>
                <a:r>
                  <a:rPr lang="en-GB" sz="2000" b="1" i="1" dirty="0" smtClean="0">
                    <a:latin typeface="Times New Roman" panose="02020603050405020304" pitchFamily="18" charset="0"/>
                    <a:cs typeface="Times New Roman" panose="02020603050405020304" pitchFamily="18" charset="0"/>
                  </a:rPr>
                  <a:t>global similarity must be computed</a:t>
                </a:r>
                <a:r>
                  <a:rPr lang="lt-LT" sz="2000" b="1" i="1" dirty="0" smtClean="0">
                    <a:latin typeface="Times New Roman" panose="02020603050405020304" pitchFamily="18" charset="0"/>
                    <a:cs typeface="Times New Roman" panose="02020603050405020304" pitchFamily="18" charset="0"/>
                  </a:rPr>
                  <a:t>:</a:t>
                </a:r>
              </a:p>
              <a:p>
                <a:pPr marL="0" indent="0" algn="just">
                  <a:buNone/>
                </a:pPr>
                <a:r>
                  <a:rPr lang="lt-LT" sz="2400" i="1" dirty="0">
                    <a:latin typeface="Times New Roman" pitchFamily="18" charset="0"/>
                    <a:cs typeface="Times New Roman" pitchFamily="18" charset="0"/>
                  </a:rPr>
                  <a:t>	</a:t>
                </a:r>
                <a:r>
                  <a:rPr lang="lt-LT" sz="2400" i="1" dirty="0" smtClean="0">
                    <a:latin typeface="Times New Roman" pitchFamily="18" charset="0"/>
                    <a:cs typeface="Times New Roman" pitchFamily="18" charset="0"/>
                  </a:rPr>
                  <a:t>	</a:t>
                </a:r>
                <a:r>
                  <a:rPr lang="en-US" dirty="0"/>
                  <a:t> </a:t>
                </a:r>
                <a14:m>
                  <m:oMath xmlns:m="http://schemas.openxmlformats.org/officeDocument/2006/math">
                    <m:nary>
                      <m:naryPr>
                        <m:chr m:val="∑"/>
                        <m:grow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𝑠𝑖𝑚</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nary>
                    <m:r>
                      <a:rPr lang="en-US" i="1">
                        <a:latin typeface="Cambria Math" panose="02040503050406030204" pitchFamily="18" charset="0"/>
                      </a:rPr>
                      <m:t>|1≤</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oMath>
                </a14:m>
                <a:r>
                  <a:rPr lang="en-US" i="1" dirty="0"/>
                  <a:t>) .</a:t>
                </a:r>
              </a:p>
              <a:p>
                <a:pPr marL="0" indent="0" algn="just">
                  <a:buNone/>
                </a:pPr>
                <a:endParaRPr lang="lt-LT" sz="2400" i="1"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683" y="1248355"/>
                <a:ext cx="8873805" cy="5479016"/>
              </a:xfrm>
              <a:blipFill>
                <a:blip r:embed="rId2"/>
                <a:stretch>
                  <a:fillRect l="-618" t="-667" r="-687"/>
                </a:stretch>
              </a:blipFill>
            </p:spPr>
            <p:txBody>
              <a:bodyPr/>
              <a:lstStyle/>
              <a:p>
                <a:r>
                  <a:rPr lang="en-US">
                    <a:noFill/>
                  </a:rPr>
                  <a:t> </a:t>
                </a:r>
              </a:p>
            </p:txBody>
          </p:sp>
        </mc:Fallback>
      </mc:AlternateContent>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799" y="-1"/>
            <a:ext cx="3229610" cy="3904343"/>
          </a:xfrm>
          <a:prstGeom prst="rect">
            <a:avLst/>
          </a:prstGeom>
        </p:spPr>
      </p:pic>
    </p:spTree>
    <p:extLst>
      <p:ext uri="{BB962C8B-B14F-4D97-AF65-F5344CB8AC3E}">
        <p14:creationId xmlns:p14="http://schemas.microsoft.com/office/powerpoint/2010/main" val="366187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32114"/>
            <a:ext cx="8568952" cy="310430"/>
          </a:xfrm>
        </p:spPr>
        <p:txBody>
          <a:bodyPr/>
          <a:lstStyle/>
          <a:p>
            <a:r>
              <a:rPr lang="lt-LT" sz="2800" b="1" dirty="0" err="1" smtClean="0">
                <a:latin typeface="Times New Roman" panose="02020603050405020304" pitchFamily="18" charset="0"/>
                <a:cs typeface="Times New Roman" panose="02020603050405020304" pitchFamily="18" charset="0"/>
              </a:rPr>
              <a:t>Two</a:t>
            </a:r>
            <a:r>
              <a:rPr lang="lt-LT" sz="2800" b="1" dirty="0" smtClean="0">
                <a:latin typeface="Times New Roman" panose="02020603050405020304" pitchFamily="18" charset="0"/>
                <a:cs typeface="Times New Roman" panose="02020603050405020304" pitchFamily="18" charset="0"/>
              </a:rPr>
              <a:t> </a:t>
            </a:r>
            <a:r>
              <a:rPr lang="lt-LT" sz="2800" b="1" dirty="0" err="1" smtClean="0">
                <a:latin typeface="Times New Roman" panose="02020603050405020304" pitchFamily="18" charset="0"/>
                <a:cs typeface="Times New Roman" panose="02020603050405020304" pitchFamily="18" charset="0"/>
              </a:rPr>
              <a:t>main</a:t>
            </a:r>
            <a:r>
              <a:rPr lang="lt-LT"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trends </a:t>
            </a:r>
            <a:r>
              <a:rPr lang="en-US" sz="2800" b="1" dirty="0" smtClean="0">
                <a:latin typeface="Times New Roman" panose="02020603050405020304" pitchFamily="18" charset="0"/>
                <a:cs typeface="Times New Roman" panose="02020603050405020304" pitchFamily="18" charset="0"/>
              </a:rPr>
              <a:t>for</a:t>
            </a:r>
            <a:r>
              <a:rPr lang="lt-LT" sz="2800" b="1" dirty="0" smtClean="0">
                <a:latin typeface="Times New Roman" panose="02020603050405020304" pitchFamily="18" charset="0"/>
                <a:cs typeface="Times New Roman" panose="02020603050405020304" pitchFamily="18" charset="0"/>
              </a:rPr>
              <a:t> BN+CBR </a:t>
            </a:r>
            <a:r>
              <a:rPr lang="en-US" sz="2800" b="1" dirty="0" smtClean="0">
                <a:latin typeface="Times New Roman" panose="02020603050405020304" pitchFamily="18" charset="0"/>
                <a:cs typeface="Times New Roman" panose="02020603050405020304" pitchFamily="18" charset="0"/>
              </a:rPr>
              <a:t>modelling</a:t>
            </a:r>
            <a:r>
              <a:rPr lang="lt-LT" sz="2800" b="1" dirty="0" smtClean="0">
                <a:latin typeface="Times New Roman" panose="02020603050405020304" pitchFamily="18" charset="0"/>
                <a:cs typeface="Times New Roman" panose="02020603050405020304" pitchFamily="18" charset="0"/>
              </a:rPr>
              <a:t> [9], [10]</a:t>
            </a:r>
            <a:br>
              <a:rPr lang="lt-LT" sz="2800" b="1" dirty="0" smtClean="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308538"/>
            <a:ext cx="8568952" cy="5292288"/>
          </a:xfrm>
        </p:spPr>
        <p:txBody>
          <a:bodyPr/>
          <a:lstStyle/>
          <a:p>
            <a:pPr algn="just"/>
            <a:r>
              <a:rPr lang="en-US" sz="2400" b="1" i="1" dirty="0" smtClean="0">
                <a:latin typeface="Times New Roman" panose="02020603050405020304" pitchFamily="18" charset="0"/>
                <a:cs typeface="Times New Roman" panose="02020603050405020304" pitchFamily="18" charset="0"/>
              </a:rPr>
              <a:t>based </a:t>
            </a:r>
            <a:r>
              <a:rPr lang="en-US" sz="2400" b="1" i="1" dirty="0">
                <a:latin typeface="Times New Roman" panose="02020603050405020304" pitchFamily="18" charset="0"/>
                <a:cs typeface="Times New Roman" panose="02020603050405020304" pitchFamily="18" charset="0"/>
              </a:rPr>
              <a:t>on employment </a:t>
            </a:r>
            <a:r>
              <a:rPr lang="en-US" sz="2400" b="1" i="1" dirty="0" smtClean="0">
                <a:latin typeface="Times New Roman" panose="02020603050405020304" pitchFamily="18" charset="0"/>
                <a:cs typeface="Times New Roman" panose="02020603050405020304" pitchFamily="18" charset="0"/>
              </a:rPr>
              <a:t>of</a:t>
            </a:r>
            <a:r>
              <a:rPr lang="lt-LT"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simple </a:t>
            </a:r>
            <a:r>
              <a:rPr lang="en-US" sz="2400" b="1" i="1" dirty="0">
                <a:latin typeface="Times New Roman" panose="02020603050405020304" pitchFamily="18" charset="0"/>
                <a:cs typeface="Times New Roman" panose="02020603050405020304" pitchFamily="18" charset="0"/>
              </a:rPr>
              <a:t>or optimized </a:t>
            </a:r>
            <a:r>
              <a:rPr lang="en-US" sz="2400" b="1" i="1" dirty="0" smtClean="0">
                <a:latin typeface="Times New Roman" panose="02020603050405020304" pitchFamily="18" charset="0"/>
                <a:cs typeface="Times New Roman" panose="02020603050405020304" pitchFamily="18" charset="0"/>
              </a:rPr>
              <a:t>Bayesian</a:t>
            </a:r>
            <a:r>
              <a:rPr lang="lt-LT"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network and CBR, combining these two by common parameters’ space</a:t>
            </a:r>
            <a:r>
              <a:rPr lang="lt-LT" sz="2400" b="1" i="1" dirty="0" smtClean="0">
                <a:latin typeface="Times New Roman" panose="02020603050405020304" pitchFamily="18" charset="0"/>
                <a:cs typeface="Times New Roman" panose="02020603050405020304" pitchFamily="18" charset="0"/>
              </a:rPr>
              <a:t>:</a:t>
            </a:r>
          </a:p>
          <a:p>
            <a:pPr lvl="1" algn="just"/>
            <a:r>
              <a:rPr lang="en-US" sz="2000" b="1" i="1" dirty="0" smtClean="0">
                <a:latin typeface="Times New Roman" panose="02020603050405020304" pitchFamily="18" charset="0"/>
                <a:cs typeface="Times New Roman" panose="02020603050405020304" pitchFamily="18" charset="0"/>
              </a:rPr>
              <a:t>approach </a:t>
            </a:r>
            <a:r>
              <a:rPr lang="en-US" sz="2000" b="1" i="1" dirty="0">
                <a:latin typeface="Times New Roman" panose="02020603050405020304" pitchFamily="18" charset="0"/>
                <a:cs typeface="Times New Roman" panose="02020603050405020304" pitchFamily="18" charset="0"/>
              </a:rPr>
              <a:t>is reasonable for cases when BN is constructed by experts, using learning style model </a:t>
            </a:r>
            <a:r>
              <a:rPr lang="lt-LT" sz="2000" b="1" i="1" dirty="0" err="1">
                <a:latin typeface="Times New Roman" panose="02020603050405020304" pitchFamily="18" charset="0"/>
                <a:cs typeface="Times New Roman" panose="02020603050405020304" pitchFamily="18" charset="0"/>
              </a:rPr>
              <a:t>known</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in</a:t>
            </a:r>
            <a:r>
              <a:rPr lang="lt-LT" sz="2000" b="1" i="1" dirty="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advance</a:t>
            </a:r>
            <a:r>
              <a:rPr lang="lt-LT" sz="2000" b="1" i="1" dirty="0">
                <a:latin typeface="Times New Roman" panose="02020603050405020304" pitchFamily="18" charset="0"/>
                <a:cs typeface="Times New Roman" panose="02020603050405020304" pitchFamily="18" charset="0"/>
              </a:rPr>
              <a:t>;</a:t>
            </a:r>
            <a:endParaRPr lang="lt-LT" sz="2000" b="1" i="1" dirty="0" smtClean="0">
              <a:latin typeface="Times New Roman" panose="02020603050405020304" pitchFamily="18" charset="0"/>
              <a:cs typeface="Times New Roman" panose="02020603050405020304" pitchFamily="18" charset="0"/>
            </a:endParaRPr>
          </a:p>
          <a:p>
            <a:pPr lvl="1" algn="just"/>
            <a:r>
              <a:rPr lang="lt-LT" sz="2000" b="1" i="1" dirty="0" err="1" smtClean="0">
                <a:latin typeface="Times New Roman" panose="02020603050405020304" pitchFamily="18" charset="0"/>
                <a:cs typeface="Times New Roman" panose="02020603050405020304" pitchFamily="18" charset="0"/>
              </a:rPr>
              <a:t>inferences</a:t>
            </a:r>
            <a:r>
              <a:rPr lang="lt-LT" sz="2000" b="1" i="1" dirty="0" smtClean="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about</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dominating</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learning</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style</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of</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student</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can</a:t>
            </a:r>
            <a:r>
              <a:rPr lang="lt-LT" sz="2000" b="1" i="1" dirty="0">
                <a:latin typeface="Times New Roman" panose="02020603050405020304" pitchFamily="18" charset="0"/>
                <a:cs typeface="Times New Roman" panose="02020603050405020304" pitchFamily="18" charset="0"/>
              </a:rPr>
              <a:t> be </a:t>
            </a:r>
            <a:r>
              <a:rPr lang="lt-LT" sz="2000" b="1" i="1" dirty="0" err="1">
                <a:latin typeface="Times New Roman" panose="02020603050405020304" pitchFamily="18" charset="0"/>
                <a:cs typeface="Times New Roman" panose="02020603050405020304" pitchFamily="18" charset="0"/>
              </a:rPr>
              <a:t>made</a:t>
            </a:r>
            <a:r>
              <a:rPr lang="lt-LT" sz="2000" b="1" i="1" dirty="0">
                <a:latin typeface="Times New Roman" panose="02020603050405020304" pitchFamily="18" charset="0"/>
                <a:cs typeface="Times New Roman" panose="02020603050405020304" pitchFamily="18" charset="0"/>
              </a:rPr>
              <a:t>, also </a:t>
            </a:r>
            <a:r>
              <a:rPr lang="lt-LT" sz="2000" b="1" i="1" dirty="0" err="1">
                <a:latin typeface="Times New Roman" panose="02020603050405020304" pitchFamily="18" charset="0"/>
                <a:cs typeface="Times New Roman" panose="02020603050405020304" pitchFamily="18" charset="0"/>
              </a:rPr>
              <a:t>proportions</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of</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student’s</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style</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according</a:t>
            </a:r>
            <a:r>
              <a:rPr lang="lt-LT" sz="2000" b="1" i="1" dirty="0">
                <a:latin typeface="Times New Roman" panose="02020603050405020304" pitchFamily="18" charset="0"/>
                <a:cs typeface="Times New Roman" panose="02020603050405020304" pitchFamily="18" charset="0"/>
              </a:rPr>
              <a:t> to </a:t>
            </a:r>
            <a:r>
              <a:rPr lang="lt-LT" sz="2000" b="1" i="1" dirty="0" err="1">
                <a:latin typeface="Times New Roman" panose="02020603050405020304" pitchFamily="18" charset="0"/>
                <a:cs typeface="Times New Roman" panose="02020603050405020304" pitchFamily="18" charset="0"/>
              </a:rPr>
              <a:t>the</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learning</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style</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model</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chosen</a:t>
            </a:r>
            <a:r>
              <a:rPr lang="lt-LT" sz="2000" b="1" i="1" dirty="0">
                <a:latin typeface="Times New Roman" panose="02020603050405020304" pitchFamily="18" charset="0"/>
                <a:cs typeface="Times New Roman" panose="02020603050405020304" pitchFamily="18" charset="0"/>
              </a:rPr>
              <a:t> </a:t>
            </a:r>
            <a:r>
              <a:rPr lang="lt-LT" sz="2000" b="1" i="1" dirty="0" err="1">
                <a:latin typeface="Times New Roman" panose="02020603050405020304" pitchFamily="18" charset="0"/>
                <a:cs typeface="Times New Roman" panose="02020603050405020304" pitchFamily="18" charset="0"/>
              </a:rPr>
              <a:t>can</a:t>
            </a:r>
            <a:r>
              <a:rPr lang="lt-LT" sz="2000" b="1" i="1" dirty="0">
                <a:latin typeface="Times New Roman" panose="02020603050405020304" pitchFamily="18" charset="0"/>
                <a:cs typeface="Times New Roman" panose="02020603050405020304" pitchFamily="18" charset="0"/>
              </a:rPr>
              <a:t> be </a:t>
            </a:r>
            <a:r>
              <a:rPr lang="lt-LT" sz="2000" b="1" i="1" dirty="0" err="1" smtClean="0">
                <a:latin typeface="Times New Roman" panose="02020603050405020304" pitchFamily="18" charset="0"/>
                <a:cs typeface="Times New Roman" panose="02020603050405020304" pitchFamily="18" charset="0"/>
              </a:rPr>
              <a:t>concluded</a:t>
            </a:r>
            <a:r>
              <a:rPr lang="lt-LT" sz="2000" b="1" i="1" dirty="0" smtClean="0">
                <a:latin typeface="Times New Roman" panose="02020603050405020304" pitchFamily="18" charset="0"/>
                <a:cs typeface="Times New Roman" panose="02020603050405020304" pitchFamily="18" charset="0"/>
              </a:rPr>
              <a:t>;</a:t>
            </a:r>
          </a:p>
          <a:p>
            <a:pPr algn="just"/>
            <a:endParaRPr lang="en-US" sz="1600" i="1" dirty="0">
              <a:solidFill>
                <a:schemeClr val="tx2">
                  <a:lumMod val="60000"/>
                  <a:lumOff val="40000"/>
                </a:schemeClr>
              </a:solidFill>
              <a:latin typeface="Times New Roman" pitchFamily="18" charset="0"/>
              <a:cs typeface="Times New Roman"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710" y="3801791"/>
            <a:ext cx="3739777" cy="2693601"/>
          </a:xfrm>
          <a:prstGeom prst="rect">
            <a:avLst/>
          </a:prstGeom>
        </p:spPr>
      </p:pic>
      <p:pic>
        <p:nvPicPr>
          <p:cNvPr id="6" name="Paveikslėlis 5"/>
          <p:cNvPicPr>
            <a:picLocks noChangeAspect="1"/>
          </p:cNvPicPr>
          <p:nvPr/>
        </p:nvPicPr>
        <p:blipFill>
          <a:blip r:embed="rId3"/>
          <a:stretch>
            <a:fillRect/>
          </a:stretch>
        </p:blipFill>
        <p:spPr>
          <a:xfrm>
            <a:off x="751995" y="3801791"/>
            <a:ext cx="4472714" cy="2799035"/>
          </a:xfrm>
          <a:prstGeom prst="rect">
            <a:avLst/>
          </a:prstGeom>
        </p:spPr>
      </p:pic>
    </p:spTree>
    <p:extLst>
      <p:ext uri="{BB962C8B-B14F-4D97-AF65-F5344CB8AC3E}">
        <p14:creationId xmlns:p14="http://schemas.microsoft.com/office/powerpoint/2010/main" val="2701394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930166"/>
            <a:ext cx="8568952" cy="575441"/>
          </a:xfrm>
        </p:spPr>
        <p:txBody>
          <a:bodyPr/>
          <a:lstStyle/>
          <a:p>
            <a:r>
              <a:rPr lang="lt-LT" sz="3600" b="1" dirty="0" err="1">
                <a:latin typeface="Times New Roman" panose="02020603050405020304" pitchFamily="18" charset="0"/>
                <a:cs typeface="Times New Roman" panose="02020603050405020304" pitchFamily="18" charset="0"/>
              </a:rPr>
              <a:t>Two</a:t>
            </a:r>
            <a:r>
              <a:rPr lang="lt-LT" sz="3600" b="1" dirty="0">
                <a:latin typeface="Times New Roman" panose="02020603050405020304" pitchFamily="18" charset="0"/>
                <a:cs typeface="Times New Roman" panose="02020603050405020304" pitchFamily="18" charset="0"/>
              </a:rPr>
              <a:t> </a:t>
            </a:r>
            <a:r>
              <a:rPr lang="lt-LT" sz="3600" b="1" dirty="0" err="1">
                <a:latin typeface="Times New Roman" panose="02020603050405020304" pitchFamily="18" charset="0"/>
                <a:cs typeface="Times New Roman" panose="02020603050405020304" pitchFamily="18" charset="0"/>
              </a:rPr>
              <a:t>main</a:t>
            </a:r>
            <a:r>
              <a:rPr lang="lt-LT" sz="36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trends </a:t>
            </a:r>
            <a:r>
              <a:rPr lang="en-US" sz="3600" b="1" dirty="0" smtClean="0">
                <a:latin typeface="Times New Roman" panose="02020603050405020304" pitchFamily="18" charset="0"/>
                <a:cs typeface="Times New Roman" panose="02020603050405020304" pitchFamily="18" charset="0"/>
              </a:rPr>
              <a:t>for</a:t>
            </a:r>
            <a:r>
              <a:rPr lang="lt-LT" sz="3600" b="1" dirty="0" smtClean="0">
                <a:latin typeface="Times New Roman" panose="02020603050405020304" pitchFamily="18" charset="0"/>
                <a:cs typeface="Times New Roman" panose="02020603050405020304" pitchFamily="18" charset="0"/>
              </a:rPr>
              <a:t> BN+CBR </a:t>
            </a:r>
            <a:r>
              <a:rPr lang="en-US" sz="3600" b="1" dirty="0">
                <a:latin typeface="Times New Roman" panose="02020603050405020304" pitchFamily="18" charset="0"/>
                <a:cs typeface="Times New Roman" panose="02020603050405020304" pitchFamily="18" charset="0"/>
              </a:rPr>
              <a:t>modelling</a:t>
            </a:r>
            <a:endParaRPr lang="en-US" sz="3600" dirty="0"/>
          </a:p>
        </p:txBody>
      </p:sp>
      <mc:AlternateContent xmlns:mc="http://schemas.openxmlformats.org/markup-compatibility/2006" xmlns:a14="http://schemas.microsoft.com/office/drawing/2010/main">
        <mc:Choice Requires="a14">
          <p:sp>
            <p:nvSpPr>
              <p:cNvPr id="3" name="Turinio vietos rezervavimo ženklas 2"/>
              <p:cNvSpPr>
                <a:spLocks noGrp="1"/>
              </p:cNvSpPr>
              <p:nvPr>
                <p:ph idx="1"/>
              </p:nvPr>
            </p:nvSpPr>
            <p:spPr>
              <a:xfrm>
                <a:off x="395536" y="1505607"/>
                <a:ext cx="8568952" cy="4803713"/>
              </a:xfrm>
            </p:spPr>
            <p:txBody>
              <a:bodyPr/>
              <a:lstStyle/>
              <a:p>
                <a:pPr algn="just"/>
                <a:r>
                  <a:rPr lang="lt-LT" sz="1800" b="1" i="1" dirty="0" err="1">
                    <a:latin typeface="Times New Roman" panose="02020603050405020304" pitchFamily="18" charset="0"/>
                    <a:cs typeface="Times New Roman" panose="02020603050405020304" pitchFamily="18" charset="0"/>
                  </a:rPr>
                  <a:t>examplar-based</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doesn’t</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use</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previously</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defined</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learning</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style</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model</a:t>
                </a:r>
                <a:r>
                  <a:rPr lang="lt-LT" sz="1800" b="1" i="1"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 f</a:t>
                </a:r>
                <a:r>
                  <a:rPr lang="lt-LT" sz="1800" b="1" i="1" dirty="0" err="1">
                    <a:latin typeface="Times New Roman" panose="02020603050405020304" pitchFamily="18" charset="0"/>
                    <a:cs typeface="Times New Roman" panose="02020603050405020304" pitchFamily="18" charset="0"/>
                  </a:rPr>
                  <a:t>or</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each</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student</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model</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is</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generated</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from</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his</a:t>
                </a:r>
                <a:r>
                  <a:rPr lang="lt-LT" sz="1800" b="1" i="1" dirty="0">
                    <a:latin typeface="Times New Roman" panose="02020603050405020304" pitchFamily="18" charset="0"/>
                    <a:cs typeface="Times New Roman" panose="02020603050405020304" pitchFamily="18" charset="0"/>
                  </a:rPr>
                  <a:t>/</a:t>
                </a:r>
                <a:r>
                  <a:rPr lang="lt-LT" sz="1800" b="1" i="1" dirty="0" err="1">
                    <a:latin typeface="Times New Roman" panose="02020603050405020304" pitchFamily="18" charset="0"/>
                    <a:cs typeface="Times New Roman" panose="02020603050405020304" pitchFamily="18" charset="0"/>
                  </a:rPr>
                  <a:t>her</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behavioral</a:t>
                </a:r>
                <a:r>
                  <a:rPr lang="lt-LT" sz="1800" b="1" i="1" dirty="0">
                    <a:latin typeface="Times New Roman" panose="02020603050405020304" pitchFamily="18" charset="0"/>
                    <a:cs typeface="Times New Roman" panose="02020603050405020304" pitchFamily="18" charset="0"/>
                  </a:rPr>
                  <a:t> data </a:t>
                </a:r>
                <a:r>
                  <a:rPr lang="lt-LT" sz="1800" b="1" i="1" dirty="0" err="1">
                    <a:latin typeface="Times New Roman" panose="02020603050405020304" pitchFamily="18" charset="0"/>
                    <a:cs typeface="Times New Roman" panose="02020603050405020304" pitchFamily="18" charset="0"/>
                  </a:rPr>
                  <a:t>or</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students</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past</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cases</a:t>
                </a: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data; </a:t>
                </a:r>
              </a:p>
              <a:p>
                <a:pPr algn="just"/>
                <a:r>
                  <a:rPr lang="lt-LT" sz="1800" b="1" i="1" dirty="0" err="1" smtClean="0">
                    <a:latin typeface="Times New Roman" panose="02020603050405020304" pitchFamily="18" charset="0"/>
                    <a:cs typeface="Times New Roman" panose="02020603050405020304" pitchFamily="18" charset="0"/>
                  </a:rPr>
                  <a:t>example</a:t>
                </a:r>
                <a:r>
                  <a:rPr lang="lt-LT" sz="1800" b="1" i="1" dirty="0" smtClean="0">
                    <a:latin typeface="Times New Roman" panose="02020603050405020304" pitchFamily="18" charset="0"/>
                    <a:cs typeface="Times New Roman" panose="02020603050405020304" pitchFamily="18" charset="0"/>
                  </a:rPr>
                  <a:t> – </a:t>
                </a:r>
                <a:r>
                  <a:rPr lang="lt-LT" sz="1800" b="1" i="1" dirty="0" err="1" smtClean="0">
                    <a:latin typeface="Times New Roman" panose="02020603050405020304" pitchFamily="18" charset="0"/>
                    <a:cs typeface="Times New Roman" panose="02020603050405020304" pitchFamily="18" charset="0"/>
                  </a:rPr>
                  <a:t>Bayesian</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Case</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model</a:t>
                </a:r>
                <a:r>
                  <a:rPr lang="lt-LT" sz="1800" b="1" i="1" dirty="0" smtClean="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ϕ</m:t>
                        </m:r>
                      </m:e>
                      <m:sub>
                        <m:r>
                          <m:rPr>
                            <m:sty m:val="p"/>
                          </m:rPr>
                          <a:rPr lang="en-US" sz="1800">
                            <a:latin typeface="Cambria Math"/>
                          </a:rPr>
                          <m:t>sj</m:t>
                        </m:r>
                      </m:sub>
                    </m:sSub>
                    <m:r>
                      <a:rPr lang="en-US" sz="1800">
                        <a:latin typeface="Cambria Math"/>
                      </a:rPr>
                      <m:t>∼</m:t>
                    </m:r>
                    <m:r>
                      <m:rPr>
                        <m:sty m:val="p"/>
                      </m:rPr>
                      <a:rPr lang="en-US" sz="1800">
                        <a:latin typeface="Cambria Math"/>
                      </a:rPr>
                      <m:t>Dirichlet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g</m:t>
                            </m:r>
                          </m:e>
                          <m:sub>
                            <m:r>
                              <m:rPr>
                                <m:sty m:val="p"/>
                              </m:rPr>
                              <a:rPr lang="en-US" sz="1800">
                                <a:latin typeface="Cambria Math"/>
                              </a:rPr>
                              <m:t>psj</m:t>
                            </m:r>
                            <m:r>
                              <a:rPr lang="en-US" sz="1800">
                                <a:latin typeface="Cambria Math"/>
                              </a:rPr>
                              <m:t>, </m:t>
                            </m:r>
                            <m:r>
                              <m:rPr>
                                <m:sty m:val="p"/>
                              </m:rPr>
                              <a:rPr lang="en-US" sz="1800">
                                <a:latin typeface="Cambria Math"/>
                              </a:rPr>
                              <m:t>wsj</m:t>
                            </m:r>
                            <m:r>
                              <a:rPr lang="en-US" sz="1800">
                                <a:latin typeface="Cambria Math"/>
                              </a:rPr>
                              <m:t>,</m:t>
                            </m:r>
                            <m:r>
                              <m:rPr>
                                <m:sty m:val="p"/>
                              </m:rPr>
                              <a:rPr lang="en-US" sz="1800">
                                <a:latin typeface="Cambria Math"/>
                              </a:rPr>
                              <m:t>λ</m:t>
                            </m:r>
                          </m:sub>
                        </m:sSub>
                      </m:e>
                    </m:d>
                    <m:r>
                      <a:rPr lang="en-US" sz="1800">
                        <a:latin typeface="Cambria Math"/>
                      </a:rPr>
                      <m:t> ∀ </m:t>
                    </m:r>
                    <m:r>
                      <m:rPr>
                        <m:sty m:val="p"/>
                      </m:rPr>
                      <a:rPr lang="en-US" sz="1800">
                        <a:latin typeface="Cambria Math"/>
                      </a:rPr>
                      <m:t>s</m:t>
                    </m:r>
                    <m:r>
                      <a:rPr lang="en-US" sz="1800">
                        <a:latin typeface="Cambria Math"/>
                      </a:rPr>
                      <m:t>, </m:t>
                    </m:r>
                    <m:r>
                      <m:rPr>
                        <m:sty m:val="p"/>
                      </m:rPr>
                      <a:rPr lang="en-US" sz="1800">
                        <a:latin typeface="Cambria Math"/>
                      </a:rPr>
                      <m:t>j</m:t>
                    </m:r>
                  </m:oMath>
                </a14:m>
                <a:r>
                  <a:rPr lang="en-US" sz="1800"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g</m:t>
                        </m:r>
                      </m:e>
                      <m:sub>
                        <m:r>
                          <m:rPr>
                            <m:sty m:val="p"/>
                          </m:rPr>
                          <a:rPr lang="en-US" sz="1800">
                            <a:latin typeface="Cambria Math"/>
                          </a:rPr>
                          <m:t>psj</m:t>
                        </m:r>
                        <m:r>
                          <a:rPr lang="en-US" sz="1800">
                            <a:latin typeface="Cambria Math"/>
                          </a:rPr>
                          <m:t>, </m:t>
                        </m:r>
                        <m:r>
                          <m:rPr>
                            <m:sty m:val="p"/>
                          </m:rPr>
                          <a:rPr lang="en-US" sz="1800">
                            <a:latin typeface="Cambria Math"/>
                          </a:rPr>
                          <m:t>wsj</m:t>
                        </m:r>
                        <m:r>
                          <a:rPr lang="en-US" sz="1800">
                            <a:latin typeface="Cambria Math"/>
                          </a:rPr>
                          <m:t>,</m:t>
                        </m:r>
                        <m:r>
                          <m:rPr>
                            <m:sty m:val="p"/>
                          </m:rPr>
                          <a:rPr lang="en-US" sz="1800">
                            <a:latin typeface="Cambria Math"/>
                          </a:rPr>
                          <m:t>λ</m:t>
                        </m:r>
                      </m:sub>
                    </m:sSub>
                    <m:d>
                      <m:dPr>
                        <m:ctrlPr>
                          <a:rPr lang="en-US" sz="1800" i="1">
                            <a:latin typeface="Cambria Math" panose="02040503050406030204" pitchFamily="18" charset="0"/>
                          </a:rPr>
                        </m:ctrlPr>
                      </m:dPr>
                      <m:e>
                        <m:r>
                          <m:rPr>
                            <m:sty m:val="p"/>
                          </m:rPr>
                          <a:rPr lang="en-US" sz="1800">
                            <a:latin typeface="Cambria Math"/>
                          </a:rPr>
                          <m:t>v</m:t>
                        </m:r>
                      </m:e>
                    </m:d>
                    <m:r>
                      <a:rPr lang="en-US" sz="1800">
                        <a:latin typeface="Cambria Math"/>
                      </a:rPr>
                      <m:t>= </m:t>
                    </m:r>
                    <m:r>
                      <m:rPr>
                        <m:sty m:val="p"/>
                      </m:rPr>
                      <a:rPr lang="en-US" sz="1800">
                        <a:latin typeface="Cambria Math"/>
                      </a:rPr>
                      <m:t>λ</m:t>
                    </m:r>
                    <m:r>
                      <a:rPr lang="en-US" sz="1800">
                        <a:latin typeface="Cambria Math"/>
                      </a:rPr>
                      <m:t>(1+</m:t>
                    </m:r>
                    <m:sSub>
                      <m:sSubPr>
                        <m:ctrlPr>
                          <a:rPr lang="en-US" sz="1800" i="1">
                            <a:latin typeface="Cambria Math" panose="02040503050406030204" pitchFamily="18" charset="0"/>
                          </a:rPr>
                        </m:ctrlPr>
                      </m:sSubPr>
                      <m:e>
                        <m:r>
                          <m:rPr>
                            <m:sty m:val="p"/>
                          </m:rPr>
                          <a:rPr lang="en-US" sz="1800">
                            <a:latin typeface="Cambria Math"/>
                          </a:rPr>
                          <m:t>c</m:t>
                        </m:r>
                        <m:r>
                          <a:rPr lang="en-US" sz="1800" b="1" i="1">
                            <a:latin typeface="Cambria Math"/>
                          </a:rPr>
                          <m:t>𝟏</m:t>
                        </m:r>
                      </m:e>
                      <m:sub>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w</m:t>
                                </m:r>
                              </m:e>
                              <m:sub>
                                <m:r>
                                  <m:rPr>
                                    <m:sty m:val="p"/>
                                  </m:rPr>
                                  <a:rPr lang="en-US" sz="1800">
                                    <a:latin typeface="Cambria Math"/>
                                  </a:rPr>
                                  <m:t>sj</m:t>
                                </m:r>
                              </m:sub>
                            </m:sSub>
                            <m:r>
                              <a:rPr lang="en-US" sz="1800">
                                <a:latin typeface="Cambria Math"/>
                              </a:rPr>
                              <m:t>=1 </m:t>
                            </m:r>
                            <m:r>
                              <m:rPr>
                                <m:sty m:val="p"/>
                              </m:rPr>
                              <a:rPr lang="en-US" sz="1800">
                                <a:latin typeface="Cambria Math"/>
                              </a:rPr>
                              <m:t>and</m:t>
                            </m:r>
                            <m:r>
                              <a:rPr lang="en-US" sz="1800">
                                <a:latin typeface="Cambria Math"/>
                              </a:rPr>
                              <m:t> </m:t>
                            </m:r>
                            <m:sSub>
                              <m:sSubPr>
                                <m:ctrlPr>
                                  <a:rPr lang="en-US" sz="1800" i="1">
                                    <a:latin typeface="Cambria Math" panose="02040503050406030204" pitchFamily="18" charset="0"/>
                                  </a:rPr>
                                </m:ctrlPr>
                              </m:sSubPr>
                              <m:e>
                                <m:r>
                                  <m:rPr>
                                    <m:sty m:val="p"/>
                                  </m:rPr>
                                  <a:rPr lang="en-US" sz="1800">
                                    <a:latin typeface="Cambria Math"/>
                                  </a:rPr>
                                  <m:t>p</m:t>
                                </m:r>
                              </m:e>
                              <m:sub>
                                <m:r>
                                  <m:rPr>
                                    <m:sty m:val="p"/>
                                  </m:rPr>
                                  <a:rPr lang="en-US" sz="1800">
                                    <a:latin typeface="Cambria Math"/>
                                  </a:rPr>
                                  <m:t>sj</m:t>
                                </m:r>
                              </m:sub>
                            </m:sSub>
                            <m:r>
                              <a:rPr lang="en-US" sz="1800">
                                <a:latin typeface="Cambria Math"/>
                              </a:rPr>
                              <m:t>=⍬</m:t>
                            </m:r>
                          </m:e>
                        </m:d>
                      </m:sub>
                    </m:sSub>
                    <m:r>
                      <a:rPr lang="en-US" sz="1800">
                        <a:latin typeface="Cambria Math"/>
                      </a:rPr>
                      <m:t>)</m:t>
                    </m:r>
                  </m:oMath>
                </a14:m>
                <a:r>
                  <a:rPr lang="en-US" sz="1800"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p</m:t>
                        </m:r>
                      </m:e>
                      <m:sub>
                        <m:r>
                          <m:rPr>
                            <m:sty m:val="p"/>
                          </m:rPr>
                          <a:rPr lang="en-US" sz="1800">
                            <a:latin typeface="Cambria Math"/>
                          </a:rPr>
                          <m:t>s</m:t>
                        </m:r>
                        <m:r>
                          <a:rPr lang="en-US" sz="1800">
                            <a:latin typeface="Cambria Math"/>
                          </a:rPr>
                          <m:t> </m:t>
                        </m:r>
                      </m:sub>
                    </m:sSub>
                    <m:r>
                      <a:rPr lang="en-US" sz="1800">
                        <a:latin typeface="Cambria Math"/>
                      </a:rPr>
                      <m:t>∼</m:t>
                    </m:r>
                    <m:r>
                      <m:rPr>
                        <m:sty m:val="p"/>
                      </m:rPr>
                      <a:rPr lang="en-US" sz="1800">
                        <a:latin typeface="Cambria Math"/>
                      </a:rPr>
                      <m:t>Uniform</m:t>
                    </m:r>
                    <m:d>
                      <m:dPr>
                        <m:ctrlPr>
                          <a:rPr lang="en-US" sz="1800" i="1">
                            <a:latin typeface="Cambria Math" panose="02040503050406030204" pitchFamily="18" charset="0"/>
                          </a:rPr>
                        </m:ctrlPr>
                      </m:dPr>
                      <m:e>
                        <m:r>
                          <a:rPr lang="en-US" sz="1800">
                            <a:latin typeface="Cambria Math"/>
                          </a:rPr>
                          <m:t>1,</m:t>
                        </m:r>
                        <m:r>
                          <m:rPr>
                            <m:sty m:val="p"/>
                          </m:rPr>
                          <a:rPr lang="en-US" sz="1800">
                            <a:latin typeface="Cambria Math"/>
                          </a:rPr>
                          <m:t>N</m:t>
                        </m:r>
                      </m:e>
                    </m:d>
                    <m:r>
                      <a:rPr lang="en-US" sz="1800">
                        <a:latin typeface="Cambria Math"/>
                      </a:rPr>
                      <m:t> ∀ </m:t>
                    </m:r>
                    <m:r>
                      <m:rPr>
                        <m:sty m:val="p"/>
                      </m:rPr>
                      <a:rPr lang="en-US" sz="1800">
                        <a:latin typeface="Cambria Math"/>
                      </a:rPr>
                      <m:t>s</m:t>
                    </m:r>
                  </m:oMath>
                </a14:m>
                <a:r>
                  <a:rPr lang="en-US" sz="1800" dirty="0">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w</m:t>
                        </m:r>
                      </m:e>
                      <m:sub>
                        <m:r>
                          <m:rPr>
                            <m:sty m:val="p"/>
                          </m:rPr>
                          <a:rPr lang="en-US" sz="1800">
                            <a:latin typeface="Cambria Math"/>
                          </a:rPr>
                          <m:t>sj</m:t>
                        </m:r>
                      </m:sub>
                    </m:sSub>
                    <m:r>
                      <a:rPr lang="en-US" sz="1800">
                        <a:latin typeface="Cambria Math"/>
                      </a:rPr>
                      <m:t>∼</m:t>
                    </m:r>
                    <m:r>
                      <m:rPr>
                        <m:sty m:val="p"/>
                      </m:rPr>
                      <a:rPr lang="en-US" sz="1800">
                        <a:latin typeface="Cambria Math"/>
                      </a:rPr>
                      <m:t>Bernoulli</m:t>
                    </m:r>
                    <m:d>
                      <m:dPr>
                        <m:ctrlPr>
                          <a:rPr lang="en-US" sz="1800" i="1">
                            <a:latin typeface="Cambria Math" panose="02040503050406030204" pitchFamily="18" charset="0"/>
                          </a:rPr>
                        </m:ctrlPr>
                      </m:dPr>
                      <m:e>
                        <m:r>
                          <m:rPr>
                            <m:sty m:val="p"/>
                          </m:rPr>
                          <a:rPr lang="en-US" sz="1800">
                            <a:latin typeface="Cambria Math"/>
                          </a:rPr>
                          <m:t>q</m:t>
                        </m:r>
                      </m:e>
                    </m:d>
                    <m:r>
                      <a:rPr lang="en-US" sz="1800">
                        <a:latin typeface="Cambria Math"/>
                      </a:rPr>
                      <m:t> ∀ </m:t>
                    </m:r>
                    <m:r>
                      <m:rPr>
                        <m:sty m:val="p"/>
                      </m:rPr>
                      <a:rPr lang="en-US" sz="1800">
                        <a:latin typeface="Cambria Math"/>
                      </a:rPr>
                      <m:t>s</m:t>
                    </m:r>
                    <m:r>
                      <a:rPr lang="en-US" sz="1800">
                        <a:latin typeface="Cambria Math"/>
                      </a:rPr>
                      <m:t>, </m:t>
                    </m:r>
                    <m:r>
                      <m:rPr>
                        <m:sty m:val="p"/>
                      </m:rPr>
                      <a:rPr lang="en-US" sz="1800">
                        <a:latin typeface="Cambria Math"/>
                      </a:rPr>
                      <m:t>j</m:t>
                    </m:r>
                    <m:r>
                      <a:rPr lang="en-US" sz="1800">
                        <a:latin typeface="Cambria Math"/>
                      </a:rPr>
                      <m:t> ;</m:t>
                    </m:r>
                  </m:oMath>
                </a14:m>
                <a:endParaRPr lang="en-US" sz="1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π</m:t>
                        </m:r>
                      </m:e>
                      <m:sub>
                        <m:r>
                          <m:rPr>
                            <m:sty m:val="p"/>
                          </m:rPr>
                          <a:rPr lang="en-US" sz="1800">
                            <a:latin typeface="Cambria Math"/>
                          </a:rPr>
                          <m:t>i</m:t>
                        </m:r>
                      </m:sub>
                    </m:sSub>
                    <m:r>
                      <a:rPr lang="en-US" sz="1800">
                        <a:latin typeface="Cambria Math"/>
                      </a:rPr>
                      <m:t>∼</m:t>
                    </m:r>
                    <m:r>
                      <m:rPr>
                        <m:sty m:val="p"/>
                      </m:rPr>
                      <a:rPr lang="en-US" sz="1800">
                        <a:latin typeface="Cambria Math"/>
                      </a:rPr>
                      <m:t>Dirichlet</m:t>
                    </m:r>
                    <m:d>
                      <m:dPr>
                        <m:ctrlPr>
                          <a:rPr lang="en-US" sz="1800" i="1">
                            <a:latin typeface="Cambria Math" panose="02040503050406030204" pitchFamily="18" charset="0"/>
                          </a:rPr>
                        </m:ctrlPr>
                      </m:dPr>
                      <m:e>
                        <m:r>
                          <m:rPr>
                            <m:sty m:val="p"/>
                          </m:rPr>
                          <a:rPr lang="en-US" sz="1800">
                            <a:latin typeface="Cambria Math"/>
                          </a:rPr>
                          <m:t>α</m:t>
                        </m:r>
                      </m:e>
                    </m:d>
                    <m:r>
                      <a:rPr lang="en-US" sz="1800">
                        <a:latin typeface="Cambria Math"/>
                      </a:rPr>
                      <m:t> ∀ </m:t>
                    </m:r>
                    <m:r>
                      <m:rPr>
                        <m:sty m:val="p"/>
                      </m:rPr>
                      <a:rPr lang="en-US" sz="1800">
                        <a:latin typeface="Cambria Math"/>
                      </a:rPr>
                      <m:t>i</m:t>
                    </m:r>
                    <m:r>
                      <a:rPr lang="en-US" sz="1800">
                        <a:latin typeface="Cambria Math"/>
                      </a:rPr>
                      <m:t> ;</m:t>
                    </m:r>
                  </m:oMath>
                </a14:m>
                <a:endParaRPr lang="en-US" sz="1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z</m:t>
                        </m:r>
                      </m:e>
                      <m:sub>
                        <m:r>
                          <m:rPr>
                            <m:sty m:val="p"/>
                          </m:rPr>
                          <a:rPr lang="en-US" sz="1800">
                            <a:latin typeface="Cambria Math"/>
                          </a:rPr>
                          <m:t>ij</m:t>
                        </m:r>
                      </m:sub>
                    </m:sSub>
                    <m:r>
                      <a:rPr lang="en-US" sz="1800">
                        <a:latin typeface="Cambria Math"/>
                      </a:rPr>
                      <m:t>∼</m:t>
                    </m:r>
                    <m:r>
                      <m:rPr>
                        <m:sty m:val="p"/>
                      </m:rPr>
                      <a:rPr lang="en-US" sz="1800">
                        <a:latin typeface="Cambria Math"/>
                      </a:rPr>
                      <m:t>Multinomial</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π</m:t>
                            </m:r>
                          </m:e>
                          <m:sub>
                            <m:r>
                              <a:rPr lang="en-US" sz="1800" i="1">
                                <a:latin typeface="Cambria Math"/>
                              </a:rPr>
                              <m:t>𝑖</m:t>
                            </m:r>
                          </m:sub>
                        </m:sSub>
                      </m:e>
                    </m:d>
                    <m:r>
                      <a:rPr lang="en-US" sz="1800">
                        <a:latin typeface="Cambria Math"/>
                      </a:rPr>
                      <m:t> ∀ </m:t>
                    </m:r>
                    <m:r>
                      <m:rPr>
                        <m:sty m:val="p"/>
                      </m:rPr>
                      <a:rPr lang="en-US" sz="1800">
                        <a:latin typeface="Cambria Math"/>
                      </a:rPr>
                      <m:t>i</m:t>
                    </m:r>
                    <m:r>
                      <a:rPr lang="en-US" sz="1800">
                        <a:latin typeface="Cambria Math"/>
                      </a:rPr>
                      <m:t>, </m:t>
                    </m:r>
                    <m:r>
                      <m:rPr>
                        <m:sty m:val="p"/>
                      </m:rPr>
                      <a:rPr lang="en-US" sz="1800">
                        <a:latin typeface="Cambria Math"/>
                      </a:rPr>
                      <m:t>j</m:t>
                    </m:r>
                  </m:oMath>
                </a14:m>
                <a:r>
                  <a:rPr lang="en-US" sz="1800" dirty="0">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x</m:t>
                        </m:r>
                      </m:e>
                      <m:sub>
                        <m:r>
                          <m:rPr>
                            <m:sty m:val="p"/>
                          </m:rPr>
                          <a:rPr lang="en-US" sz="1800">
                            <a:latin typeface="Cambria Math"/>
                          </a:rPr>
                          <m:t>ij</m:t>
                        </m:r>
                      </m:sub>
                    </m:sSub>
                    <m:r>
                      <a:rPr lang="en-US" sz="1800">
                        <a:latin typeface="Cambria Math"/>
                      </a:rPr>
                      <m:t>∼</m:t>
                    </m:r>
                    <m:r>
                      <m:rPr>
                        <m:sty m:val="p"/>
                      </m:rPr>
                      <a:rPr lang="en-US" sz="1800">
                        <a:latin typeface="Cambria Math"/>
                      </a:rPr>
                      <m:t>Multinomial</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ϕ</m:t>
                            </m:r>
                          </m:e>
                          <m:sub>
                            <m:r>
                              <a:rPr lang="en-US" sz="1800" i="1">
                                <a:latin typeface="Cambria Math"/>
                              </a:rPr>
                              <m:t>𝑧𝑖𝑗𝑗</m:t>
                            </m:r>
                          </m:sub>
                        </m:sSub>
                      </m:e>
                    </m:d>
                    <m:r>
                      <a:rPr lang="en-US" sz="1800">
                        <a:latin typeface="Cambria Math"/>
                      </a:rPr>
                      <m:t> ∀ </m:t>
                    </m:r>
                    <m:r>
                      <m:rPr>
                        <m:sty m:val="p"/>
                      </m:rPr>
                      <a:rPr lang="en-US" sz="1800">
                        <a:latin typeface="Cambria Math"/>
                      </a:rPr>
                      <m:t>i</m:t>
                    </m:r>
                    <m:r>
                      <a:rPr lang="en-US" sz="1800">
                        <a:latin typeface="Cambria Math"/>
                      </a:rPr>
                      <m:t>, </m:t>
                    </m:r>
                    <m:r>
                      <m:rPr>
                        <m:sty m:val="p"/>
                      </m:rPr>
                      <a:rPr lang="en-US" sz="1800">
                        <a:latin typeface="Cambria Math"/>
                      </a:rPr>
                      <m:t>j</m:t>
                    </m:r>
                  </m:oMath>
                </a14:m>
                <a:r>
                  <a:rPr lang="en-US" sz="1800" dirty="0">
                    <a:latin typeface="Times New Roman" panose="02020603050405020304" pitchFamily="18" charset="0"/>
                    <a:cs typeface="Times New Roman" panose="02020603050405020304" pitchFamily="18" charset="0"/>
                  </a:rPr>
                  <a:t> ;</a:t>
                </a:r>
              </a:p>
              <a:p>
                <a:pPr algn="just"/>
                <a:endParaRPr lang="lt-LT" b="1" i="1"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Turinio vietos rezervavimo ženklas 2"/>
              <p:cNvSpPr>
                <a:spLocks noGrp="1" noRot="1" noChangeAspect="1" noMove="1" noResize="1" noEditPoints="1" noAdjustHandles="1" noChangeArrowheads="1" noChangeShapeType="1" noTextEdit="1"/>
              </p:cNvSpPr>
              <p:nvPr>
                <p:ph idx="1"/>
              </p:nvPr>
            </p:nvSpPr>
            <p:spPr>
              <a:xfrm>
                <a:off x="395536" y="1505607"/>
                <a:ext cx="8568952" cy="4803713"/>
              </a:xfrm>
              <a:blipFill>
                <a:blip r:embed="rId2"/>
                <a:stretch>
                  <a:fillRect l="-498" t="-761" r="-569"/>
                </a:stretch>
              </a:blipFill>
            </p:spPr>
            <p:txBody>
              <a:bodyPr/>
              <a:lstStyle/>
              <a:p>
                <a:r>
                  <a:rPr lang="en-US">
                    <a:noFill/>
                  </a:rPr>
                  <a:t> </a:t>
                </a:r>
              </a:p>
            </p:txBody>
          </p:sp>
        </mc:Fallback>
      </mc:AlternateContent>
      <p:pic>
        <p:nvPicPr>
          <p:cNvPr id="4" name="Paveikslėlis 3"/>
          <p:cNvPicPr/>
          <p:nvPr/>
        </p:nvPicPr>
        <p:blipFill>
          <a:blip r:embed="rId3">
            <a:extLst>
              <a:ext uri="{28A0092B-C50C-407E-A947-70E740481C1C}">
                <a14:useLocalDpi xmlns:a14="http://schemas.microsoft.com/office/drawing/2010/main" val="0"/>
              </a:ext>
            </a:extLst>
          </a:blip>
          <a:srcRect/>
          <a:stretch>
            <a:fillRect/>
          </a:stretch>
        </p:blipFill>
        <p:spPr bwMode="auto">
          <a:xfrm>
            <a:off x="4288971" y="3176751"/>
            <a:ext cx="4784084" cy="3570889"/>
          </a:xfrm>
          <a:prstGeom prst="rect">
            <a:avLst/>
          </a:prstGeom>
          <a:noFill/>
          <a:ln>
            <a:noFill/>
          </a:ln>
        </p:spPr>
      </p:pic>
      <p:pic>
        <p:nvPicPr>
          <p:cNvPr id="5" name="Paveikslėlis 4"/>
          <p:cNvPicPr/>
          <p:nvPr/>
        </p:nvPicPr>
        <p:blipFill>
          <a:blip r:embed="rId4">
            <a:extLst>
              <a:ext uri="{28A0092B-C50C-407E-A947-70E740481C1C}">
                <a14:useLocalDpi xmlns:a14="http://schemas.microsoft.com/office/drawing/2010/main" val="0"/>
              </a:ext>
            </a:extLst>
          </a:blip>
          <a:srcRect/>
          <a:stretch>
            <a:fillRect/>
          </a:stretch>
        </p:blipFill>
        <p:spPr bwMode="auto">
          <a:xfrm>
            <a:off x="854890" y="4889622"/>
            <a:ext cx="2650309" cy="1872532"/>
          </a:xfrm>
          <a:prstGeom prst="rect">
            <a:avLst/>
          </a:prstGeom>
          <a:noFill/>
          <a:ln>
            <a:noFill/>
          </a:ln>
        </p:spPr>
      </p:pic>
    </p:spTree>
    <p:extLst>
      <p:ext uri="{BB962C8B-B14F-4D97-AF65-F5344CB8AC3E}">
        <p14:creationId xmlns:p14="http://schemas.microsoft.com/office/powerpoint/2010/main" val="2845753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14399"/>
            <a:ext cx="8568952" cy="469127"/>
          </a:xfrm>
        </p:spPr>
        <p:txBody>
          <a:bodyPr/>
          <a:lstStyle/>
          <a:p>
            <a:r>
              <a:rPr lang="lt-LT" sz="2800" b="1" dirty="0" smtClean="0"/>
              <a:t>BCM: </a:t>
            </a:r>
            <a:r>
              <a:rPr lang="lt-LT" sz="2800" b="1" dirty="0" err="1" smtClean="0"/>
              <a:t>clusters</a:t>
            </a:r>
            <a:r>
              <a:rPr lang="lt-LT" sz="2800" b="1" dirty="0" smtClean="0"/>
              <a:t>, </a:t>
            </a:r>
            <a:r>
              <a:rPr lang="lt-LT" sz="2800" b="1" dirty="0" err="1" smtClean="0"/>
              <a:t>prototypes</a:t>
            </a:r>
            <a:r>
              <a:rPr lang="lt-LT" sz="2800" b="1" dirty="0" smtClean="0"/>
              <a:t>, </a:t>
            </a:r>
            <a:br>
              <a:rPr lang="lt-LT" sz="2800" b="1" dirty="0" smtClean="0"/>
            </a:br>
            <a:r>
              <a:rPr lang="lt-LT" sz="2800" b="1" dirty="0" err="1" smtClean="0"/>
              <a:t>subspaces</a:t>
            </a:r>
            <a:endParaRPr lang="lt-LT" sz="2800" b="1" dirty="0"/>
          </a:p>
        </p:txBody>
      </p:sp>
      <p:sp>
        <p:nvSpPr>
          <p:cNvPr id="3" name="Content Placeholder 2"/>
          <p:cNvSpPr>
            <a:spLocks noGrp="1"/>
          </p:cNvSpPr>
          <p:nvPr>
            <p:ph idx="1"/>
          </p:nvPr>
        </p:nvSpPr>
        <p:spPr>
          <a:xfrm>
            <a:off x="395536" y="1288111"/>
            <a:ext cx="8568952" cy="5021209"/>
          </a:xfrm>
        </p:spPr>
        <p:txBody>
          <a:bodyPr/>
          <a:lstStyle/>
          <a:p>
            <a:pPr algn="just"/>
            <a:endParaRPr lang="lt-LT" sz="1800" b="1" i="1" dirty="0" smtClean="0">
              <a:latin typeface="Times New Roman" panose="02020603050405020304" pitchFamily="18" charset="0"/>
              <a:cs typeface="Times New Roman" panose="02020603050405020304" pitchFamily="18" charset="0"/>
            </a:endParaRPr>
          </a:p>
          <a:p>
            <a:pPr algn="just"/>
            <a:r>
              <a:rPr lang="lt-LT" sz="1800" b="1" i="1" dirty="0" smtClean="0">
                <a:latin typeface="Times New Roman" panose="02020603050405020304" pitchFamily="18" charset="0"/>
                <a:cs typeface="Times New Roman" panose="02020603050405020304" pitchFamily="18" charset="0"/>
              </a:rPr>
              <a:t>BCM  </a:t>
            </a:r>
            <a:r>
              <a:rPr lang="en-US" sz="1800" b="1" i="1" dirty="0" smtClean="0">
                <a:latin typeface="Times New Roman" panose="02020603050405020304" pitchFamily="18" charset="0"/>
                <a:cs typeface="Times New Roman" panose="02020603050405020304" pitchFamily="18" charset="0"/>
              </a:rPr>
              <a:t>generates</a:t>
            </a:r>
            <a:r>
              <a:rPr lang="lt-LT" sz="1800" b="1" i="1" dirty="0" smtClean="0">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a:solidFill>
                  <a:schemeClr val="accent6"/>
                </a:solidFill>
                <a:latin typeface="Times New Roman" panose="02020603050405020304" pitchFamily="18" charset="0"/>
                <a:cs typeface="Times New Roman" panose="02020603050405020304" pitchFamily="18" charset="0"/>
              </a:rPr>
              <a:t>prototype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(example</a:t>
            </a:r>
            <a:r>
              <a:rPr lang="lt-LT" sz="1800" b="1" i="1" dirty="0" smtClean="0">
                <a:latin typeface="Times New Roman" panose="02020603050405020304" pitchFamily="18" charset="0"/>
                <a:cs typeface="Times New Roman" panose="02020603050405020304" pitchFamily="18" charset="0"/>
              </a:rPr>
              <a:t>  –</a:t>
            </a: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actual </a:t>
            </a:r>
            <a:r>
              <a:rPr lang="en-US" sz="1800" b="1" i="1" dirty="0">
                <a:latin typeface="Times New Roman" panose="02020603050405020304" pitchFamily="18" charset="0"/>
                <a:cs typeface="Times New Roman" panose="02020603050405020304" pitchFamily="18" charset="0"/>
              </a:rPr>
              <a:t>data </a:t>
            </a:r>
            <a:r>
              <a:rPr lang="en-US" sz="1800" b="1" i="1" dirty="0" smtClean="0">
                <a:latin typeface="Times New Roman" panose="02020603050405020304" pitchFamily="18" charset="0"/>
                <a:cs typeface="Times New Roman" panose="02020603050405020304" pitchFamily="18" charset="0"/>
              </a:rPr>
              <a:t>point </a:t>
            </a:r>
            <a:r>
              <a:rPr lang="en-US" sz="1800" b="1" i="1" dirty="0">
                <a:latin typeface="Times New Roman" panose="02020603050405020304" pitchFamily="18" charset="0"/>
                <a:cs typeface="Times New Roman" panose="02020603050405020304" pitchFamily="18" charset="0"/>
              </a:rPr>
              <a:t>that best represents </a:t>
            </a:r>
            <a:r>
              <a:rPr lang="en-US" sz="1800" b="1" i="1" dirty="0" smtClean="0">
                <a:latin typeface="Times New Roman" panose="02020603050405020304" pitchFamily="18" charset="0"/>
                <a:cs typeface="Times New Roman" panose="02020603050405020304" pitchFamily="18" charset="0"/>
              </a:rPr>
              <a:t>the</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cluster</a:t>
            </a:r>
            <a:r>
              <a:rPr lang="en-US" sz="1800" b="1" i="1" dirty="0">
                <a:latin typeface="Times New Roman" panose="02020603050405020304" pitchFamily="18" charset="0"/>
                <a:cs typeface="Times New Roman" panose="02020603050405020304" pitchFamily="18" charset="0"/>
              </a:rPr>
              <a:t>) and </a:t>
            </a:r>
            <a:r>
              <a:rPr lang="en-US" sz="1800" b="1" i="1" dirty="0">
                <a:solidFill>
                  <a:schemeClr val="accent6"/>
                </a:solidFill>
                <a:latin typeface="Times New Roman" panose="02020603050405020304" pitchFamily="18" charset="0"/>
                <a:cs typeface="Times New Roman" panose="02020603050405020304" pitchFamily="18" charset="0"/>
              </a:rPr>
              <a:t>subspace</a:t>
            </a:r>
            <a:r>
              <a:rPr lang="en-US" sz="1800" b="1" i="1" dirty="0">
                <a:latin typeface="Times New Roman" panose="02020603050405020304" pitchFamily="18" charset="0"/>
                <a:cs typeface="Times New Roman" panose="02020603050405020304" pitchFamily="18" charset="0"/>
              </a:rPr>
              <a:t> (set of important </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features</a:t>
            </a:r>
            <a:r>
              <a:rPr lang="en-US" sz="1800" b="1" i="1" dirty="0">
                <a:latin typeface="Times New Roman" panose="02020603050405020304" pitchFamily="18" charset="0"/>
                <a:cs typeface="Times New Roman" panose="02020603050405020304" pitchFamily="18" charset="0"/>
              </a:rPr>
              <a:t>) for each </a:t>
            </a:r>
            <a:r>
              <a:rPr lang="en-US" sz="1800" b="1" i="1" dirty="0" smtClean="0">
                <a:latin typeface="Times New Roman" panose="02020603050405020304" pitchFamily="18" charset="0"/>
                <a:cs typeface="Times New Roman" panose="02020603050405020304" pitchFamily="18" charset="0"/>
              </a:rPr>
              <a:t>cluster</a:t>
            </a:r>
            <a:r>
              <a:rPr lang="lt-LT" sz="1800" b="1" i="1" dirty="0">
                <a:latin typeface="Times New Roman" panose="02020603050405020304" pitchFamily="18" charset="0"/>
                <a:cs typeface="Times New Roman" panose="02020603050405020304" pitchFamily="18" charset="0"/>
              </a:rPr>
              <a:t>;</a:t>
            </a:r>
            <a:endParaRPr lang="lt-LT" sz="1800" b="1" i="1" dirty="0" smtClean="0">
              <a:latin typeface="Times New Roman" panose="02020603050405020304" pitchFamily="18" charset="0"/>
              <a:cs typeface="Times New Roman" panose="02020603050405020304" pitchFamily="18" charset="0"/>
            </a:endParaRPr>
          </a:p>
          <a:p>
            <a:pPr algn="just"/>
            <a:r>
              <a:rPr lang="lt-LT" sz="1800" b="1" i="1" dirty="0" smtClean="0">
                <a:latin typeface="Times New Roman" panose="02020603050405020304" pitchFamily="18" charset="0"/>
                <a:cs typeface="Times New Roman" panose="02020603050405020304" pitchFamily="18" charset="0"/>
              </a:rPr>
              <a:t>i</a:t>
            </a:r>
            <a:r>
              <a:rPr lang="en-US" sz="1800" b="1" i="1" dirty="0" smtClean="0">
                <a:latin typeface="Times New Roman" panose="02020603050405020304" pitchFamily="18" charset="0"/>
                <a:cs typeface="Times New Roman" panose="02020603050405020304" pitchFamily="18" charset="0"/>
              </a:rPr>
              <a:t>n </a:t>
            </a:r>
            <a:r>
              <a:rPr lang="en-US" sz="1800" b="1" i="1" dirty="0">
                <a:latin typeface="Times New Roman" panose="02020603050405020304" pitchFamily="18" charset="0"/>
                <a:cs typeface="Times New Roman" panose="02020603050405020304" pitchFamily="18" charset="0"/>
              </a:rPr>
              <a:t>subspaces, binary variable has value </a:t>
            </a:r>
            <a:r>
              <a:rPr lang="en-US" sz="1800" b="1" i="1" dirty="0" smtClean="0">
                <a:latin typeface="Times New Roman" panose="02020603050405020304" pitchFamily="18" charset="0"/>
                <a:cs typeface="Times New Roman" panose="02020603050405020304" pitchFamily="18" charset="0"/>
              </a:rPr>
              <a:t>1</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 for</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important features</a:t>
            </a:r>
            <a:r>
              <a:rPr lang="lt-LT" sz="1800" b="1" i="1" dirty="0" smtClean="0">
                <a:latin typeface="Times New Roman" panose="02020603050405020304" pitchFamily="18" charset="0"/>
                <a:cs typeface="Times New Roman" panose="02020603050405020304" pitchFamily="18" charset="0"/>
              </a:rPr>
              <a:t>;</a:t>
            </a:r>
          </a:p>
          <a:p>
            <a:pPr algn="just"/>
            <a:r>
              <a:rPr lang="en-US" sz="1800" b="1" i="1" dirty="0" smtClean="0">
                <a:solidFill>
                  <a:schemeClr val="accent6"/>
                </a:solidFill>
                <a:latin typeface="Times New Roman" panose="02020603050405020304" pitchFamily="18" charset="0"/>
                <a:cs typeface="Times New Roman" panose="02020603050405020304" pitchFamily="18" charset="0"/>
              </a:rPr>
              <a:t>important </a:t>
            </a:r>
            <a:r>
              <a:rPr lang="en-US" sz="1800" b="1" i="1" dirty="0">
                <a:solidFill>
                  <a:schemeClr val="accent6"/>
                </a:solidFill>
                <a:latin typeface="Times New Roman" panose="02020603050405020304" pitchFamily="18" charset="0"/>
                <a:cs typeface="Times New Roman" panose="02020603050405020304" pitchFamily="18" charset="0"/>
              </a:rPr>
              <a:t>features </a:t>
            </a:r>
            <a:r>
              <a:rPr lang="en-US" sz="1800" b="1" i="1" dirty="0">
                <a:latin typeface="Times New Roman" panose="02020603050405020304" pitchFamily="18" charset="0"/>
                <a:cs typeface="Times New Roman" panose="02020603050405020304" pitchFamily="18" charset="0"/>
              </a:rPr>
              <a:t>are whatever the particular cluster has in common (and also the rest has high likelihood in the entire generative process), and unimportant features are the ones where if they are changed arbitrarily, their cluster membership doesn't </a:t>
            </a:r>
            <a:r>
              <a:rPr lang="en-US" sz="1800" b="1" i="1" dirty="0" smtClean="0">
                <a:latin typeface="Times New Roman" panose="02020603050405020304" pitchFamily="18" charset="0"/>
                <a:cs typeface="Times New Roman" panose="02020603050405020304" pitchFamily="18" charset="0"/>
              </a:rPr>
              <a:t>change</a:t>
            </a:r>
            <a:r>
              <a:rPr lang="lt-LT" sz="1800" b="1" i="1" dirty="0" smtClean="0">
                <a:latin typeface="Times New Roman" panose="02020603050405020304" pitchFamily="18" charset="0"/>
                <a:cs typeface="Times New Roman" panose="02020603050405020304" pitchFamily="18" charset="0"/>
              </a:rPr>
              <a:t>;</a:t>
            </a:r>
          </a:p>
          <a:p>
            <a:pPr algn="just"/>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prototype and subspace form </a:t>
            </a:r>
            <a:r>
              <a:rPr lang="en-US" sz="1800" b="1" i="1" dirty="0">
                <a:solidFill>
                  <a:schemeClr val="accent6"/>
                </a:solidFill>
                <a:latin typeface="Times New Roman" panose="02020603050405020304" pitchFamily="18" charset="0"/>
                <a:cs typeface="Times New Roman" panose="02020603050405020304" pitchFamily="18" charset="0"/>
              </a:rPr>
              <a:t>an explanation of a </a:t>
            </a:r>
            <a:r>
              <a:rPr lang="en-US" sz="1800" b="1" i="1" dirty="0" smtClean="0">
                <a:solidFill>
                  <a:schemeClr val="accent6"/>
                </a:solidFill>
                <a:latin typeface="Times New Roman" panose="02020603050405020304" pitchFamily="18" charset="0"/>
                <a:cs typeface="Times New Roman" panose="02020603050405020304" pitchFamily="18" charset="0"/>
              </a:rPr>
              <a:t>cluster</a:t>
            </a:r>
            <a:r>
              <a:rPr lang="lt-LT" sz="1800" b="1" i="1" dirty="0" smtClean="0">
                <a:solidFill>
                  <a:schemeClr val="accent6"/>
                </a:solidFill>
                <a:latin typeface="Times New Roman" panose="02020603050405020304" pitchFamily="18" charset="0"/>
                <a:cs typeface="Times New Roman" panose="02020603050405020304" pitchFamily="18" charset="0"/>
              </a:rPr>
              <a:t>;</a:t>
            </a:r>
            <a:r>
              <a:rPr lang="lt-LT"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an explanation consists of real data </a:t>
            </a:r>
            <a:r>
              <a:rPr lang="en-US" sz="1800" b="1" i="1" dirty="0" smtClean="0">
                <a:latin typeface="Times New Roman" panose="02020603050405020304" pitchFamily="18" charset="0"/>
                <a:cs typeface="Times New Roman" panose="02020603050405020304" pitchFamily="18" charset="0"/>
              </a:rPr>
              <a:t>examples</a:t>
            </a:r>
            <a:r>
              <a:rPr lang="lt-LT" sz="1800" b="1" i="1" dirty="0" smtClean="0">
                <a:latin typeface="Times New Roman" panose="02020603050405020304" pitchFamily="18" charset="0"/>
                <a:cs typeface="Times New Roman" panose="02020603050405020304" pitchFamily="18" charset="0"/>
              </a:rPr>
              <a:t>;</a:t>
            </a:r>
          </a:p>
          <a:p>
            <a:pPr algn="just"/>
            <a:r>
              <a:rPr lang="lt-LT" sz="1800" b="1" i="1" dirty="0">
                <a:solidFill>
                  <a:schemeClr val="accent6"/>
                </a:solidFill>
                <a:latin typeface="Times New Roman" panose="02020603050405020304" pitchFamily="18" charset="0"/>
                <a:cs typeface="Times New Roman" panose="02020603050405020304" pitchFamily="18" charset="0"/>
              </a:rPr>
              <a:t>BCM </a:t>
            </a:r>
            <a:r>
              <a:rPr lang="lt-LT" sz="1800" b="1" i="1" dirty="0" err="1">
                <a:solidFill>
                  <a:schemeClr val="accent6"/>
                </a:solidFill>
                <a:latin typeface="Times New Roman" panose="02020603050405020304" pitchFamily="18" charset="0"/>
                <a:cs typeface="Times New Roman" panose="02020603050405020304" pitchFamily="18" charset="0"/>
              </a:rPr>
              <a:t>makes</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joint</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inference</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on</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cluster</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labels</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prototypes</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and</a:t>
            </a: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err="1">
                <a:solidFill>
                  <a:schemeClr val="accent6"/>
                </a:solidFill>
                <a:latin typeface="Times New Roman" panose="02020603050405020304" pitchFamily="18" charset="0"/>
                <a:cs typeface="Times New Roman" panose="02020603050405020304" pitchFamily="18" charset="0"/>
              </a:rPr>
              <a:t>subspaces</a:t>
            </a:r>
            <a:r>
              <a:rPr lang="lt-LT" sz="1800" b="1" i="1" dirty="0" smtClean="0">
                <a:solidFill>
                  <a:schemeClr val="accent6"/>
                </a:solidFill>
                <a:latin typeface="Times New Roman" panose="02020603050405020304" pitchFamily="18" charset="0"/>
                <a:cs typeface="Times New Roman" panose="02020603050405020304" pitchFamily="18" charset="0"/>
              </a:rPr>
              <a:t>;</a:t>
            </a:r>
          </a:p>
          <a:p>
            <a:pPr algn="just"/>
            <a:r>
              <a:rPr lang="lt-LT" sz="1800" b="1" i="1" dirty="0">
                <a:latin typeface="Times New Roman" panose="02020603050405020304" pitchFamily="18" charset="0"/>
                <a:cs typeface="Times New Roman" panose="02020603050405020304" pitchFamily="18" charset="0"/>
              </a:rPr>
              <a:t>f</a:t>
            </a:r>
            <a:r>
              <a:rPr lang="en-US" sz="1800" b="1" i="1" dirty="0" smtClean="0">
                <a:latin typeface="Times New Roman" panose="02020603050405020304" pitchFamily="18" charset="0"/>
                <a:cs typeface="Times New Roman" panose="02020603050405020304" pitchFamily="18" charset="0"/>
              </a:rPr>
              <a:t>or </a:t>
            </a:r>
            <a:r>
              <a:rPr lang="en-US" sz="1800" b="1" i="1" dirty="0">
                <a:latin typeface="Times New Roman" panose="02020603050405020304" pitchFamily="18" charset="0"/>
                <a:cs typeface="Times New Roman" panose="02020603050405020304" pitchFamily="18" charset="0"/>
              </a:rPr>
              <a:t>students’ learning style modelling using </a:t>
            </a:r>
            <a:r>
              <a:rPr lang="en-US" sz="1800" b="1" i="1" dirty="0" smtClean="0">
                <a:latin typeface="Times New Roman" panose="02020603050405020304" pitchFamily="18" charset="0"/>
                <a:cs typeface="Times New Roman" panose="02020603050405020304" pitchFamily="18" charset="0"/>
              </a:rPr>
              <a:t>BCM</a:t>
            </a:r>
            <a:r>
              <a:rPr lang="lt-LT" sz="1800" b="1" i="1" dirty="0" smtClean="0">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cluster </a:t>
            </a:r>
            <a:r>
              <a:rPr lang="en-US" sz="1800" b="1" i="1" dirty="0">
                <a:solidFill>
                  <a:schemeClr val="accent6"/>
                </a:solidFill>
                <a:latin typeface="Times New Roman" panose="02020603050405020304" pitchFamily="18" charset="0"/>
                <a:cs typeface="Times New Roman" panose="02020603050405020304" pitchFamily="18" charset="0"/>
              </a:rPr>
              <a:t>represents learning style, and features</a:t>
            </a:r>
            <a:r>
              <a:rPr lang="lt-LT" sz="1800" b="1" i="1" dirty="0">
                <a:solidFill>
                  <a:schemeClr val="accent6"/>
                </a:solidFill>
                <a:latin typeface="Times New Roman" panose="02020603050405020304" pitchFamily="18" charset="0"/>
                <a:cs typeface="Times New Roman" panose="02020603050405020304" pitchFamily="18" charset="0"/>
              </a:rPr>
              <a:t> (</a:t>
            </a:r>
            <a:r>
              <a:rPr lang="en-US" sz="1800" b="1" i="1" dirty="0">
                <a:solidFill>
                  <a:schemeClr val="accent6"/>
                </a:solidFill>
                <a:latin typeface="Times New Roman" panose="02020603050405020304" pitchFamily="18" charset="0"/>
                <a:cs typeface="Times New Roman" panose="02020603050405020304" pitchFamily="18" charset="0"/>
              </a:rPr>
              <a:t>behavioral activities</a:t>
            </a:r>
            <a:r>
              <a:rPr lang="lt-LT" sz="1800" b="1" i="1" dirty="0">
                <a:solidFill>
                  <a:schemeClr val="accent6"/>
                </a:solidFill>
                <a:latin typeface="Times New Roman" panose="02020603050405020304" pitchFamily="18" charset="0"/>
                <a:cs typeface="Times New Roman" panose="02020603050405020304" pitchFamily="18" charset="0"/>
              </a:rPr>
              <a:t>)</a:t>
            </a:r>
            <a:r>
              <a:rPr lang="en-US" sz="1800" b="1" i="1" dirty="0">
                <a:solidFill>
                  <a:schemeClr val="accent6"/>
                </a:solidFill>
                <a:latin typeface="Times New Roman" panose="02020603050405020304" pitchFamily="18" charset="0"/>
                <a:cs typeface="Times New Roman" panose="02020603050405020304" pitchFamily="18" charset="0"/>
              </a:rPr>
              <a:t> have cluster </a:t>
            </a:r>
            <a:r>
              <a:rPr lang="en-US" sz="1800" b="1" i="1" dirty="0" smtClean="0">
                <a:solidFill>
                  <a:schemeClr val="accent6"/>
                </a:solidFill>
                <a:latin typeface="Times New Roman" panose="02020603050405020304" pitchFamily="18" charset="0"/>
                <a:cs typeface="Times New Roman" panose="02020603050405020304" pitchFamily="18" charset="0"/>
              </a:rPr>
              <a:t>labels</a:t>
            </a:r>
            <a:r>
              <a:rPr lang="lt-LT" sz="1800" b="1" i="1" dirty="0" smtClean="0">
                <a:latin typeface="Times New Roman" panose="02020603050405020304" pitchFamily="18" charset="0"/>
                <a:cs typeface="Times New Roman" panose="02020603050405020304" pitchFamily="18" charset="0"/>
              </a:rPr>
              <a:t>;</a:t>
            </a:r>
          </a:p>
          <a:p>
            <a:pPr algn="just"/>
            <a:endParaRPr lang="lt-LT" sz="1800" b="1" i="1" dirty="0">
              <a:latin typeface="Times New Roman" panose="02020603050405020304" pitchFamily="18" charset="0"/>
              <a:cs typeface="Times New Roman" panose="02020603050405020304" pitchFamily="18" charset="0"/>
            </a:endParaRPr>
          </a:p>
          <a:p>
            <a:endParaRPr lang="lt-L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297" y="15903"/>
            <a:ext cx="3951798" cy="3046612"/>
          </a:xfrm>
          <a:prstGeom prst="rect">
            <a:avLst/>
          </a:prstGeom>
        </p:spPr>
      </p:pic>
    </p:spTree>
    <p:extLst>
      <p:ext uri="{BB962C8B-B14F-4D97-AF65-F5344CB8AC3E}">
        <p14:creationId xmlns:p14="http://schemas.microsoft.com/office/powerpoint/2010/main" val="3111135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41621"/>
            <a:ext cx="8568952" cy="516835"/>
          </a:xfrm>
        </p:spPr>
        <p:txBody>
          <a:bodyPr/>
          <a:lstStyle/>
          <a:p>
            <a:pPr algn="just"/>
            <a:r>
              <a:rPr lang="lt-LT" sz="2800" b="1" dirty="0" smtClean="0"/>
              <a:t>BCM </a:t>
            </a:r>
            <a:r>
              <a:rPr lang="lt-LT" sz="2800" b="1" dirty="0" err="1" smtClean="0"/>
              <a:t>clusters</a:t>
            </a:r>
            <a:r>
              <a:rPr lang="lt-LT" sz="2800" b="1" dirty="0" smtClean="0"/>
              <a:t>, </a:t>
            </a:r>
            <a:r>
              <a:rPr lang="lt-LT" sz="2800" b="1" dirty="0" err="1" smtClean="0"/>
              <a:t>subspaces</a:t>
            </a:r>
            <a:r>
              <a:rPr lang="lt-LT" sz="2800" b="1" dirty="0" smtClean="0"/>
              <a:t>, </a:t>
            </a:r>
            <a:r>
              <a:rPr lang="lt-LT" sz="2800" b="1" dirty="0" err="1" smtClean="0"/>
              <a:t>prototypes</a:t>
            </a:r>
            <a:r>
              <a:rPr lang="lt-LT" sz="2800" b="1" dirty="0" smtClean="0"/>
              <a:t> </a:t>
            </a:r>
            <a:r>
              <a:rPr lang="lt-LT" sz="2800" b="1" dirty="0" err="1" smtClean="0"/>
              <a:t>for</a:t>
            </a:r>
            <a:r>
              <a:rPr lang="lt-LT" sz="2800" b="1" dirty="0" smtClean="0"/>
              <a:t> </a:t>
            </a:r>
            <a:r>
              <a:rPr lang="lt-LT" sz="2800" b="1" dirty="0" err="1" smtClean="0"/>
              <a:t>learning</a:t>
            </a:r>
            <a:r>
              <a:rPr lang="lt-LT" sz="2800" b="1" dirty="0" smtClean="0"/>
              <a:t> </a:t>
            </a:r>
            <a:r>
              <a:rPr lang="lt-LT" sz="2800" b="1" dirty="0" err="1" smtClean="0"/>
              <a:t>style</a:t>
            </a:r>
            <a:r>
              <a:rPr lang="lt-LT" sz="2800" b="1" dirty="0" smtClean="0"/>
              <a:t> </a:t>
            </a:r>
            <a:r>
              <a:rPr lang="lt-LT" sz="2800" b="1" dirty="0" err="1" smtClean="0"/>
              <a:t>modeling</a:t>
            </a:r>
            <a:endParaRPr lang="lt-LT" sz="2800" b="1" dirty="0"/>
          </a:p>
        </p:txBody>
      </p:sp>
      <p:pic>
        <p:nvPicPr>
          <p:cNvPr id="4" name="Paveikslėlis 12"/>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00438" y="1388818"/>
            <a:ext cx="4460689" cy="3453526"/>
          </a:xfrm>
          <a:prstGeom prst="rect">
            <a:avLst/>
          </a:prstGeom>
        </p:spPr>
      </p:pic>
      <p:sp>
        <p:nvSpPr>
          <p:cNvPr id="5" name="Rectangle 4"/>
          <p:cNvSpPr/>
          <p:nvPr/>
        </p:nvSpPr>
        <p:spPr>
          <a:xfrm>
            <a:off x="477078" y="1743407"/>
            <a:ext cx="3721211" cy="3077766"/>
          </a:xfrm>
          <a:prstGeom prst="rect">
            <a:avLst/>
          </a:prstGeom>
        </p:spPr>
        <p:txBody>
          <a:bodyPr wrap="square">
            <a:spAutoFit/>
          </a:bodyPr>
          <a:lstStyle/>
          <a:p>
            <a:pPr marL="285750" indent="-285750" algn="just">
              <a:buFont typeface="Arial" panose="020B0604020202020204" pitchFamily="34" charset="0"/>
              <a:buChar char="•"/>
            </a:pPr>
            <a:endParaRPr lang="lt-LT" sz="1600" b="1" i="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t-LT" sz="1600" b="1" i="1" dirty="0" smtClean="0">
                <a:latin typeface="Times New Roman" panose="02020603050405020304" pitchFamily="18" charset="0"/>
                <a:cs typeface="Times New Roman" panose="02020603050405020304" pitchFamily="18" charset="0"/>
              </a:rPr>
              <a:t>i</a:t>
            </a:r>
            <a:r>
              <a:rPr lang="en-US" sz="1600" b="1" i="1" dirty="0" err="1">
                <a:latin typeface="Times New Roman" panose="02020603050405020304" pitchFamily="18" charset="0"/>
                <a:cs typeface="Times New Roman" panose="02020603050405020304" pitchFamily="18" charset="0"/>
              </a:rPr>
              <a:t>nterpretable</a:t>
            </a:r>
            <a:r>
              <a:rPr lang="en-US" sz="1600" b="1" i="1" dirty="0">
                <a:latin typeface="Times New Roman" panose="02020603050405020304" pitchFamily="18" charset="0"/>
                <a:cs typeface="Times New Roman" panose="02020603050405020304" pitchFamily="18" charset="0"/>
              </a:rPr>
              <a:t> models and methods for interpretation </a:t>
            </a:r>
            <a:r>
              <a:rPr lang="en-US" sz="1600" b="1" i="1" dirty="0" err="1">
                <a:latin typeface="Times New Roman" panose="02020603050405020304" pitchFamily="18" charset="0"/>
                <a:cs typeface="Times New Roman" panose="02020603050405020304" pitchFamily="18" charset="0"/>
              </a:rPr>
              <a:t>enabl</a:t>
            </a:r>
            <a:r>
              <a:rPr lang="lt-LT" sz="1600" b="1" i="1" dirty="0">
                <a:latin typeface="Times New Roman" panose="02020603050405020304" pitchFamily="18" charset="0"/>
                <a:cs typeface="Times New Roman" panose="02020603050405020304" pitchFamily="18" charset="0"/>
              </a:rPr>
              <a:t>e</a:t>
            </a:r>
            <a:r>
              <a:rPr lang="en-US" sz="1600" b="1" i="1" dirty="0">
                <a:latin typeface="Times New Roman" panose="02020603050405020304" pitchFamily="18" charset="0"/>
                <a:cs typeface="Times New Roman" panose="02020603050405020304" pitchFamily="18" charset="0"/>
              </a:rPr>
              <a:t> humans to comprehend why certain decisions or predictions have been</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made</a:t>
            </a:r>
            <a:r>
              <a:rPr lang="lt-LT" sz="1600" b="1" i="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b="1" i="1" dirty="0">
                <a:solidFill>
                  <a:schemeClr val="accent6"/>
                </a:solidFill>
                <a:latin typeface="Times New Roman" panose="02020603050405020304" pitchFamily="18" charset="0"/>
                <a:cs typeface="Times New Roman" panose="02020603050405020304" pitchFamily="18" charset="0"/>
              </a:rPr>
              <a:t>interpretability</a:t>
            </a:r>
            <a:r>
              <a:rPr lang="en-US" sz="1600" b="1" i="1" dirty="0">
                <a:latin typeface="Times New Roman" panose="02020603050405020304" pitchFamily="18" charset="0"/>
                <a:cs typeface="Times New Roman" panose="02020603050405020304" pitchFamily="18" charset="0"/>
              </a:rPr>
              <a:t> means the degree to which a human can consistently predict the model’s result</a:t>
            </a:r>
            <a:r>
              <a:rPr lang="lt-LT" sz="1600" b="1" i="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t-LT" sz="1600" b="1" i="1" dirty="0">
                <a:latin typeface="Times New Roman" panose="02020603050405020304" pitchFamily="18" charset="0"/>
                <a:cs typeface="Times New Roman" panose="02020603050405020304" pitchFamily="18" charset="0"/>
              </a:rPr>
              <a:t>o</a:t>
            </a:r>
            <a:r>
              <a:rPr lang="en-US" sz="1600" b="1" i="1" dirty="0">
                <a:latin typeface="Times New Roman" panose="02020603050405020304" pitchFamily="18" charset="0"/>
                <a:cs typeface="Times New Roman" panose="02020603050405020304" pitchFamily="18" charset="0"/>
              </a:rPr>
              <a:t>ne can describe </a:t>
            </a:r>
            <a:r>
              <a:rPr lang="en-US" sz="1600" b="1" i="1" dirty="0">
                <a:solidFill>
                  <a:schemeClr val="accent6"/>
                </a:solidFill>
                <a:latin typeface="Times New Roman" panose="02020603050405020304" pitchFamily="18" charset="0"/>
                <a:cs typeface="Times New Roman" panose="02020603050405020304" pitchFamily="18" charset="0"/>
              </a:rPr>
              <a:t>a model as interpretable if he/she can comprehend the entire model at once</a:t>
            </a:r>
            <a:r>
              <a:rPr lang="lt-LT" sz="1600" b="1" i="1" dirty="0" smtClean="0">
                <a:solidFill>
                  <a:schemeClr val="accent6"/>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lt-LT" b="1" i="1" dirty="0">
              <a:solidFill>
                <a:schemeClr val="accent6"/>
              </a:solidFill>
              <a:latin typeface="Times New Roman" panose="02020603050405020304" pitchFamily="18" charset="0"/>
              <a:cs typeface="Times New Roman" panose="02020603050405020304" pitchFamily="18" charset="0"/>
            </a:endParaRPr>
          </a:p>
        </p:txBody>
      </p:sp>
      <p:sp>
        <p:nvSpPr>
          <p:cNvPr id="6" name="Rectangle 5"/>
          <p:cNvSpPr/>
          <p:nvPr/>
        </p:nvSpPr>
        <p:spPr>
          <a:xfrm>
            <a:off x="79514" y="4993307"/>
            <a:ext cx="8825948" cy="1569660"/>
          </a:xfrm>
          <a:prstGeom prst="rect">
            <a:avLst/>
          </a:prstGeom>
        </p:spPr>
        <p:txBody>
          <a:bodyPr wrap="square">
            <a:spAutoFit/>
          </a:bodyPr>
          <a:lstStyle/>
          <a:p>
            <a:pPr marL="742950" lvl="1" indent="-285750" algn="just">
              <a:buFont typeface="Arial" panose="020B0604020202020204" pitchFamily="34" charset="0"/>
              <a:buChar char="•"/>
            </a:pPr>
            <a:r>
              <a:rPr lang="lt-LT" sz="1600" b="1" i="1" dirty="0" smtClean="0">
                <a:solidFill>
                  <a:schemeClr val="accent6"/>
                </a:solidFill>
                <a:latin typeface="Times New Roman" panose="02020603050405020304" pitchFamily="18" charset="0"/>
                <a:cs typeface="Times New Roman" panose="02020603050405020304" pitchFamily="18" charset="0"/>
              </a:rPr>
              <a:t>E</a:t>
            </a:r>
            <a:r>
              <a:rPr lang="en-US" sz="1600" b="1" i="1" dirty="0" err="1" smtClean="0">
                <a:solidFill>
                  <a:schemeClr val="accent6"/>
                </a:solidFill>
                <a:latin typeface="Times New Roman" panose="02020603050405020304" pitchFamily="18" charset="0"/>
                <a:cs typeface="Times New Roman" panose="02020603050405020304" pitchFamily="18" charset="0"/>
              </a:rPr>
              <a:t>xplanation</a:t>
            </a:r>
            <a:r>
              <a:rPr lang="en-US" sz="1600" b="1" i="1" dirty="0" smtClean="0">
                <a:solidFill>
                  <a:schemeClr val="accent6"/>
                </a:solidFill>
                <a:latin typeface="Times New Roman" panose="02020603050405020304" pitchFamily="18" charset="0"/>
                <a:cs typeface="Times New Roman" panose="02020603050405020304" pitchFamily="18" charset="0"/>
              </a:rPr>
              <a:t> </a:t>
            </a:r>
            <a:r>
              <a:rPr lang="en-US" sz="1600" b="1" i="1" dirty="0">
                <a:solidFill>
                  <a:schemeClr val="accent6"/>
                </a:solidFill>
                <a:latin typeface="Times New Roman" panose="02020603050405020304" pitchFamily="18" charset="0"/>
                <a:cs typeface="Times New Roman" panose="02020603050405020304" pitchFamily="18" charset="0"/>
              </a:rPr>
              <a:t>for each cluster </a:t>
            </a:r>
            <a:r>
              <a:rPr lang="en-US" sz="1600" b="1" i="1" dirty="0">
                <a:latin typeface="Times New Roman" panose="02020603050405020304" pitchFamily="18" charset="0"/>
                <a:cs typeface="Times New Roman" panose="02020603050405020304" pitchFamily="18" charset="0"/>
              </a:rPr>
              <a:t>will consist of</a:t>
            </a:r>
            <a:r>
              <a:rPr lang="lt-LT" sz="1600" b="1" i="1" dirty="0">
                <a:latin typeface="Times New Roman" panose="02020603050405020304" pitchFamily="18" charset="0"/>
                <a:cs typeface="Times New Roman" panose="02020603050405020304" pitchFamily="18" charset="0"/>
              </a:rPr>
              <a:t>:</a:t>
            </a:r>
          </a:p>
          <a:p>
            <a:pPr marL="1200150" lvl="2" indent="-285750" algn="just">
              <a:buFont typeface="Arial" panose="020B0604020202020204" pitchFamily="34" charset="0"/>
              <a:buChar char="•"/>
            </a:pPr>
            <a:r>
              <a:rPr lang="en-US" sz="1600" b="1" i="1" dirty="0">
                <a:solidFill>
                  <a:schemeClr val="accent6"/>
                </a:solidFill>
                <a:latin typeface="Times New Roman" panose="02020603050405020304" pitchFamily="18" charset="0"/>
                <a:cs typeface="Times New Roman" panose="02020603050405020304" pitchFamily="18" charset="0"/>
              </a:rPr>
              <a:t>prototype</a:t>
            </a:r>
            <a:r>
              <a:rPr lang="en-US" sz="1600" b="1" i="1" dirty="0">
                <a:latin typeface="Times New Roman" panose="02020603050405020304" pitchFamily="18" charset="0"/>
                <a:cs typeface="Times New Roman" panose="02020603050405020304" pitchFamily="18" charset="0"/>
              </a:rPr>
              <a:t> presented as log of behavioral activities of student which best represents the cluster (or best represents learning style assigned to the cluster)</a:t>
            </a:r>
            <a:r>
              <a:rPr lang="lt-LT" sz="1600" b="1" i="1" dirty="0">
                <a:latin typeface="Times New Roman" panose="02020603050405020304" pitchFamily="18" charset="0"/>
                <a:cs typeface="Times New Roman" panose="02020603050405020304" pitchFamily="18" charset="0"/>
              </a:rPr>
              <a:t>;</a:t>
            </a:r>
          </a:p>
          <a:p>
            <a:pPr marL="1200150" lvl="2" indent="-285750" algn="just">
              <a:buFont typeface="Arial" panose="020B0604020202020204" pitchFamily="34" charset="0"/>
              <a:buChar char="•"/>
            </a:pPr>
            <a:r>
              <a:rPr lang="en-US" sz="1600" b="1" i="1" dirty="0">
                <a:solidFill>
                  <a:schemeClr val="accent6"/>
                </a:solidFill>
                <a:latin typeface="Times New Roman" panose="02020603050405020304" pitchFamily="18" charset="0"/>
                <a:cs typeface="Times New Roman" panose="02020603050405020304" pitchFamily="18" charset="0"/>
              </a:rPr>
              <a:t>subspace of important features</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i</a:t>
            </a:r>
            <a:r>
              <a:rPr lang="en-US" sz="1600" b="1" i="1" dirty="0">
                <a:latin typeface="Times New Roman" panose="02020603050405020304" pitchFamily="18" charset="0"/>
                <a:cs typeface="Times New Roman" panose="02020603050405020304" pitchFamily="18" charset="0"/>
              </a:rPr>
              <a:t>. e. behavioral activities that have been performed most frequently in the virtual hypermedia learning environment by students </a:t>
            </a:r>
            <a:r>
              <a:rPr lang="lt-LT" sz="1600" b="1" i="1" dirty="0" err="1">
                <a:latin typeface="Times New Roman" panose="02020603050405020304" pitchFamily="18" charset="0"/>
                <a:cs typeface="Times New Roman" panose="02020603050405020304" pitchFamily="18" charset="0"/>
              </a:rPr>
              <a:t>whose</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learning</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style</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corresponds</a:t>
            </a:r>
            <a:r>
              <a:rPr lang="lt-LT" sz="1600" b="1" i="1" dirty="0">
                <a:latin typeface="Times New Roman" panose="02020603050405020304" pitchFamily="18" charset="0"/>
                <a:cs typeface="Times New Roman" panose="02020603050405020304" pitchFamily="18" charset="0"/>
              </a:rPr>
              <a:t> to </a:t>
            </a:r>
            <a:r>
              <a:rPr lang="lt-LT" sz="1600" b="1" i="1" dirty="0" err="1">
                <a:latin typeface="Times New Roman" panose="02020603050405020304" pitchFamily="18" charset="0"/>
                <a:cs typeface="Times New Roman" panose="02020603050405020304" pitchFamily="18" charset="0"/>
              </a:rPr>
              <a:t>the</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style</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represented</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by</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the</a:t>
            </a:r>
            <a:r>
              <a:rPr lang="lt-LT" sz="1600" b="1" i="1" dirty="0">
                <a:latin typeface="Times New Roman" panose="02020603050405020304" pitchFamily="18" charset="0"/>
                <a:cs typeface="Times New Roman" panose="02020603050405020304" pitchFamily="18" charset="0"/>
              </a:rPr>
              <a:t> </a:t>
            </a:r>
            <a:r>
              <a:rPr lang="lt-LT" sz="1600" b="1" i="1" dirty="0" err="1">
                <a:latin typeface="Times New Roman" panose="02020603050405020304" pitchFamily="18" charset="0"/>
                <a:cs typeface="Times New Roman" panose="02020603050405020304" pitchFamily="18" charset="0"/>
              </a:rPr>
              <a:t>cluster</a:t>
            </a:r>
            <a:r>
              <a:rPr lang="lt-LT" sz="1600" b="1" i="1" dirty="0">
                <a:latin typeface="Times New Roman" panose="02020603050405020304" pitchFamily="18" charset="0"/>
                <a:cs typeface="Times New Roman" panose="02020603050405020304" pitchFamily="18" charset="0"/>
              </a:rPr>
              <a:t>;</a:t>
            </a:r>
            <a:endParaRPr lang="lt-LT" sz="1600" b="1" i="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107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30304"/>
            <a:ext cx="8568952" cy="341905"/>
          </a:xfrm>
        </p:spPr>
        <p:txBody>
          <a:bodyPr/>
          <a:lstStyle/>
          <a:p>
            <a:r>
              <a:rPr lang="lt-LT" sz="2800" b="1" dirty="0" err="1" smtClean="0"/>
              <a:t>Parameters</a:t>
            </a:r>
            <a:r>
              <a:rPr lang="lt-LT" sz="2800" b="1" dirty="0" smtClean="0"/>
              <a:t> </a:t>
            </a:r>
            <a:r>
              <a:rPr lang="lt-LT" sz="2800" b="1" dirty="0" err="1" smtClean="0"/>
              <a:t>in</a:t>
            </a:r>
            <a:r>
              <a:rPr lang="lt-LT" sz="2800" b="1" dirty="0" smtClean="0"/>
              <a:t> BCM</a:t>
            </a:r>
            <a:endParaRPr lang="lt-LT" sz="28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367625"/>
                <a:ext cx="8568952" cy="4941696"/>
              </a:xfrm>
            </p:spPr>
            <p:txBody>
              <a:bodyPr/>
              <a:lstStyle/>
              <a:p>
                <a:pPr algn="just"/>
                <a:r>
                  <a:rPr lang="en-US" sz="2000" b="1" i="1" dirty="0" smtClean="0">
                    <a:latin typeface="Times New Roman" panose="02020603050405020304" pitchFamily="18" charset="0"/>
                    <a:cs typeface="Times New Roman" panose="02020603050405020304" pitchFamily="18" charset="0"/>
                  </a:rPr>
                  <a:t>parameters </a:t>
                </a:r>
                <a:r>
                  <a:rPr lang="en-US" sz="2000" b="1" i="1" dirty="0">
                    <a:latin typeface="Times New Roman" panose="02020603050405020304" pitchFamily="18" charset="0"/>
                    <a:cs typeface="Times New Roman" panose="02020603050405020304" pitchFamily="18" charset="0"/>
                  </a:rPr>
                  <a:t>can help in defining or classifying a particular </a:t>
                </a:r>
                <a:r>
                  <a:rPr lang="lt-LT" sz="2000" b="1" i="1" dirty="0" err="1" smtClean="0">
                    <a:latin typeface="Times New Roman" panose="02020603050405020304" pitchFamily="18" charset="0"/>
                    <a:cs typeface="Times New Roman" panose="02020603050405020304" pitchFamily="18" charset="0"/>
                  </a:rPr>
                  <a:t>system</a:t>
                </a:r>
                <a:r>
                  <a:rPr lang="lt-LT" sz="2000" b="1" i="1" dirty="0" smtClean="0">
                    <a:latin typeface="Times New Roman" panose="02020603050405020304" pitchFamily="18" charset="0"/>
                    <a:cs typeface="Times New Roman" panose="02020603050405020304" pitchFamily="18" charset="0"/>
                  </a:rPr>
                  <a:t>,</a:t>
                </a:r>
              </a:p>
              <a:p>
                <a:pPr algn="just"/>
                <a:r>
                  <a:rPr lang="lt-LT" sz="2000" b="1" i="1" dirty="0" smtClean="0">
                    <a:latin typeface="Times New Roman" panose="02020603050405020304" pitchFamily="18" charset="0"/>
                    <a:cs typeface="Times New Roman" panose="02020603050405020304" pitchFamily="18" charset="0"/>
                  </a:rPr>
                  <a:t>p</a:t>
                </a:r>
                <a:r>
                  <a:rPr lang="en-US" sz="2000" b="1" i="1" dirty="0" err="1" smtClean="0">
                    <a:latin typeface="Times New Roman" panose="02020603050405020304" pitchFamily="18" charset="0"/>
                    <a:cs typeface="Times New Roman" panose="02020603050405020304" pitchFamily="18" charset="0"/>
                  </a:rPr>
                  <a:t>arameters</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of the priori are called </a:t>
                </a:r>
                <a:r>
                  <a:rPr lang="lt-LT" sz="2000" b="1" i="1" dirty="0" err="1" smtClean="0">
                    <a:latin typeface="Times New Roman" panose="02020603050405020304" pitchFamily="18" charset="0"/>
                    <a:cs typeface="Times New Roman" panose="02020603050405020304" pitchFamily="18" charset="0"/>
                  </a:rPr>
                  <a:t>hyper</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parameters</a:t>
                </a:r>
                <a:r>
                  <a:rPr lang="lt-LT" sz="2000" b="1" i="1" dirty="0" smtClean="0">
                    <a:latin typeface="Times New Roman" panose="02020603050405020304" pitchFamily="18" charset="0"/>
                    <a:cs typeface="Times New Roman" panose="02020603050405020304" pitchFamily="18" charset="0"/>
                  </a:rPr>
                  <a:t>,</a:t>
                </a:r>
              </a:p>
              <a:p>
                <a:pPr algn="just"/>
                <a:r>
                  <a:rPr lang="lt-LT" sz="2000" b="1" i="1" dirty="0" smtClean="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n </a:t>
                </a:r>
                <a:r>
                  <a:rPr lang="en-US" sz="2000" b="1" i="1" dirty="0">
                    <a:latin typeface="Times New Roman" panose="02020603050405020304" pitchFamily="18" charset="0"/>
                    <a:cs typeface="Times New Roman" panose="02020603050405020304" pitchFamily="18" charset="0"/>
                  </a:rPr>
                  <a:t>mixture model, using </a:t>
                </a:r>
                <a:r>
                  <a:rPr lang="lt-LT" sz="2000" b="1" i="1" dirty="0" err="1" smtClean="0">
                    <a:latin typeface="Times New Roman" panose="02020603050405020304" pitchFamily="18" charset="0"/>
                    <a:cs typeface="Times New Roman" panose="02020603050405020304" pitchFamily="18" charset="0"/>
                  </a:rPr>
                  <a:t>Bayesian</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setting</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the mixture </a:t>
                </a:r>
                <a:r>
                  <a:rPr lang="en-US" sz="2000" b="1" i="1" dirty="0" smtClean="0">
                    <a:latin typeface="Times New Roman" panose="02020603050405020304" pitchFamily="18" charset="0"/>
                    <a:cs typeface="Times New Roman" panose="02020603050405020304" pitchFamily="18" charset="0"/>
                  </a:rPr>
                  <a:t>weights</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mixture</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probability</a:t>
                </a:r>
                <a:r>
                  <a:rPr lang="lt-LT" sz="2000" b="1" i="1" dirty="0" smtClean="0">
                    <a:latin typeface="Times New Roman" panose="02020603050405020304" pitchFamily="18" charset="0"/>
                    <a:cs typeface="Times New Roman" panose="02020603050405020304" pitchFamily="18" charset="0"/>
                  </a:rPr>
                  <a:t>)</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and parameters themselves are random variables, and </a:t>
                </a:r>
                <a:r>
                  <a:rPr lang="lt-LT" sz="2000" b="1" i="1" dirty="0" err="1" smtClean="0">
                    <a:latin typeface="Times New Roman" panose="02020603050405020304" pitchFamily="18" charset="0"/>
                    <a:cs typeface="Times New Roman" panose="02020603050405020304" pitchFamily="18" charset="0"/>
                  </a:rPr>
                  <a:t>prior</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distributions</a:t>
                </a:r>
                <a:r>
                  <a:rPr lang="lt-LT" sz="2000" b="1" i="1"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will </a:t>
                </a:r>
                <a:r>
                  <a:rPr lang="en-US" sz="2000" b="1" i="1" dirty="0">
                    <a:latin typeface="Times New Roman" panose="02020603050405020304" pitchFamily="18" charset="0"/>
                    <a:cs typeface="Times New Roman" panose="02020603050405020304" pitchFamily="18" charset="0"/>
                  </a:rPr>
                  <a:t>be placed over the </a:t>
                </a:r>
                <a:r>
                  <a:rPr lang="en-US" sz="2000" b="1" i="1" dirty="0" smtClean="0">
                    <a:latin typeface="Times New Roman" panose="02020603050405020304" pitchFamily="18" charset="0"/>
                    <a:cs typeface="Times New Roman" panose="02020603050405020304" pitchFamily="18" charset="0"/>
                  </a:rPr>
                  <a:t>variables</a:t>
                </a:r>
                <a:r>
                  <a:rPr lang="lt-LT" sz="2000" b="1" i="1" dirty="0" smtClean="0">
                    <a:latin typeface="Times New Roman" panose="02020603050405020304" pitchFamily="18" charset="0"/>
                    <a:cs typeface="Times New Roman" panose="02020603050405020304" pitchFamily="18" charset="0"/>
                  </a:rPr>
                  <a:t>,</a:t>
                </a:r>
              </a:p>
              <a:p>
                <a:pPr algn="just"/>
                <a:r>
                  <a:rPr lang="en-US" sz="2000" b="1" i="1" dirty="0" smtClean="0">
                    <a:solidFill>
                      <a:schemeClr val="accent6"/>
                    </a:solidFill>
                    <a:latin typeface="Times New Roman" panose="02020603050405020304" pitchFamily="18" charset="0"/>
                    <a:cs typeface="Times New Roman" panose="02020603050405020304" pitchFamily="18" charset="0"/>
                  </a:rPr>
                  <a:t>the </a:t>
                </a:r>
                <a:r>
                  <a:rPr lang="en-US" sz="2000" b="1" i="1" dirty="0">
                    <a:solidFill>
                      <a:schemeClr val="accent6"/>
                    </a:solidFill>
                    <a:latin typeface="Times New Roman" panose="02020603050405020304" pitchFamily="18" charset="0"/>
                    <a:cs typeface="Times New Roman" panose="02020603050405020304" pitchFamily="18" charset="0"/>
                  </a:rPr>
                  <a:t>weights are typically viewed as a K-dimensional random vector drawn from a </a:t>
                </a:r>
                <a:r>
                  <a:rPr lang="lt-LT" sz="2000" b="1" i="1" dirty="0" err="1" smtClean="0">
                    <a:solidFill>
                      <a:schemeClr val="accent6"/>
                    </a:solidFill>
                    <a:latin typeface="Times New Roman" panose="02020603050405020304" pitchFamily="18" charset="0"/>
                    <a:cs typeface="Times New Roman" panose="02020603050405020304" pitchFamily="18" charset="0"/>
                  </a:rPr>
                  <a:t>Dirichlet</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lt-LT" sz="2000" b="1" i="1" dirty="0" err="1" smtClean="0">
                    <a:solidFill>
                      <a:schemeClr val="accent6"/>
                    </a:solidFill>
                    <a:latin typeface="Times New Roman" panose="02020603050405020304" pitchFamily="18" charset="0"/>
                    <a:cs typeface="Times New Roman" panose="02020603050405020304" pitchFamily="18" charset="0"/>
                  </a:rPr>
                  <a:t>distribution</a:t>
                </a:r>
                <a:r>
                  <a:rPr lang="lt-LT" sz="2000" b="1" i="1" dirty="0" smtClean="0">
                    <a:solidFill>
                      <a:schemeClr val="accent6"/>
                    </a:solidFill>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a:t>
                </a:r>
                <a:r>
                  <a:rPr lang="en-US" sz="2000" b="1" i="1" dirty="0" err="1" smtClean="0">
                    <a:latin typeface="Times New Roman" panose="02020603050405020304" pitchFamily="18" charset="0"/>
                    <a:cs typeface="Times New Roman" panose="02020603050405020304" pitchFamily="18" charset="0"/>
                  </a:rPr>
                  <a:t>i</a:t>
                </a:r>
                <a:r>
                  <a:rPr lang="en-US" sz="2000" b="1" i="1" dirty="0">
                    <a:latin typeface="Times New Roman" panose="02020603050405020304" pitchFamily="18" charset="0"/>
                    <a:cs typeface="Times New Roman" panose="02020603050405020304" pitchFamily="18" charset="0"/>
                  </a:rPr>
                  <a:t>. e. from the </a:t>
                </a:r>
                <a:r>
                  <a:rPr lang="lt-LT" sz="2000" b="1" i="1" dirty="0" err="1" smtClean="0">
                    <a:latin typeface="Times New Roman" panose="02020603050405020304" pitchFamily="18" charset="0"/>
                    <a:cs typeface="Times New Roman" panose="02020603050405020304" pitchFamily="18" charset="0"/>
                  </a:rPr>
                  <a:t>conjugate</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prior</a:t>
                </a:r>
                <a:r>
                  <a:rPr lang="lt-LT" sz="2000" b="1" i="1"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of </a:t>
                </a:r>
                <a:r>
                  <a:rPr lang="en-US" sz="2000" b="1" i="1" dirty="0">
                    <a:latin typeface="Times New Roman" panose="02020603050405020304" pitchFamily="18" charset="0"/>
                    <a:cs typeface="Times New Roman" panose="02020603050405020304" pitchFamily="18" charset="0"/>
                  </a:rPr>
                  <a:t>the categorical distribution), </a:t>
                </a:r>
                <a:r>
                  <a:rPr lang="en-US" sz="2000" b="1" i="1" dirty="0">
                    <a:solidFill>
                      <a:schemeClr val="accent6"/>
                    </a:solidFill>
                    <a:latin typeface="Times New Roman" panose="02020603050405020304" pitchFamily="18" charset="0"/>
                    <a:cs typeface="Times New Roman" panose="02020603050405020304" pitchFamily="18" charset="0"/>
                  </a:rPr>
                  <a:t>and the parameters will be distributed according to their respective conjugate </a:t>
                </a:r>
                <a:r>
                  <a:rPr lang="en-US" sz="2000" b="1" i="1" dirty="0" smtClean="0">
                    <a:solidFill>
                      <a:schemeClr val="accent6"/>
                    </a:solidFill>
                    <a:latin typeface="Times New Roman" panose="02020603050405020304" pitchFamily="18" charset="0"/>
                    <a:cs typeface="Times New Roman" panose="02020603050405020304" pitchFamily="18" charset="0"/>
                  </a:rPr>
                  <a:t>priors</a:t>
                </a:r>
                <a:r>
                  <a:rPr lang="lt-LT" sz="2000" b="1" i="1" dirty="0" smtClean="0">
                    <a:latin typeface="Times New Roman" panose="02020603050405020304" pitchFamily="18" charset="0"/>
                    <a:cs typeface="Times New Roman" panose="02020603050405020304" pitchFamily="18" charset="0"/>
                  </a:rPr>
                  <a:t>,</a:t>
                </a:r>
                <a:r>
                  <a:rPr lang="en-US" sz="2000" b="1" i="1" dirty="0" smtClean="0">
                    <a:latin typeface="Times New Roman" panose="02020603050405020304" pitchFamily="18" charset="0"/>
                    <a:cs typeface="Times New Roman" panose="02020603050405020304" pitchFamily="18" charset="0"/>
                  </a:rPr>
                  <a:t> </a:t>
                </a:r>
                <a:endParaRPr lang="lt-LT" sz="2000" b="1" i="1" dirty="0">
                  <a:latin typeface="Times New Roman" panose="02020603050405020304" pitchFamily="18" charset="0"/>
                  <a:cs typeface="Times New Roman" panose="02020603050405020304" pitchFamily="18" charset="0"/>
                </a:endParaRPr>
              </a:p>
              <a:p>
                <a:pPr algn="just"/>
                <a:r>
                  <a:rPr lang="en-US" sz="2000" b="1" i="1" dirty="0" smtClean="0">
                    <a:solidFill>
                      <a:schemeClr val="accent6">
                        <a:lumMod val="75000"/>
                      </a:schemeClr>
                    </a:solidFill>
                    <a:latin typeface="Times New Roman" panose="02020603050405020304" pitchFamily="18" charset="0"/>
                    <a:cs typeface="Times New Roman" panose="02020603050405020304" pitchFamily="18" charset="0"/>
                  </a:rPr>
                  <a:t>in </a:t>
                </a:r>
                <a:r>
                  <a:rPr lang="en-US" sz="2000" b="1" i="1" dirty="0">
                    <a:solidFill>
                      <a:schemeClr val="accent6">
                        <a:lumMod val="75000"/>
                      </a:schemeClr>
                    </a:solidFill>
                    <a:latin typeface="Times New Roman" panose="02020603050405020304" pitchFamily="18" charset="0"/>
                    <a:cs typeface="Times New Roman" panose="02020603050405020304" pitchFamily="18" charset="0"/>
                  </a:rPr>
                  <a:t>BCM </a:t>
                </a:r>
                <a14:m>
                  <m:oMath xmlns:m="http://schemas.openxmlformats.org/officeDocument/2006/math">
                    <m:r>
                      <a:rPr lang="en-US" sz="2000" b="1" i="1">
                        <a:solidFill>
                          <a:schemeClr val="accent6">
                            <a:lumMod val="75000"/>
                          </a:schemeClr>
                        </a:solidFill>
                        <a:latin typeface="Cambria Math" panose="02040503050406030204" pitchFamily="18" charset="0"/>
                      </a:rPr>
                      <m:t>𝒄</m:t>
                    </m:r>
                  </m:oMath>
                </a14:m>
                <a:r>
                  <a:rPr lang="en-US" sz="2000" b="1" i="1" dirty="0">
                    <a:solidFill>
                      <a:schemeClr val="accent6">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r>
                      <a:rPr lang="en-US" sz="2000" b="1" i="1">
                        <a:solidFill>
                          <a:schemeClr val="accent6">
                            <a:lumMod val="75000"/>
                          </a:schemeClr>
                        </a:solidFill>
                        <a:latin typeface="Cambria Math" panose="02040503050406030204" pitchFamily="18" charset="0"/>
                      </a:rPr>
                      <m:t>𝝀</m:t>
                    </m:r>
                  </m:oMath>
                </a14:m>
                <a:r>
                  <a:rPr lang="en-US" sz="2000" b="1" i="1" dirty="0">
                    <a:solidFill>
                      <a:schemeClr val="accent6">
                        <a:lumMod val="75000"/>
                      </a:schemeClr>
                    </a:solidFill>
                    <a:latin typeface="Times New Roman" panose="02020603050405020304" pitchFamily="18" charset="0"/>
                    <a:cs typeface="Times New Roman" panose="02020603050405020304" pitchFamily="18" charset="0"/>
                  </a:rPr>
                  <a:t> are constant hyper parameters that indicate how much the prototype will be copied in order to generate the observations</a:t>
                </a:r>
                <a:r>
                  <a:rPr lang="en-US" sz="2000" b="1" i="1" dirty="0">
                    <a:latin typeface="Times New Roman" panose="02020603050405020304" pitchFamily="18" charset="0"/>
                    <a:cs typeface="Times New Roman" panose="02020603050405020304" pitchFamily="18" charset="0"/>
                  </a:rPr>
                  <a:t>. Setting </a:t>
                </a:r>
                <a14:m>
                  <m:oMath xmlns:m="http://schemas.openxmlformats.org/officeDocument/2006/math">
                    <m:r>
                      <a:rPr lang="en-US" sz="2000" b="1" i="1">
                        <a:latin typeface="Cambria Math" panose="02040503050406030204" pitchFamily="18" charset="0"/>
                      </a:rPr>
                      <m:t>𝒄</m:t>
                    </m:r>
                  </m:oMath>
                </a14:m>
                <a:r>
                  <a:rPr lang="en-US" sz="2000" b="1" i="1" dirty="0">
                    <a:latin typeface="Times New Roman" panose="02020603050405020304" pitchFamily="18" charset="0"/>
                    <a:cs typeface="Times New Roman" panose="02020603050405020304" pitchFamily="18" charset="0"/>
                  </a:rPr>
                  <a:t>, </a:t>
                </a:r>
                <a14:m>
                  <m:oMath xmlns:m="http://schemas.openxmlformats.org/officeDocument/2006/math">
                    <m:r>
                      <a:rPr lang="en-US" sz="2000" b="1" i="1">
                        <a:latin typeface="Cambria Math" panose="02040503050406030204" pitchFamily="18" charset="0"/>
                      </a:rPr>
                      <m:t>𝝀</m:t>
                    </m:r>
                  </m:oMath>
                </a14:m>
                <a:r>
                  <a:rPr lang="en-US" sz="2000" b="1" i="1" dirty="0">
                    <a:latin typeface="Times New Roman" panose="02020603050405020304" pitchFamily="18" charset="0"/>
                    <a:cs typeface="Times New Roman" panose="02020603050405020304" pitchFamily="18" charset="0"/>
                  </a:rPr>
                  <a:t> and </a:t>
                </a:r>
                <a14:m>
                  <m:oMath xmlns:m="http://schemas.openxmlformats.org/officeDocument/2006/math">
                    <m:r>
                      <a:rPr lang="en-US" sz="2000" b="1" i="1">
                        <a:latin typeface="Cambria Math" panose="02040503050406030204" pitchFamily="18" charset="0"/>
                      </a:rPr>
                      <m:t>𝒒</m:t>
                    </m:r>
                  </m:oMath>
                </a14:m>
                <a:r>
                  <a:rPr lang="en-US" sz="2000" b="1" i="1" dirty="0">
                    <a:latin typeface="Times New Roman" panose="02020603050405020304" pitchFamily="18" charset="0"/>
                    <a:cs typeface="Times New Roman" panose="02020603050405020304" pitchFamily="18" charset="0"/>
                  </a:rPr>
                  <a:t> can be done through cross-validation, another layer of hierarchy with more diffuse hyper parameters, or plain </a:t>
                </a:r>
                <a:r>
                  <a:rPr lang="en-US" sz="2000" b="1" i="1" dirty="0" smtClean="0">
                    <a:latin typeface="Times New Roman" panose="02020603050405020304" pitchFamily="18" charset="0"/>
                    <a:cs typeface="Times New Roman" panose="02020603050405020304" pitchFamily="18" charset="0"/>
                  </a:rPr>
                  <a:t>intuition</a:t>
                </a:r>
                <a:r>
                  <a:rPr lang="lt-LT" sz="2000" b="1" i="1" dirty="0" smtClean="0">
                    <a:latin typeface="Times New Roman" panose="02020603050405020304" pitchFamily="18" charset="0"/>
                    <a:cs typeface="Times New Roman" panose="02020603050405020304" pitchFamily="18" charset="0"/>
                  </a:rPr>
                  <a:t>;</a:t>
                </a:r>
                <a:endParaRPr lang="lt-LT" sz="2000" b="1" i="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367625"/>
                <a:ext cx="8568952" cy="4941696"/>
              </a:xfrm>
              <a:blipFill>
                <a:blip r:embed="rId2"/>
                <a:stretch>
                  <a:fillRect l="-640" t="-617" r="-711"/>
                </a:stretch>
              </a:blipFill>
            </p:spPr>
            <p:txBody>
              <a:bodyPr/>
              <a:lstStyle/>
              <a:p>
                <a:r>
                  <a:rPr lang="en-US">
                    <a:noFill/>
                  </a:rPr>
                  <a:t> </a:t>
                </a:r>
              </a:p>
            </p:txBody>
          </p:sp>
        </mc:Fallback>
      </mc:AlternateContent>
    </p:spTree>
    <p:extLst>
      <p:ext uri="{BB962C8B-B14F-4D97-AF65-F5344CB8AC3E}">
        <p14:creationId xmlns:p14="http://schemas.microsoft.com/office/powerpoint/2010/main" val="3572485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0790"/>
            <a:ext cx="8568952" cy="508883"/>
          </a:xfrm>
        </p:spPr>
        <p:txBody>
          <a:bodyPr/>
          <a:lstStyle/>
          <a:p>
            <a:r>
              <a:rPr lang="lt-LT" sz="1800" b="1" dirty="0" smtClean="0"/>
              <a:t>BCM </a:t>
            </a:r>
            <a:r>
              <a:rPr lang="lt-LT" sz="1800" b="1" dirty="0" err="1" smtClean="0"/>
              <a:t>application</a:t>
            </a:r>
            <a:r>
              <a:rPr lang="lt-LT" sz="1800" b="1" dirty="0" smtClean="0"/>
              <a:t> </a:t>
            </a:r>
            <a:r>
              <a:rPr lang="lt-LT" sz="1800" b="1" dirty="0" err="1" smtClean="0"/>
              <a:t>for</a:t>
            </a:r>
            <a:r>
              <a:rPr lang="lt-LT" sz="1800" b="1" dirty="0" smtClean="0"/>
              <a:t> </a:t>
            </a:r>
            <a:r>
              <a:rPr lang="lt-LT" sz="1800" b="1" dirty="0" err="1" smtClean="0"/>
              <a:t>student‘s</a:t>
            </a:r>
            <a:r>
              <a:rPr lang="lt-LT" sz="1800" b="1" dirty="0" smtClean="0"/>
              <a:t> </a:t>
            </a:r>
            <a:r>
              <a:rPr lang="lt-LT" sz="1800" b="1" dirty="0" err="1" smtClean="0"/>
              <a:t>learning</a:t>
            </a:r>
            <a:r>
              <a:rPr lang="lt-LT" sz="1800" b="1" dirty="0" smtClean="0"/>
              <a:t> </a:t>
            </a:r>
            <a:r>
              <a:rPr lang="lt-LT" sz="1800" b="1" dirty="0" err="1" smtClean="0"/>
              <a:t>style</a:t>
            </a:r>
            <a:r>
              <a:rPr lang="lt-LT" sz="1800" b="1" dirty="0" smtClean="0"/>
              <a:t> </a:t>
            </a:r>
            <a:r>
              <a:rPr lang="lt-LT" sz="1800" b="1" dirty="0" err="1" smtClean="0"/>
              <a:t>modelling</a:t>
            </a:r>
            <a:endParaRPr lang="lt-LT" sz="1800" b="1" dirty="0"/>
          </a:p>
        </p:txBody>
      </p:sp>
      <p:sp>
        <p:nvSpPr>
          <p:cNvPr id="3" name="Content Placeholder 2"/>
          <p:cNvSpPr>
            <a:spLocks noGrp="1"/>
          </p:cNvSpPr>
          <p:nvPr>
            <p:ph idx="1"/>
          </p:nvPr>
        </p:nvSpPr>
        <p:spPr>
          <a:xfrm>
            <a:off x="395536" y="1327868"/>
            <a:ext cx="8568952" cy="4981452"/>
          </a:xfrm>
        </p:spPr>
        <p:txBody>
          <a:bodyPr/>
          <a:lstStyle/>
          <a:p>
            <a:pPr algn="just"/>
            <a:r>
              <a:rPr lang="lt-LT" sz="1800" b="1" i="1" dirty="0">
                <a:latin typeface="Times New Roman" panose="02020603050405020304" pitchFamily="18" charset="0"/>
                <a:cs typeface="Times New Roman" panose="02020603050405020304" pitchFamily="18" charset="0"/>
              </a:rPr>
              <a:t>e</a:t>
            </a:r>
            <a:r>
              <a:rPr lang="en-US" sz="1800" b="1" i="1" dirty="0" smtClean="0">
                <a:latin typeface="Times New Roman" panose="02020603050405020304" pitchFamily="18" charset="0"/>
                <a:cs typeface="Times New Roman" panose="02020603050405020304" pitchFamily="18" charset="0"/>
              </a:rPr>
              <a:t>ach </a:t>
            </a:r>
            <a:r>
              <a:rPr lang="en-US" sz="1800" b="1" i="1" dirty="0">
                <a:latin typeface="Times New Roman" panose="02020603050405020304" pitchFamily="18" charset="0"/>
                <a:cs typeface="Times New Roman" panose="02020603050405020304" pitchFamily="18" charset="0"/>
              </a:rPr>
              <a:t>log should be presented as bag of independent data objects corresponding to student’s behavioral activities influencing his/her learning style (data objects are correlated in some way representing student’s learning style</a:t>
            </a:r>
            <a:r>
              <a:rPr lang="en-US" sz="1800" b="1" i="1" dirty="0" smtClean="0">
                <a:latin typeface="Times New Roman" panose="02020603050405020304" pitchFamily="18" charset="0"/>
                <a:cs typeface="Times New Roman" panose="02020603050405020304" pitchFamily="18" charset="0"/>
              </a:rPr>
              <a:t>)</a:t>
            </a:r>
            <a:r>
              <a:rPr lang="lt-LT" sz="1800" b="1" i="1" dirty="0" smtClean="0">
                <a:latin typeface="Times New Roman" panose="02020603050405020304" pitchFamily="18" charset="0"/>
                <a:cs typeface="Times New Roman" panose="02020603050405020304" pitchFamily="18" charset="0"/>
              </a:rPr>
              <a:t>;</a:t>
            </a:r>
          </a:p>
          <a:p>
            <a:pPr algn="just"/>
            <a:r>
              <a:rPr lang="en-US" sz="1800" b="1" i="1" dirty="0" smtClean="0">
                <a:latin typeface="Times New Roman" panose="02020603050405020304" pitchFamily="18" charset="0"/>
                <a:cs typeface="Times New Roman" panose="02020603050405020304" pitchFamily="18" charset="0"/>
              </a:rPr>
              <a:t>distribution </a:t>
            </a:r>
            <a:r>
              <a:rPr lang="en-US" sz="1800" b="1" i="1" dirty="0">
                <a:latin typeface="Times New Roman" panose="02020603050405020304" pitchFamily="18" charset="0"/>
                <a:cs typeface="Times New Roman" panose="02020603050405020304" pitchFamily="18" charset="0"/>
              </a:rPr>
              <a:t>over clusters (cluster proportions) will be assigned for each student’s log, and dominating learning style from the set of K styles </a:t>
            </a:r>
            <a:r>
              <a:rPr lang="lt-LT" sz="1800" b="1" i="1" dirty="0" err="1" smtClean="0">
                <a:latin typeface="Times New Roman" panose="02020603050405020304" pitchFamily="18" charset="0"/>
                <a:cs typeface="Times New Roman" panose="02020603050405020304" pitchFamily="18" charset="0"/>
              </a:rPr>
              <a:t>will</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be assigned to the </a:t>
            </a:r>
            <a:r>
              <a:rPr lang="en-US" sz="1800" b="1" i="1" dirty="0" smtClean="0">
                <a:latin typeface="Times New Roman" panose="02020603050405020304" pitchFamily="18" charset="0"/>
                <a:cs typeface="Times New Roman" panose="02020603050405020304" pitchFamily="18" charset="0"/>
              </a:rPr>
              <a:t>learner</a:t>
            </a:r>
            <a:r>
              <a:rPr lang="lt-LT" sz="1800" b="1" i="1" dirty="0">
                <a:latin typeface="Times New Roman" panose="02020603050405020304" pitchFamily="18" charset="0"/>
                <a:cs typeface="Times New Roman" panose="02020603050405020304" pitchFamily="18" charset="0"/>
              </a:rPr>
              <a:t>;</a:t>
            </a:r>
            <a:endParaRPr lang="lt-LT" sz="1800" b="1" i="1" dirty="0" smtClean="0">
              <a:latin typeface="Times New Roman" panose="02020603050405020304" pitchFamily="18" charset="0"/>
              <a:cs typeface="Times New Roman" panose="02020603050405020304" pitchFamily="18" charset="0"/>
            </a:endParaRPr>
          </a:p>
          <a:p>
            <a:pPr algn="just"/>
            <a:endParaRPr lang="lt-LT" sz="1800" b="1" i="1" dirty="0" smtClean="0">
              <a:solidFill>
                <a:schemeClr val="accent6"/>
              </a:solidFill>
              <a:latin typeface="Times New Roman" panose="02020603050405020304" pitchFamily="18" charset="0"/>
              <a:cs typeface="Times New Roman" panose="02020603050405020304" pitchFamily="18" charset="0"/>
            </a:endParaRPr>
          </a:p>
          <a:p>
            <a:pPr algn="just"/>
            <a:r>
              <a:rPr lang="en-US" sz="1800" b="1" i="1" dirty="0" smtClean="0">
                <a:solidFill>
                  <a:schemeClr val="accent6"/>
                </a:solidFill>
                <a:latin typeface="Times New Roman" panose="02020603050405020304" pitchFamily="18" charset="0"/>
                <a:cs typeface="Times New Roman" panose="02020603050405020304" pitchFamily="18" charset="0"/>
              </a:rPr>
              <a:t>each </a:t>
            </a:r>
            <a:r>
              <a:rPr lang="en-US" sz="1800" b="1" i="1" dirty="0">
                <a:solidFill>
                  <a:schemeClr val="accent6"/>
                </a:solidFill>
                <a:latin typeface="Times New Roman" panose="02020603050405020304" pitchFamily="18" charset="0"/>
                <a:cs typeface="Times New Roman" panose="02020603050405020304" pitchFamily="18" charset="0"/>
              </a:rPr>
              <a:t>learner will be assigned </a:t>
            </a:r>
            <a:r>
              <a:rPr lang="en-US" sz="1800" b="1" i="1" dirty="0" smtClean="0">
                <a:solidFill>
                  <a:schemeClr val="accent6"/>
                </a:solidFill>
                <a:latin typeface="Times New Roman" panose="02020603050405020304" pitchFamily="18" charset="0"/>
                <a:cs typeface="Times New Roman" panose="02020603050405020304" pitchFamily="18" charset="0"/>
              </a:rPr>
              <a:t>the</a:t>
            </a:r>
            <a:endParaRPr lang="lt-LT" sz="1800" b="1" i="1" dirty="0" smtClean="0">
              <a:solidFill>
                <a:schemeClr val="accent6"/>
              </a:solidFill>
              <a:latin typeface="Times New Roman" panose="02020603050405020304" pitchFamily="18" charset="0"/>
              <a:cs typeface="Times New Roman" panose="02020603050405020304" pitchFamily="18" charset="0"/>
            </a:endParaRPr>
          </a:p>
          <a:p>
            <a:pPr marL="0" indent="0" algn="just">
              <a:buNone/>
            </a:pP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highest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probable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cluster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that </a:t>
            </a:r>
            <a:endParaRPr lang="lt-LT" sz="1800" b="1" i="1" dirty="0" smtClean="0">
              <a:solidFill>
                <a:schemeClr val="accent6"/>
              </a:solidFill>
              <a:latin typeface="Times New Roman" panose="02020603050405020304" pitchFamily="18" charset="0"/>
              <a:cs typeface="Times New Roman" panose="02020603050405020304" pitchFamily="18" charset="0"/>
            </a:endParaRPr>
          </a:p>
          <a:p>
            <a:pPr marL="0" indent="0" algn="just">
              <a:buNone/>
            </a:pP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corresponds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to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learning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style</a:t>
            </a:r>
            <a:endParaRPr lang="lt-LT" sz="1800" b="1" i="1" dirty="0" smtClean="0">
              <a:solidFill>
                <a:schemeClr val="accent6"/>
              </a:solidFill>
              <a:latin typeface="Times New Roman" panose="02020603050405020304" pitchFamily="18" charset="0"/>
              <a:cs typeface="Times New Roman" panose="02020603050405020304" pitchFamily="18" charset="0"/>
            </a:endParaRPr>
          </a:p>
          <a:p>
            <a:pPr marL="0" indent="0" algn="just">
              <a:buNone/>
            </a:pP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a:solidFill>
                  <a:schemeClr val="accent6"/>
                </a:solidFill>
                <a:latin typeface="Times New Roman" panose="02020603050405020304" pitchFamily="18" charset="0"/>
                <a:cs typeface="Times New Roman" panose="02020603050405020304" pitchFamily="18" charset="0"/>
              </a:rPr>
              <a:t>presented by learner’s actual </a:t>
            </a:r>
            <a:endParaRPr lang="lt-LT" sz="1800" b="1" i="1" dirty="0" smtClean="0">
              <a:solidFill>
                <a:schemeClr val="accent6"/>
              </a:solidFill>
              <a:latin typeface="Times New Roman" panose="02020603050405020304" pitchFamily="18" charset="0"/>
              <a:cs typeface="Times New Roman" panose="02020603050405020304" pitchFamily="18" charset="0"/>
            </a:endParaRPr>
          </a:p>
          <a:p>
            <a:pPr marL="0" indent="0" algn="just">
              <a:buNone/>
            </a:pP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co-occurring </a:t>
            </a:r>
            <a:r>
              <a:rPr lang="en-US" sz="1800" b="1" i="1" dirty="0">
                <a:solidFill>
                  <a:schemeClr val="accent6"/>
                </a:solidFill>
                <a:latin typeface="Times New Roman" panose="02020603050405020304" pitchFamily="18" charset="0"/>
                <a:cs typeface="Times New Roman" panose="02020603050405020304" pitchFamily="18" charset="0"/>
              </a:rPr>
              <a:t>behavioral </a:t>
            </a:r>
            <a:r>
              <a:rPr lang="en-US" sz="1800" b="1" i="1" dirty="0" smtClean="0">
                <a:solidFill>
                  <a:schemeClr val="accent6"/>
                </a:solidFill>
                <a:latin typeface="Times New Roman" panose="02020603050405020304" pitchFamily="18" charset="0"/>
                <a:cs typeface="Times New Roman" panose="02020603050405020304" pitchFamily="18" charset="0"/>
              </a:rPr>
              <a:t>activities</a:t>
            </a:r>
            <a:r>
              <a:rPr lang="lt-LT" sz="1800" b="1" i="1" dirty="0" smtClean="0">
                <a:solidFill>
                  <a:schemeClr val="accent6"/>
                </a:solidFill>
                <a:latin typeface="Times New Roman" panose="02020603050405020304" pitchFamily="18" charset="0"/>
                <a:cs typeface="Times New Roman" panose="02020603050405020304" pitchFamily="18" charset="0"/>
              </a:rPr>
              <a:t> </a:t>
            </a:r>
          </a:p>
          <a:p>
            <a:pPr marL="0" indent="0" algn="just">
              <a:buNone/>
            </a:pP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en-US" sz="1800" b="1" i="1" dirty="0" smtClean="0">
                <a:solidFill>
                  <a:schemeClr val="accent6"/>
                </a:solidFill>
                <a:latin typeface="Times New Roman" panose="02020603050405020304" pitchFamily="18" charset="0"/>
                <a:cs typeface="Times New Roman" panose="02020603050405020304" pitchFamily="18" charset="0"/>
              </a:rPr>
              <a:t>in </a:t>
            </a:r>
            <a:r>
              <a:rPr lang="en-US" sz="1800" b="1" i="1" dirty="0" smtClean="0">
                <a:solidFill>
                  <a:schemeClr val="accent6"/>
                </a:solidFill>
                <a:latin typeface="Times New Roman" panose="02020603050405020304" pitchFamily="18" charset="0"/>
                <a:cs typeface="Times New Roman" panose="02020603050405020304" pitchFamily="18" charset="0"/>
              </a:rPr>
              <a:t>VLE</a:t>
            </a:r>
            <a:r>
              <a:rPr lang="lt-LT" sz="1800" b="1" i="1" dirty="0" smtClean="0">
                <a:solidFill>
                  <a:schemeClr val="accent6"/>
                </a:solidFill>
                <a:latin typeface="Times New Roman" panose="02020603050405020304" pitchFamily="18" charset="0"/>
                <a:cs typeface="Times New Roman" panose="02020603050405020304" pitchFamily="18" charset="0"/>
              </a:rPr>
              <a:t>.</a:t>
            </a:r>
          </a:p>
          <a:p>
            <a:pPr algn="just"/>
            <a:r>
              <a:rPr lang="lt-LT" sz="1800" b="1" i="1" dirty="0" smtClean="0">
                <a:solidFill>
                  <a:schemeClr val="accent6"/>
                </a:solidFill>
                <a:latin typeface="Times New Roman" panose="02020603050405020304" pitchFamily="18" charset="0"/>
                <a:cs typeface="Times New Roman" panose="02020603050405020304" pitchFamily="18" charset="0"/>
              </a:rPr>
              <a:t>BCM </a:t>
            </a:r>
            <a:r>
              <a:rPr lang="lt-LT" sz="1800" b="1" i="1" dirty="0" err="1" smtClean="0">
                <a:solidFill>
                  <a:schemeClr val="accent6"/>
                </a:solidFill>
                <a:latin typeface="Times New Roman" panose="02020603050405020304" pitchFamily="18" charset="0"/>
                <a:cs typeface="Times New Roman" panose="02020603050405020304" pitchFamily="18" charset="0"/>
              </a:rPr>
              <a:t>uses</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lt-LT" sz="1800" b="1" i="1" dirty="0" err="1" smtClean="0">
                <a:solidFill>
                  <a:schemeClr val="accent6"/>
                </a:solidFill>
                <a:latin typeface="Times New Roman" panose="02020603050405020304" pitchFamily="18" charset="0"/>
                <a:cs typeface="Times New Roman" panose="02020603050405020304" pitchFamily="18" charset="0"/>
              </a:rPr>
              <a:t>generative</a:t>
            </a:r>
            <a:r>
              <a:rPr lang="lt-LT" sz="1800" b="1" i="1" dirty="0" smtClean="0">
                <a:solidFill>
                  <a:schemeClr val="accent6"/>
                </a:solidFill>
                <a:latin typeface="Times New Roman" panose="02020603050405020304" pitchFamily="18" charset="0"/>
                <a:cs typeface="Times New Roman" panose="02020603050405020304" pitchFamily="18" charset="0"/>
              </a:rPr>
              <a:t> story </a:t>
            </a:r>
          </a:p>
          <a:p>
            <a:pPr marL="0" indent="0" algn="just">
              <a:buNone/>
            </a:pPr>
            <a:r>
              <a:rPr lang="lt-LT" sz="1800" b="1" i="1" dirty="0">
                <a:solidFill>
                  <a:schemeClr val="accent6"/>
                </a:solidFill>
                <a:latin typeface="Times New Roman" panose="02020603050405020304" pitchFamily="18" charset="0"/>
                <a:cs typeface="Times New Roman" panose="02020603050405020304" pitchFamily="18" charset="0"/>
              </a:rPr>
              <a:t> </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lt-LT" sz="1800" b="1" i="1" dirty="0" smtClean="0">
                <a:solidFill>
                  <a:schemeClr val="accent6"/>
                </a:solidFill>
                <a:latin typeface="Times New Roman" panose="02020603050405020304" pitchFamily="18" charset="0"/>
                <a:cs typeface="Times New Roman" panose="02020603050405020304" pitchFamily="18" charset="0"/>
              </a:rPr>
              <a:t>to </a:t>
            </a:r>
            <a:r>
              <a:rPr lang="lt-LT" sz="1800" b="1" i="1" dirty="0" err="1" smtClean="0">
                <a:solidFill>
                  <a:schemeClr val="accent6"/>
                </a:solidFill>
                <a:latin typeface="Times New Roman" panose="02020603050405020304" pitchFamily="18" charset="0"/>
                <a:cs typeface="Times New Roman" panose="02020603050405020304" pitchFamily="18" charset="0"/>
              </a:rPr>
              <a:t>explain</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lt-LT" sz="1800" b="1" i="1" dirty="0" err="1" smtClean="0">
                <a:solidFill>
                  <a:schemeClr val="accent6"/>
                </a:solidFill>
                <a:latin typeface="Times New Roman" panose="02020603050405020304" pitchFamily="18" charset="0"/>
                <a:cs typeface="Times New Roman" panose="02020603050405020304" pitchFamily="18" charset="0"/>
              </a:rPr>
              <a:t>parameters</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lt-LT" sz="1800" b="1" i="1" dirty="0" err="1" smtClean="0">
                <a:solidFill>
                  <a:schemeClr val="accent6"/>
                </a:solidFill>
                <a:latin typeface="Times New Roman" panose="02020603050405020304" pitchFamily="18" charset="0"/>
                <a:cs typeface="Times New Roman" panose="02020603050405020304" pitchFamily="18" charset="0"/>
              </a:rPr>
              <a:t>brute</a:t>
            </a:r>
            <a:r>
              <a:rPr lang="lt-LT" sz="1800" b="1" i="1" dirty="0" smtClean="0">
                <a:solidFill>
                  <a:schemeClr val="accent6"/>
                </a:solidFill>
                <a:latin typeface="Times New Roman" panose="02020603050405020304" pitchFamily="18" charset="0"/>
                <a:cs typeface="Times New Roman" panose="02020603050405020304" pitchFamily="18" charset="0"/>
              </a:rPr>
              <a:t>-force, </a:t>
            </a:r>
          </a:p>
          <a:p>
            <a:pPr marL="0" indent="0" algn="just">
              <a:buNone/>
            </a:pPr>
            <a:r>
              <a:rPr lang="lt-LT" sz="1800" b="1" i="1">
                <a:solidFill>
                  <a:schemeClr val="accent6"/>
                </a:solidFill>
                <a:latin typeface="Times New Roman" panose="02020603050405020304" pitchFamily="18" charset="0"/>
                <a:cs typeface="Times New Roman" panose="02020603050405020304" pitchFamily="18" charset="0"/>
              </a:rPr>
              <a:t> </a:t>
            </a:r>
            <a:r>
              <a:rPr lang="lt-LT" sz="1800" b="1" i="1" smtClean="0">
                <a:solidFill>
                  <a:schemeClr val="accent6"/>
                </a:solidFill>
                <a:latin typeface="Times New Roman" panose="02020603050405020304" pitchFamily="18" charset="0"/>
                <a:cs typeface="Times New Roman" panose="02020603050405020304" pitchFamily="18" charset="0"/>
              </a:rPr>
              <a:t>    </a:t>
            </a:r>
            <a:r>
              <a:rPr lang="lt-LT" sz="1800" b="1" i="1" smtClean="0">
                <a:solidFill>
                  <a:schemeClr val="accent6"/>
                </a:solidFill>
                <a:latin typeface="Times New Roman" panose="02020603050405020304" pitchFamily="18" charset="0"/>
                <a:cs typeface="Times New Roman" panose="02020603050405020304" pitchFamily="18" charset="0"/>
              </a:rPr>
              <a:t>can‘t</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lt-LT" sz="1800" b="1" i="1" dirty="0" err="1" smtClean="0">
                <a:solidFill>
                  <a:schemeClr val="accent6"/>
                </a:solidFill>
                <a:latin typeface="Times New Roman" panose="02020603050405020304" pitchFamily="18" charset="0"/>
                <a:cs typeface="Times New Roman" panose="02020603050405020304" pitchFamily="18" charset="0"/>
              </a:rPr>
              <a:t>add</a:t>
            </a:r>
            <a:r>
              <a:rPr lang="lt-LT" sz="1800" b="1" i="1" dirty="0" smtClean="0">
                <a:solidFill>
                  <a:schemeClr val="accent6"/>
                </a:solidFill>
                <a:latin typeface="Times New Roman" panose="02020603050405020304" pitchFamily="18" charset="0"/>
                <a:cs typeface="Times New Roman" panose="02020603050405020304" pitchFamily="18" charset="0"/>
              </a:rPr>
              <a:t> </a:t>
            </a:r>
            <a:r>
              <a:rPr lang="lt-LT" sz="1800" b="1" i="1" dirty="0" err="1" smtClean="0">
                <a:solidFill>
                  <a:schemeClr val="accent6"/>
                </a:solidFill>
                <a:latin typeface="Times New Roman" panose="02020603050405020304" pitchFamily="18" charset="0"/>
                <a:cs typeface="Times New Roman" panose="02020603050405020304" pitchFamily="18" charset="0"/>
              </a:rPr>
              <a:t>features</a:t>
            </a:r>
            <a:r>
              <a:rPr lang="lt-LT" sz="1800" b="1" i="1" dirty="0" smtClean="0">
                <a:solidFill>
                  <a:schemeClr val="accent6"/>
                </a:solidFill>
                <a:latin typeface="Times New Roman" panose="02020603050405020304" pitchFamily="18" charset="0"/>
                <a:cs typeface="Times New Roman" panose="02020603050405020304" pitchFamily="18" charset="0"/>
              </a:rPr>
              <a:t>);</a:t>
            </a:r>
          </a:p>
        </p:txBody>
      </p:sp>
      <p:pic>
        <p:nvPicPr>
          <p:cNvPr id="4" name="Paveikslėlis 14"/>
          <p:cNvPicPr/>
          <p:nvPr/>
        </p:nvPicPr>
        <p:blipFill>
          <a:blip r:embed="rId2">
            <a:extLst>
              <a:ext uri="{28A0092B-C50C-407E-A947-70E740481C1C}">
                <a14:useLocalDpi xmlns:a14="http://schemas.microsoft.com/office/drawing/2010/main" val="0"/>
              </a:ext>
            </a:extLst>
          </a:blip>
          <a:stretch>
            <a:fillRect/>
          </a:stretch>
        </p:blipFill>
        <p:spPr>
          <a:xfrm>
            <a:off x="4420926" y="2862470"/>
            <a:ext cx="4531056" cy="3880235"/>
          </a:xfrm>
          <a:prstGeom prst="rect">
            <a:avLst/>
          </a:prstGeom>
        </p:spPr>
      </p:pic>
    </p:spTree>
    <p:extLst>
      <p:ext uri="{BB962C8B-B14F-4D97-AF65-F5344CB8AC3E}">
        <p14:creationId xmlns:p14="http://schemas.microsoft.com/office/powerpoint/2010/main" val="560296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827315"/>
            <a:ext cx="8568952" cy="529771"/>
          </a:xfrm>
        </p:spPr>
        <p:txBody>
          <a:bodyPr/>
          <a:lstStyle/>
          <a:p>
            <a:r>
              <a:rPr lang="en-US" sz="3200" b="1" dirty="0" smtClean="0"/>
              <a:t>Bayesian Case model (BCM)</a:t>
            </a:r>
            <a:endParaRPr lang="en-US" sz="3200" b="1" dirty="0"/>
          </a:p>
        </p:txBody>
      </p:sp>
      <mc:AlternateContent xmlns:mc="http://schemas.openxmlformats.org/markup-compatibility/2006" xmlns:a14="http://schemas.microsoft.com/office/drawing/2010/main">
        <mc:Choice Requires="a14">
          <p:sp>
            <p:nvSpPr>
              <p:cNvPr id="3" name="Turinio vietos rezervavimo ženklas 2"/>
              <p:cNvSpPr>
                <a:spLocks noGrp="1"/>
              </p:cNvSpPr>
              <p:nvPr>
                <p:ph idx="1"/>
              </p:nvPr>
            </p:nvSpPr>
            <p:spPr>
              <a:xfrm>
                <a:off x="395536" y="1262743"/>
                <a:ext cx="8568952" cy="5464628"/>
              </a:xfrm>
            </p:spPr>
            <p:txBody>
              <a:bodyPr/>
              <a:lstStyle/>
              <a:p>
                <a:pPr algn="just"/>
                <a:r>
                  <a:rPr lang="en-US" sz="1700" b="1" i="1" dirty="0" smtClean="0">
                    <a:latin typeface="Times New Roman" panose="02020603050405020304" pitchFamily="18" charset="0"/>
                    <a:cs typeface="Times New Roman" panose="02020603050405020304" pitchFamily="18" charset="0"/>
                  </a:rPr>
                  <a:t>a general framework for Bayesian case-based reasoning (CBR) and prototype classiﬁcation and clustering. It brings the intuitive power of CBR to a Bayesian generative framework, performing joint inference on clustering and explanations of the clusters;</a:t>
                </a:r>
              </a:p>
              <a:p>
                <a:pPr algn="just"/>
                <a:r>
                  <a:rPr lang="en-US" sz="1700" b="1" i="1" dirty="0" smtClean="0">
                    <a:solidFill>
                      <a:schemeClr val="accent6">
                        <a:lumMod val="75000"/>
                      </a:schemeClr>
                    </a:solidFill>
                    <a:latin typeface="Times New Roman" panose="02020603050405020304" pitchFamily="18" charset="0"/>
                    <a:cs typeface="Times New Roman" panose="02020603050405020304" pitchFamily="18" charset="0"/>
                  </a:rPr>
                  <a:t>BCM is a generative </a:t>
                </a:r>
                <a:r>
                  <a:rPr lang="en-US" sz="1700" b="1" i="1" dirty="0">
                    <a:latin typeface="Times New Roman" panose="02020603050405020304" pitchFamily="18" charset="0"/>
                    <a:cs typeface="Times New Roman" panose="02020603050405020304" pitchFamily="18" charset="0"/>
                  </a:rPr>
                  <a:t>statistical model that has clustering and explanation parts [1] - [</a:t>
                </a:r>
                <a:r>
                  <a:rPr lang="en-US" sz="1700" b="1" i="1" dirty="0" smtClean="0">
                    <a:latin typeface="Times New Roman" panose="02020603050405020304" pitchFamily="18" charset="0"/>
                    <a:cs typeface="Times New Roman" panose="02020603050405020304" pitchFamily="18" charset="0"/>
                  </a:rPr>
                  <a:t>7]; it </a:t>
                </a:r>
                <a:r>
                  <a:rPr lang="en-US" sz="1700" b="1" i="1" dirty="0">
                    <a:latin typeface="Times New Roman" panose="02020603050405020304" pitchFamily="18" charset="0"/>
                    <a:cs typeface="Times New Roman" panose="02020603050405020304" pitchFamily="18" charset="0"/>
                  </a:rPr>
                  <a:t>can specify a joint probability distribution over observed variables and latent variables, </a:t>
                </a:r>
                <a:r>
                  <a:rPr lang="en-US" sz="1700" b="1" i="1" dirty="0" err="1">
                    <a:latin typeface="Times New Roman" panose="02020603050405020304" pitchFamily="18" charset="0"/>
                    <a:cs typeface="Times New Roman" panose="02020603050405020304" pitchFamily="18" charset="0"/>
                  </a:rPr>
                  <a:t>i</a:t>
                </a:r>
                <a:r>
                  <a:rPr lang="en-US" sz="1700" b="1" i="1" dirty="0">
                    <a:latin typeface="Times New Roman" panose="02020603050405020304" pitchFamily="18" charset="0"/>
                    <a:cs typeface="Times New Roman" panose="02020603050405020304" pitchFamily="18" charset="0"/>
                  </a:rPr>
                  <a:t>. e. given an </a:t>
                </a:r>
                <a:r>
                  <a:rPr lang="en-US" sz="1700" b="1" i="1" dirty="0" smtClean="0">
                    <a:latin typeface="Times New Roman" panose="02020603050405020304" pitchFamily="18" charset="0"/>
                    <a:cs typeface="Times New Roman" panose="02020603050405020304" pitchFamily="18" charset="0"/>
                  </a:rPr>
                  <a:t>o</a:t>
                </a:r>
                <a14:m>
                  <m:oMath xmlns:m="http://schemas.openxmlformats.org/officeDocument/2006/math">
                    <m:r>
                      <a:rPr lang="en-US" sz="1700" b="1" i="1" smtClean="0">
                        <a:latin typeface="Cambria Math" panose="02040503050406030204" pitchFamily="18" charset="0"/>
                      </a:rPr>
                      <m:t>𝒃𝒔𝒆𝒓𝒗𝒂𝒃𝒍𝒆</m:t>
                    </m:r>
                    <m:r>
                      <a:rPr lang="en-US" sz="1700" b="1" i="1" smtClean="0">
                        <a:latin typeface="Cambria Math" panose="02040503050406030204" pitchFamily="18" charset="0"/>
                      </a:rPr>
                      <m:t> </m:t>
                    </m:r>
                    <m:r>
                      <a:rPr lang="en-US" sz="1700" b="1" i="1" smtClean="0">
                        <a:latin typeface="Cambria Math" panose="02040503050406030204" pitchFamily="18" charset="0"/>
                      </a:rPr>
                      <m:t>𝒗𝒂𝒓𝒊𝒂𝒃𝒍𝒆</m:t>
                    </m:r>
                    <m:r>
                      <a:rPr lang="en-US" sz="1700" b="1" i="1" smtClean="0">
                        <a:latin typeface="Cambria Math" panose="02040503050406030204" pitchFamily="18" charset="0"/>
                      </a:rPr>
                      <m:t> </m:t>
                    </m:r>
                    <m:r>
                      <a:rPr lang="en-US" sz="1700" b="1" i="1">
                        <a:latin typeface="Cambria Math"/>
                      </a:rPr>
                      <m:t>𝑿</m:t>
                    </m:r>
                  </m:oMath>
                </a14:m>
                <a:r>
                  <a:rPr lang="en-US" sz="1700" b="1" i="1" dirty="0">
                    <a:latin typeface="Times New Roman" panose="02020603050405020304" pitchFamily="18" charset="0"/>
                    <a:cs typeface="Times New Roman" panose="02020603050405020304" pitchFamily="18" charset="0"/>
                  </a:rPr>
                  <a:t> and a </a:t>
                </a:r>
                <a14:m>
                  <m:oMath xmlns:m="http://schemas.openxmlformats.org/officeDocument/2006/math">
                    <m:r>
                      <a:rPr lang="en-US" sz="1700" b="1" i="1" smtClean="0">
                        <a:latin typeface="Cambria Math" panose="02040503050406030204" pitchFamily="18" charset="0"/>
                      </a:rPr>
                      <m:t>𝒕𝒂𝒓𝒈𝒆𝒕</m:t>
                    </m:r>
                    <m:r>
                      <a:rPr lang="en-US" sz="1700" b="1" i="1" smtClean="0">
                        <a:latin typeface="Cambria Math" panose="02040503050406030204" pitchFamily="18" charset="0"/>
                      </a:rPr>
                      <m:t> </m:t>
                    </m:r>
                    <m:r>
                      <a:rPr lang="en-US" sz="1700" b="1" i="1" smtClean="0">
                        <a:latin typeface="Cambria Math" panose="02040503050406030204" pitchFamily="18" charset="0"/>
                      </a:rPr>
                      <m:t>𝒗𝒂𝒓𝒊𝒂𝒃𝒍𝒆</m:t>
                    </m:r>
                    <m:r>
                      <a:rPr lang="en-US" sz="1700" b="1" i="1" smtClean="0">
                        <a:latin typeface="Cambria Math" panose="02040503050406030204" pitchFamily="18" charset="0"/>
                      </a:rPr>
                      <m:t> </m:t>
                    </m:r>
                    <m:r>
                      <a:rPr lang="en-US" sz="1700" b="1" i="1">
                        <a:latin typeface="Cambria Math"/>
                      </a:rPr>
                      <m:t>𝒀</m:t>
                    </m:r>
                    <m:r>
                      <a:rPr lang="en-US" sz="1700" b="1" i="1">
                        <a:latin typeface="Cambria Math"/>
                      </a:rPr>
                      <m:t>,</m:t>
                    </m:r>
                  </m:oMath>
                </a14:m>
                <a:r>
                  <a:rPr lang="en-US" sz="1700" b="1" i="1" dirty="0">
                    <a:latin typeface="Times New Roman" panose="02020603050405020304" pitchFamily="18" charset="0"/>
                    <a:cs typeface="Times New Roman" panose="02020603050405020304" pitchFamily="18" charset="0"/>
                  </a:rPr>
                  <a:t> it models the </a:t>
                </a:r>
                <a:r>
                  <a:rPr lang="en-US" sz="1700" b="1" i="1" dirty="0" smtClean="0">
                    <a:latin typeface="Times New Roman" panose="02020603050405020304" pitchFamily="18" charset="0"/>
                    <a:cs typeface="Times New Roman" panose="02020603050405020304" pitchFamily="18" charset="0"/>
                  </a:rPr>
                  <a:t>joint probability distribution </a:t>
                </a:r>
                <a:r>
                  <a:rPr lang="en-US" sz="1700" b="1" i="1" dirty="0">
                    <a:latin typeface="Times New Roman" panose="02020603050405020304" pitchFamily="18" charset="0"/>
                    <a:cs typeface="Times New Roman" panose="02020603050405020304" pitchFamily="18" charset="0"/>
                  </a:rPr>
                  <a:t>on </a:t>
                </a:r>
                <a14:m>
                  <m:oMath xmlns:m="http://schemas.openxmlformats.org/officeDocument/2006/math">
                    <m:r>
                      <a:rPr lang="en-US" sz="1700" b="1" i="1">
                        <a:latin typeface="Cambria Math"/>
                      </a:rPr>
                      <m:t>𝑿</m:t>
                    </m:r>
                    <m:r>
                      <a:rPr lang="en-US" sz="1700" b="1" i="1">
                        <a:latin typeface="Cambria Math"/>
                      </a:rPr>
                      <m:t> × </m:t>
                    </m:r>
                    <m:r>
                      <a:rPr lang="en-US" sz="1700" b="1" i="1">
                        <a:latin typeface="Cambria Math"/>
                      </a:rPr>
                      <m:t>𝒀</m:t>
                    </m:r>
                    <m:r>
                      <a:rPr lang="en-US" sz="1700" b="1" i="1" smtClean="0">
                        <a:latin typeface="Cambria Math" panose="02040503050406030204" pitchFamily="18" charset="0"/>
                      </a:rPr>
                      <m:t>;</m:t>
                    </m:r>
                  </m:oMath>
                </a14:m>
                <a:r>
                  <a:rPr lang="en-US" sz="1700" b="1" i="1" dirty="0" smtClean="0">
                    <a:latin typeface="Times New Roman" panose="02020603050405020304" pitchFamily="18" charset="0"/>
                    <a:cs typeface="Times New Roman" panose="02020603050405020304" pitchFamily="18" charset="0"/>
                  </a:rPr>
                  <a:t> </a:t>
                </a:r>
              </a:p>
              <a:p>
                <a:pPr algn="just"/>
                <a:r>
                  <a:rPr lang="en-US" sz="1700" b="1" i="1" dirty="0">
                    <a:latin typeface="Times New Roman" panose="02020603050405020304" pitchFamily="18" charset="0"/>
                    <a:cs typeface="Times New Roman" panose="02020603050405020304" pitchFamily="18" charset="0"/>
                  </a:rPr>
                  <a:t>in BCM, the </a:t>
                </a:r>
                <a:r>
                  <a:rPr lang="en-US" sz="1700" b="1" i="1" dirty="0">
                    <a:solidFill>
                      <a:schemeClr val="accent6">
                        <a:lumMod val="75000"/>
                      </a:schemeClr>
                    </a:solidFill>
                    <a:latin typeface="Times New Roman" panose="02020603050405020304" pitchFamily="18" charset="0"/>
                    <a:cs typeface="Times New Roman" panose="02020603050405020304" pitchFamily="18" charset="0"/>
                  </a:rPr>
                  <a:t>underlying structure of the observations is represented by a standard discrete mixture model </a:t>
                </a:r>
                <a:r>
                  <a:rPr lang="en-US" sz="1700" b="1" i="1" dirty="0">
                    <a:latin typeface="Times New Roman" panose="02020603050405020304" pitchFamily="18" charset="0"/>
                    <a:cs typeface="Times New Roman" panose="02020603050405020304" pitchFamily="18" charset="0"/>
                  </a:rPr>
                  <a:t>[7]. </a:t>
                </a:r>
                <a:r>
                  <a:rPr lang="en-US" sz="1700" b="1" i="1" dirty="0" smtClean="0">
                    <a:latin typeface="Times New Roman" panose="02020603050405020304" pitchFamily="18" charset="0"/>
                    <a:cs typeface="Times New Roman" panose="02020603050405020304" pitchFamily="18" charset="0"/>
                  </a:rPr>
                  <a:t>BCM </a:t>
                </a:r>
                <a:r>
                  <a:rPr lang="en-US" sz="1700" b="1" i="1" dirty="0">
                    <a:latin typeface="Times New Roman" panose="02020603050405020304" pitchFamily="18" charset="0"/>
                    <a:cs typeface="Times New Roman" panose="02020603050405020304" pitchFamily="18" charset="0"/>
                  </a:rPr>
                  <a:t>treats data as a mixture of several components, assuming that each data point belongs to one of the components, and each component has a simple parametric </a:t>
                </a:r>
                <a:r>
                  <a:rPr lang="en-US" sz="1700" b="1" i="1" dirty="0" smtClean="0">
                    <a:latin typeface="Times New Roman" panose="02020603050405020304" pitchFamily="18" charset="0"/>
                    <a:cs typeface="Times New Roman" panose="02020603050405020304" pitchFamily="18" charset="0"/>
                  </a:rPr>
                  <a:t>form. Thus</a:t>
                </a:r>
                <a:r>
                  <a:rPr lang="en-US" sz="1700" b="1" i="1" dirty="0">
                    <a:latin typeface="Times New Roman" panose="02020603050405020304" pitchFamily="18" charset="0"/>
                    <a:cs typeface="Times New Roman" panose="02020603050405020304" pitchFamily="18" charset="0"/>
                  </a:rPr>
                  <a:t>, having N </a:t>
                </a:r>
                <a:r>
                  <a:rPr lang="en-US" sz="1700" b="1" i="1" dirty="0" smtClean="0">
                    <a:latin typeface="Times New Roman" panose="02020603050405020304" pitchFamily="18" charset="0"/>
                    <a:cs typeface="Times New Roman" panose="02020603050405020304" pitchFamily="18" charset="0"/>
                  </a:rPr>
                  <a:t>observations (x</a:t>
                </a:r>
                <a:r>
                  <a:rPr lang="en-US" sz="1700" b="1" i="1"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700" b="1" i="1">
                            <a:latin typeface="Cambria Math" panose="02040503050406030204" pitchFamily="18" charset="0"/>
                          </a:rPr>
                        </m:ctrlPr>
                      </m:sSubPr>
                      <m:e>
                        <m:r>
                          <a:rPr lang="en-US" sz="1700" b="1" i="1">
                            <a:latin typeface="Cambria Math"/>
                          </a:rPr>
                          <m:t>𝒙</m:t>
                        </m:r>
                      </m:e>
                      <m:sub>
                        <m:r>
                          <a:rPr lang="en-US" sz="1700" b="1" i="1">
                            <a:latin typeface="Cambria Math"/>
                          </a:rPr>
                          <m:t>𝟏</m:t>
                        </m:r>
                      </m:sub>
                    </m:sSub>
                  </m:oMath>
                </a14:m>
                <a:r>
                  <a:rPr lang="en-US" sz="1700" b="1" i="1" dirty="0">
                    <a:latin typeface="Times New Roman" panose="02020603050405020304" pitchFamily="18" charset="0"/>
                    <a:cs typeface="Times New Roman" panose="02020603050405020304" pitchFamily="18" charset="0"/>
                  </a:rPr>
                  <a:t>,</a:t>
                </a:r>
                <a14:m>
                  <m:oMath xmlns:m="http://schemas.openxmlformats.org/officeDocument/2006/math">
                    <m:r>
                      <a:rPr lang="en-US" sz="1700" b="1" i="1">
                        <a:latin typeface="Cambria Math"/>
                      </a:rPr>
                      <m:t> </m:t>
                    </m:r>
                    <m:sSub>
                      <m:sSubPr>
                        <m:ctrlPr>
                          <a:rPr lang="en-US" sz="1700" b="1" i="1">
                            <a:latin typeface="Cambria Math" panose="02040503050406030204" pitchFamily="18" charset="0"/>
                          </a:rPr>
                        </m:ctrlPr>
                      </m:sSubPr>
                      <m:e>
                        <m:r>
                          <a:rPr lang="en-US" sz="1700" b="1" i="1">
                            <a:latin typeface="Cambria Math"/>
                          </a:rPr>
                          <m:t>𝒙</m:t>
                        </m:r>
                      </m:e>
                      <m:sub>
                        <m:r>
                          <a:rPr lang="en-US" sz="1700" b="1" i="1">
                            <a:latin typeface="Cambria Math"/>
                          </a:rPr>
                          <m:t>𝟐</m:t>
                        </m:r>
                      </m:sub>
                    </m:sSub>
                  </m:oMath>
                </a14:m>
                <a:r>
                  <a:rPr lang="en-US" sz="1700" b="1" i="1" dirty="0">
                    <a:latin typeface="Times New Roman" panose="02020603050405020304" pitchFamily="18" charset="0"/>
                    <a:cs typeface="Times New Roman" panose="02020603050405020304" pitchFamily="18" charset="0"/>
                  </a:rPr>
                  <a:t>,...,</a:t>
                </a:r>
                <a14:m>
                  <m:oMath xmlns:m="http://schemas.openxmlformats.org/officeDocument/2006/math">
                    <m:r>
                      <a:rPr lang="en-US" sz="1700" b="1" i="1">
                        <a:latin typeface="Cambria Math"/>
                      </a:rPr>
                      <m:t> </m:t>
                    </m:r>
                    <m:sSub>
                      <m:sSubPr>
                        <m:ctrlPr>
                          <a:rPr lang="en-US" sz="1700" b="1" i="1">
                            <a:latin typeface="Cambria Math" panose="02040503050406030204" pitchFamily="18" charset="0"/>
                          </a:rPr>
                        </m:ctrlPr>
                      </m:sSubPr>
                      <m:e>
                        <m:r>
                          <a:rPr lang="en-US" sz="1700" b="1" i="1">
                            <a:latin typeface="Cambria Math"/>
                          </a:rPr>
                          <m:t>𝒙</m:t>
                        </m:r>
                      </m:e>
                      <m:sub>
                        <m:r>
                          <a:rPr lang="en-US" sz="1700" b="1" i="1">
                            <a:latin typeface="Cambria Math"/>
                          </a:rPr>
                          <m:t>𝑵</m:t>
                        </m:r>
                      </m:sub>
                    </m:sSub>
                  </m:oMath>
                </a14:m>
                <a:r>
                  <a:rPr lang="en-US" sz="1700" b="1" i="1" dirty="0">
                    <a:latin typeface="Times New Roman" panose="02020603050405020304" pitchFamily="18" charset="0"/>
                    <a:cs typeface="Times New Roman" panose="02020603050405020304" pitchFamily="18" charset="0"/>
                  </a:rPr>
                  <a:t> }), each </a:t>
                </a:r>
                <a14:m>
                  <m:oMath xmlns:m="http://schemas.openxmlformats.org/officeDocument/2006/math">
                    <m:sSub>
                      <m:sSubPr>
                        <m:ctrlPr>
                          <a:rPr lang="en-US" sz="1700" b="1" i="1">
                            <a:latin typeface="Cambria Math" panose="02040503050406030204" pitchFamily="18" charset="0"/>
                          </a:rPr>
                        </m:ctrlPr>
                      </m:sSubPr>
                      <m:e>
                        <m:r>
                          <a:rPr lang="en-US" sz="1700" b="1" i="1">
                            <a:latin typeface="Cambria Math"/>
                          </a:rPr>
                          <m:t>𝒙</m:t>
                        </m:r>
                      </m:e>
                      <m:sub>
                        <m:r>
                          <a:rPr lang="en-US" sz="1700" b="1" i="1">
                            <a:latin typeface="Cambria Math"/>
                          </a:rPr>
                          <m:t>𝒊</m:t>
                        </m:r>
                      </m:sub>
                    </m:sSub>
                  </m:oMath>
                </a14:m>
                <a:r>
                  <a:rPr lang="en-US" sz="1700" b="1" i="1" dirty="0">
                    <a:latin typeface="Times New Roman" panose="02020603050405020304" pitchFamily="18" charset="0"/>
                    <a:cs typeface="Times New Roman" panose="02020603050405020304" pitchFamily="18" charset="0"/>
                  </a:rPr>
                  <a:t> represents a random mixture over </a:t>
                </a:r>
                <a:r>
                  <a:rPr lang="en-US" sz="1700" b="1" i="1" dirty="0" smtClean="0">
                    <a:latin typeface="Times New Roman" panose="02020603050405020304" pitchFamily="18" charset="0"/>
                    <a:cs typeface="Times New Roman" panose="02020603050405020304" pitchFamily="18" charset="0"/>
                  </a:rPr>
                  <a:t>clusters;</a:t>
                </a:r>
              </a:p>
              <a:p>
                <a:pPr algn="just"/>
                <a:r>
                  <a:rPr lang="en-US" sz="1700" b="1" i="1" dirty="0">
                    <a:latin typeface="Times New Roman" panose="02020603050405020304" pitchFamily="18" charset="0"/>
                    <a:cs typeface="Times New Roman" panose="02020603050405020304" pitchFamily="18" charset="0"/>
                  </a:rPr>
                  <a:t>e</a:t>
                </a:r>
                <a:r>
                  <a:rPr lang="en-US" sz="1700" b="1" i="1" dirty="0" smtClean="0">
                    <a:latin typeface="Times New Roman" panose="02020603050405020304" pitchFamily="18" charset="0"/>
                    <a:cs typeface="Times New Roman" panose="02020603050405020304" pitchFamily="18" charset="0"/>
                  </a:rPr>
                  <a:t>ach </a:t>
                </a:r>
                <a:r>
                  <a:rPr lang="en-US" sz="1700" b="1" i="1" dirty="0">
                    <a:latin typeface="Times New Roman" panose="02020603050405020304" pitchFamily="18" charset="0"/>
                    <a:cs typeface="Times New Roman" panose="02020603050405020304" pitchFamily="18" charset="0"/>
                  </a:rPr>
                  <a:t>feature 𝑗 of the observation</a:t>
                </a:r>
                <a14:m>
                  <m:oMath xmlns:m="http://schemas.openxmlformats.org/officeDocument/2006/math">
                    <m:r>
                      <a:rPr lang="en-US" sz="1700" b="1" i="1">
                        <a:latin typeface="Cambria Math"/>
                      </a:rPr>
                      <m:t> </m:t>
                    </m:r>
                    <m:r>
                      <a:rPr lang="en-US" sz="1700" b="1" i="1">
                        <a:latin typeface="Cambria Math"/>
                      </a:rPr>
                      <m:t>𝒊</m:t>
                    </m:r>
                  </m:oMath>
                </a14:m>
                <a:r>
                  <a:rPr lang="en-US" sz="1700" b="1"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700" b="1" i="1">
                            <a:latin typeface="Cambria Math" panose="02040503050406030204" pitchFamily="18" charset="0"/>
                          </a:rPr>
                        </m:ctrlPr>
                      </m:sSubPr>
                      <m:e>
                        <m:r>
                          <a:rPr lang="en-US" sz="1700" b="1" i="1">
                            <a:latin typeface="Cambria Math"/>
                          </a:rPr>
                          <m:t> </m:t>
                        </m:r>
                        <m:r>
                          <a:rPr lang="en-US" sz="1700" b="1" i="1">
                            <a:latin typeface="Cambria Math"/>
                          </a:rPr>
                          <m:t>𝒙</m:t>
                        </m:r>
                      </m:e>
                      <m:sub>
                        <m:r>
                          <a:rPr lang="en-US" sz="1700" b="1" i="1">
                            <a:latin typeface="Cambria Math"/>
                          </a:rPr>
                          <m:t>𝒊𝒋</m:t>
                        </m:r>
                      </m:sub>
                    </m:sSub>
                  </m:oMath>
                </a14:m>
                <a:r>
                  <a:rPr lang="en-US" sz="1700" b="1" i="1" dirty="0">
                    <a:latin typeface="Times New Roman" panose="02020603050405020304" pitchFamily="18" charset="0"/>
                    <a:cs typeface="Times New Roman" panose="02020603050405020304" pitchFamily="18" charset="0"/>
                  </a:rPr>
                  <a:t> </a:t>
                </a:r>
                <a:r>
                  <a:rPr lang="en-US" sz="1700" b="1" i="1" dirty="0" smtClean="0">
                    <a:latin typeface="Times New Roman" panose="02020603050405020304" pitchFamily="18" charset="0"/>
                    <a:cs typeface="Times New Roman" panose="02020603050405020304" pitchFamily="18" charset="0"/>
                  </a:rPr>
                  <a:t>) comes </a:t>
                </a:r>
                <a:r>
                  <a:rPr lang="en-US" sz="1700" b="1" i="1" dirty="0">
                    <a:latin typeface="Times New Roman" panose="02020603050405020304" pitchFamily="18" charset="0"/>
                    <a:cs typeface="Times New Roman" panose="02020603050405020304" pitchFamily="18" charset="0"/>
                  </a:rPr>
                  <a:t>from one of the </a:t>
                </a:r>
                <a:r>
                  <a:rPr lang="en-US" sz="1700" b="1" i="1" dirty="0" smtClean="0">
                    <a:latin typeface="Times New Roman" panose="02020603050405020304" pitchFamily="18" charset="0"/>
                    <a:cs typeface="Times New Roman" panose="02020603050405020304" pitchFamily="18" charset="0"/>
                  </a:rPr>
                  <a:t>clusters (</a:t>
                </a:r>
                <a:r>
                  <a:rPr lang="en-US" sz="1700" b="1" i="1" dirty="0" smtClean="0">
                    <a:solidFill>
                      <a:schemeClr val="accent6">
                        <a:lumMod val="75000"/>
                      </a:schemeClr>
                    </a:solidFill>
                    <a:latin typeface="Times New Roman" panose="02020603050405020304" pitchFamily="18" charset="0"/>
                    <a:cs typeface="Times New Roman" panose="02020603050405020304" pitchFamily="18" charset="0"/>
                  </a:rPr>
                  <a:t>each feature is labeled and assigned to a cluster: data point  is distribution over clusters</a:t>
                </a:r>
                <a:r>
                  <a:rPr lang="en-US" sz="1700" b="1" i="1" dirty="0" smtClean="0">
                    <a:latin typeface="Times New Roman" panose="02020603050405020304" pitchFamily="18" charset="0"/>
                    <a:cs typeface="Times New Roman" panose="02020603050405020304" pitchFamily="18" charset="0"/>
                  </a:rPr>
                  <a:t>)), </a:t>
                </a:r>
                <a:r>
                  <a:rPr lang="en-US" sz="1700" b="1" i="1" dirty="0">
                    <a:latin typeface="Times New Roman" panose="02020603050405020304" pitchFamily="18" charset="0"/>
                    <a:cs typeface="Times New Roman" panose="02020603050405020304" pitchFamily="18" charset="0"/>
                  </a:rPr>
                  <a:t>the index of the cluster for </a:t>
                </a:r>
                <a14:m>
                  <m:oMath xmlns:m="http://schemas.openxmlformats.org/officeDocument/2006/math">
                    <m:sSub>
                      <m:sSubPr>
                        <m:ctrlPr>
                          <a:rPr lang="en-US" sz="1700" b="1" i="1">
                            <a:latin typeface="Cambria Math" panose="02040503050406030204" pitchFamily="18" charset="0"/>
                          </a:rPr>
                        </m:ctrlPr>
                      </m:sSubPr>
                      <m:e>
                        <m:r>
                          <a:rPr lang="en-US" sz="1700" b="1" i="1">
                            <a:latin typeface="Cambria Math"/>
                          </a:rPr>
                          <m:t>𝒙</m:t>
                        </m:r>
                      </m:e>
                      <m:sub>
                        <m:r>
                          <a:rPr lang="en-US" sz="1700" b="1" i="1">
                            <a:latin typeface="Cambria Math"/>
                          </a:rPr>
                          <m:t>𝒊𝒋</m:t>
                        </m:r>
                      </m:sub>
                    </m:sSub>
                  </m:oMath>
                </a14:m>
                <a:r>
                  <a:rPr lang="en-US" sz="1700" b="1" i="1" dirty="0">
                    <a:latin typeface="Times New Roman" panose="02020603050405020304" pitchFamily="18" charset="0"/>
                    <a:cs typeface="Times New Roman" panose="02020603050405020304" pitchFamily="18" charset="0"/>
                  </a:rPr>
                  <a:t> is denoted by </a:t>
                </a:r>
                <a14:m>
                  <m:oMath xmlns:m="http://schemas.openxmlformats.org/officeDocument/2006/math">
                    <m:sSub>
                      <m:sSubPr>
                        <m:ctrlPr>
                          <a:rPr lang="en-US" sz="1700" b="1" i="1">
                            <a:latin typeface="Cambria Math" panose="02040503050406030204" pitchFamily="18" charset="0"/>
                          </a:rPr>
                        </m:ctrlPr>
                      </m:sSubPr>
                      <m:e>
                        <m:r>
                          <a:rPr lang="en-US" sz="1700" b="1" i="1">
                            <a:latin typeface="Cambria Math"/>
                          </a:rPr>
                          <m:t>𝒛</m:t>
                        </m:r>
                      </m:e>
                      <m:sub>
                        <m:r>
                          <a:rPr lang="en-US" sz="1700" b="1" i="1">
                            <a:latin typeface="Cambria Math"/>
                          </a:rPr>
                          <m:t>𝒊𝒋</m:t>
                        </m:r>
                      </m:sub>
                    </m:sSub>
                  </m:oMath>
                </a14:m>
                <a:r>
                  <a:rPr lang="en-US" sz="1700" b="1" i="1" dirty="0">
                    <a:latin typeface="Times New Roman" panose="02020603050405020304" pitchFamily="18" charset="0"/>
                    <a:cs typeface="Times New Roman" panose="02020603050405020304" pitchFamily="18" charset="0"/>
                  </a:rPr>
                  <a:t> and the full set of cluster assignments for observation-feature pairs is denoted by </a:t>
                </a:r>
                <a14:m>
                  <m:oMath xmlns:m="http://schemas.openxmlformats.org/officeDocument/2006/math">
                    <m:r>
                      <a:rPr lang="en-US" sz="1700" b="1" i="1">
                        <a:latin typeface="Cambria Math"/>
                      </a:rPr>
                      <m:t>𝒛</m:t>
                    </m:r>
                  </m:oMath>
                </a14:m>
                <a:r>
                  <a:rPr lang="en-US" sz="1700" b="1" i="1" dirty="0">
                    <a:latin typeface="Times New Roman" panose="02020603050405020304" pitchFamily="18" charset="0"/>
                    <a:cs typeface="Times New Roman" panose="02020603050405020304" pitchFamily="18" charset="0"/>
                  </a:rPr>
                  <a:t>. Each </a:t>
                </a:r>
                <a14:m>
                  <m:oMath xmlns:m="http://schemas.openxmlformats.org/officeDocument/2006/math">
                    <m:sSub>
                      <m:sSubPr>
                        <m:ctrlPr>
                          <a:rPr lang="en-US" sz="1700" b="1" i="1">
                            <a:latin typeface="Cambria Math" panose="02040503050406030204" pitchFamily="18" charset="0"/>
                          </a:rPr>
                        </m:ctrlPr>
                      </m:sSubPr>
                      <m:e>
                        <m:r>
                          <a:rPr lang="en-US" sz="1700" b="1" i="1">
                            <a:latin typeface="Cambria Math"/>
                          </a:rPr>
                          <m:t>𝒛</m:t>
                        </m:r>
                      </m:e>
                      <m:sub>
                        <m:r>
                          <a:rPr lang="en-US" sz="1700" b="1" i="1">
                            <a:latin typeface="Cambria Math"/>
                          </a:rPr>
                          <m:t>𝒊𝒋</m:t>
                        </m:r>
                      </m:sub>
                    </m:sSub>
                  </m:oMath>
                </a14:m>
                <a:r>
                  <a:rPr lang="en-US" sz="1700" b="1" i="1" dirty="0">
                    <a:latin typeface="Times New Roman" panose="02020603050405020304" pitchFamily="18" charset="0"/>
                    <a:cs typeface="Times New Roman" panose="02020603050405020304" pitchFamily="18" charset="0"/>
                  </a:rPr>
                  <a:t> takes on the value of a cluster index between 1 and </a:t>
                </a:r>
                <a14:m>
                  <m:oMath xmlns:m="http://schemas.openxmlformats.org/officeDocument/2006/math">
                    <m:r>
                      <a:rPr lang="en-US" sz="1700" b="1" i="1">
                        <a:latin typeface="Cambria Math"/>
                      </a:rPr>
                      <m:t>𝑺</m:t>
                    </m:r>
                  </m:oMath>
                </a14:m>
                <a:r>
                  <a:rPr lang="en-US" sz="1700" b="1" i="1" dirty="0">
                    <a:latin typeface="Times New Roman" panose="02020603050405020304" pitchFamily="18" charset="0"/>
                    <a:cs typeface="Times New Roman" panose="02020603050405020304" pitchFamily="18" charset="0"/>
                  </a:rPr>
                  <a:t> [7</a:t>
                </a:r>
                <a:r>
                  <a:rPr lang="en-US" sz="1700" b="1" i="1" dirty="0" smtClean="0">
                    <a:latin typeface="Times New Roman" panose="02020603050405020304" pitchFamily="18" charset="0"/>
                    <a:cs typeface="Times New Roman" panose="02020603050405020304" pitchFamily="18" charset="0"/>
                  </a:rPr>
                  <a:t>];</a:t>
                </a:r>
              </a:p>
              <a:p>
                <a:pPr algn="just"/>
                <a:r>
                  <a:rPr lang="en-US" sz="1700" b="1" i="1" dirty="0" smtClean="0">
                    <a:solidFill>
                      <a:schemeClr val="accent6">
                        <a:lumMod val="75000"/>
                      </a:schemeClr>
                    </a:solidFill>
                    <a:latin typeface="Times New Roman" panose="02020603050405020304" pitchFamily="18" charset="0"/>
                    <a:cs typeface="Times New Roman" panose="02020603050405020304" pitchFamily="18" charset="0"/>
                  </a:rPr>
                  <a:t>BCM </a:t>
                </a:r>
                <a:r>
                  <a:rPr lang="en-US" sz="1700" b="1" i="1" dirty="0">
                    <a:solidFill>
                      <a:schemeClr val="accent6">
                        <a:lumMod val="75000"/>
                      </a:schemeClr>
                    </a:solidFill>
                    <a:latin typeface="Times New Roman" panose="02020603050405020304" pitchFamily="18" charset="0"/>
                    <a:cs typeface="Times New Roman" panose="02020603050405020304" pitchFamily="18" charset="0"/>
                  </a:rPr>
                  <a:t>augments the standard mixture model with prototypes and subspace feature indicators that characterize the </a:t>
                </a:r>
                <a:r>
                  <a:rPr lang="en-US" sz="1700" b="1" i="1" dirty="0" smtClean="0">
                    <a:solidFill>
                      <a:schemeClr val="accent6">
                        <a:lumMod val="75000"/>
                      </a:schemeClr>
                    </a:solidFill>
                    <a:latin typeface="Times New Roman" panose="02020603050405020304" pitchFamily="18" charset="0"/>
                    <a:cs typeface="Times New Roman" panose="02020603050405020304" pitchFamily="18" charset="0"/>
                  </a:rPr>
                  <a:t>clusters;</a:t>
                </a:r>
              </a:p>
              <a:p>
                <a:pPr algn="just"/>
                <a:r>
                  <a:rPr lang="en-US" sz="1700" b="1" i="1" dirty="0" smtClean="0">
                    <a:latin typeface="Times New Roman" panose="02020603050405020304" pitchFamily="18" charset="0"/>
                    <a:cs typeface="Times New Roman" panose="02020603050405020304" pitchFamily="18" charset="0"/>
                  </a:rPr>
                  <a:t>BCM </a:t>
                </a:r>
                <a:r>
                  <a:rPr lang="en-US" sz="1700" b="1" i="1" dirty="0">
                    <a:latin typeface="Times New Roman" panose="02020603050405020304" pitchFamily="18" charset="0"/>
                    <a:cs typeface="Times New Roman" panose="02020603050405020304" pitchFamily="18" charset="0"/>
                  </a:rPr>
                  <a:t>captures dependencies among features via </a:t>
                </a:r>
                <a:r>
                  <a:rPr lang="en-US" sz="1700" b="1" i="1" dirty="0" smtClean="0">
                    <a:latin typeface="Times New Roman" panose="02020603050405020304" pitchFamily="18" charset="0"/>
                    <a:cs typeface="Times New Roman" panose="02020603050405020304" pitchFamily="18" charset="0"/>
                  </a:rPr>
                  <a:t>prototypes.</a:t>
                </a:r>
                <a:endParaRPr lang="en-US" sz="1700" b="1" i="1" dirty="0">
                  <a:latin typeface="Times New Roman" panose="02020603050405020304" pitchFamily="18" charset="0"/>
                  <a:cs typeface="Times New Roman" panose="02020603050405020304" pitchFamily="18" charset="0"/>
                </a:endParaRPr>
              </a:p>
              <a:p>
                <a:pPr algn="just"/>
                <a:endParaRPr lang="en-US" sz="1800" b="1" i="1" dirty="0">
                  <a:latin typeface="Times New Roman" panose="02020603050405020304" pitchFamily="18" charset="0"/>
                  <a:cs typeface="Times New Roman" panose="02020603050405020304" pitchFamily="18" charset="0"/>
                </a:endParaRPr>
              </a:p>
            </p:txBody>
          </p:sp>
        </mc:Choice>
        <mc:Fallback xmlns="">
          <p:sp>
            <p:nvSpPr>
              <p:cNvPr id="3" name="Turinio vietos rezervavimo ženklas 2"/>
              <p:cNvSpPr>
                <a:spLocks noGrp="1" noRot="1" noChangeAspect="1" noMove="1" noResize="1" noEditPoints="1" noAdjustHandles="1" noChangeArrowheads="1" noChangeShapeType="1" noTextEdit="1"/>
              </p:cNvSpPr>
              <p:nvPr>
                <p:ph idx="1"/>
              </p:nvPr>
            </p:nvSpPr>
            <p:spPr>
              <a:xfrm>
                <a:off x="395536" y="1262743"/>
                <a:ext cx="8568952" cy="5464628"/>
              </a:xfrm>
              <a:blipFill>
                <a:blip r:embed="rId2"/>
                <a:stretch>
                  <a:fillRect l="-356" t="-223" r="-427" b="-4236"/>
                </a:stretch>
              </a:blipFill>
            </p:spPr>
            <p:txBody>
              <a:bodyPr/>
              <a:lstStyle/>
              <a:p>
                <a:r>
                  <a:rPr lang="en-US">
                    <a:noFill/>
                  </a:rPr>
                  <a:t> </a:t>
                </a:r>
              </a:p>
            </p:txBody>
          </p:sp>
        </mc:Fallback>
      </mc:AlternateContent>
    </p:spTree>
    <p:extLst>
      <p:ext uri="{BB962C8B-B14F-4D97-AF65-F5344CB8AC3E}">
        <p14:creationId xmlns:p14="http://schemas.microsoft.com/office/powerpoint/2010/main" val="3605309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826936"/>
            <a:ext cx="8568952" cy="500932"/>
          </a:xfrm>
        </p:spPr>
        <p:txBody>
          <a:bodyPr/>
          <a:lstStyle/>
          <a:p>
            <a:r>
              <a:rPr lang="lt-LT" sz="3200" b="1" dirty="0" err="1" smtClean="0"/>
              <a:t>Mixture</a:t>
            </a:r>
            <a:r>
              <a:rPr lang="lt-LT" sz="3200" b="1" dirty="0" smtClean="0"/>
              <a:t> </a:t>
            </a:r>
            <a:r>
              <a:rPr lang="lt-LT" sz="3200" b="1" dirty="0" err="1" smtClean="0"/>
              <a:t>model</a:t>
            </a:r>
            <a:endParaRPr lang="en-US" sz="3200" b="1" dirty="0"/>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257" y="1274745"/>
            <a:ext cx="6728381" cy="3321120"/>
          </a:xfrm>
        </p:spPr>
      </p:pic>
      <p:sp>
        <p:nvSpPr>
          <p:cNvPr id="3" name="Rectangle 2"/>
          <p:cNvSpPr/>
          <p:nvPr/>
        </p:nvSpPr>
        <p:spPr>
          <a:xfrm>
            <a:off x="524786" y="4534968"/>
            <a:ext cx="7863840" cy="2308324"/>
          </a:xfrm>
          <a:prstGeom prst="rect">
            <a:avLst/>
          </a:prstGeom>
        </p:spPr>
        <p:txBody>
          <a:bodyPr wrap="square">
            <a:spAutoFit/>
          </a:bodyPr>
          <a:lstStyle/>
          <a:p>
            <a:pPr marL="285750" indent="-285750" algn="just">
              <a:buFont typeface="Arial" panose="020B0604020202020204" pitchFamily="34" charset="0"/>
              <a:buChar char="•"/>
            </a:pPr>
            <a:r>
              <a:rPr lang="en-US" b="1" i="1" dirty="0" smtClean="0">
                <a:latin typeface="Times New Roman" panose="02020603050405020304" pitchFamily="18" charset="0"/>
                <a:cs typeface="Times New Roman" panose="02020603050405020304" pitchFamily="18" charset="0"/>
              </a:rPr>
              <a:t>„</a:t>
            </a:r>
            <a:r>
              <a:rPr lang="lt-LT" b="1" i="1" dirty="0" smtClean="0">
                <a:latin typeface="Times New Roman" panose="02020603050405020304" pitchFamily="18" charset="0"/>
                <a:cs typeface="Times New Roman" panose="02020603050405020304" pitchFamily="18" charset="0"/>
              </a:rPr>
              <a:t>M</a:t>
            </a:r>
            <a:r>
              <a:rPr lang="en-US" b="1" i="1" dirty="0" err="1" smtClean="0">
                <a:latin typeface="Times New Roman" panose="02020603050405020304" pitchFamily="18" charset="0"/>
                <a:cs typeface="Times New Roman" panose="02020603050405020304" pitchFamily="18" charset="0"/>
              </a:rPr>
              <a:t>ixture</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models" are used to make </a:t>
            </a:r>
            <a:r>
              <a:rPr lang="lt-LT" b="1" i="1" dirty="0" err="1" smtClean="0">
                <a:latin typeface="Times New Roman" panose="02020603050405020304" pitchFamily="18" charset="0"/>
                <a:cs typeface="Times New Roman" panose="02020603050405020304" pitchFamily="18" charset="0"/>
              </a:rPr>
              <a:t>statistical</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inferences</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about </a:t>
            </a:r>
            <a:r>
              <a:rPr lang="en-US" b="1" i="1" dirty="0">
                <a:latin typeface="Times New Roman" panose="02020603050405020304" pitchFamily="18" charset="0"/>
                <a:cs typeface="Times New Roman" panose="02020603050405020304" pitchFamily="18" charset="0"/>
              </a:rPr>
              <a:t>the properties of the sub-populations given only observations on the pooled population, without sub-population identity </a:t>
            </a:r>
            <a:r>
              <a:rPr lang="en-US" b="1" i="1" dirty="0" smtClean="0">
                <a:latin typeface="Times New Roman" panose="02020603050405020304" pitchFamily="18" charset="0"/>
                <a:cs typeface="Times New Roman" panose="02020603050405020304" pitchFamily="18" charset="0"/>
              </a:rPr>
              <a:t>information</a:t>
            </a:r>
            <a:r>
              <a:rPr lang="lt-LT" b="1" i="1" dirty="0">
                <a:latin typeface="Times New Roman" panose="02020603050405020304" pitchFamily="18" charset="0"/>
                <a:cs typeface="Times New Roman" panose="02020603050405020304" pitchFamily="18" charset="0"/>
              </a:rPr>
              <a:t>;</a:t>
            </a:r>
            <a:endParaRPr lang="lt-LT" b="1" i="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i="1" dirty="0" smtClean="0">
                <a:latin typeface="Times New Roman" panose="02020603050405020304" pitchFamily="18" charset="0"/>
                <a:cs typeface="Times New Roman" panose="02020603050405020304" pitchFamily="18" charset="0"/>
              </a:rPr>
              <a:t>BCM </a:t>
            </a:r>
            <a:r>
              <a:rPr lang="en-US" b="1" i="1" dirty="0">
                <a:latin typeface="Times New Roman" panose="02020603050405020304" pitchFamily="18" charset="0"/>
                <a:cs typeface="Times New Roman" panose="02020603050405020304" pitchFamily="18" charset="0"/>
              </a:rPr>
              <a:t>is a mixture model</a:t>
            </a:r>
            <a:r>
              <a:rPr lang="lt-LT" b="1"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it treats data as a mixture of several components, assuming that each data point belongs to one of the components, and each component </a:t>
            </a:r>
            <a:r>
              <a:rPr lang="lt-LT" b="1" i="1" dirty="0" smtClean="0">
                <a:latin typeface="Times New Roman" panose="02020603050405020304" pitchFamily="18" charset="0"/>
                <a:cs typeface="Times New Roman" panose="02020603050405020304" pitchFamily="18" charset="0"/>
              </a:rPr>
              <a:t>(</a:t>
            </a:r>
            <a:r>
              <a:rPr lang="lt-LT" b="1" i="1" dirty="0" err="1" smtClean="0">
                <a:latin typeface="Times New Roman" panose="02020603050405020304" pitchFamily="18" charset="0"/>
                <a:cs typeface="Times New Roman" panose="02020603050405020304" pitchFamily="18" charset="0"/>
              </a:rPr>
              <a:t>cluster</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has </a:t>
            </a:r>
            <a:r>
              <a:rPr lang="en-US" b="1" i="1" dirty="0">
                <a:latin typeface="Times New Roman" panose="02020603050405020304" pitchFamily="18" charset="0"/>
                <a:cs typeface="Times New Roman" panose="02020603050405020304" pitchFamily="18" charset="0"/>
              </a:rPr>
              <a:t>a simple parametric form</a:t>
            </a:r>
            <a:r>
              <a:rPr lang="lt-LT" b="1" i="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t-LT" b="1" i="1" dirty="0" err="1" smtClean="0">
                <a:latin typeface="Times New Roman" panose="02020603050405020304" pitchFamily="18" charset="0"/>
                <a:cs typeface="Times New Roman" panose="02020603050405020304" pitchFamily="18" charset="0"/>
              </a:rPr>
              <a:t>when</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you</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have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multiple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features</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for</a:t>
            </a:r>
            <a:r>
              <a:rPr lang="lt-LT" b="1" i="1" dirty="0" smtClean="0">
                <a:latin typeface="Times New Roman" panose="02020603050405020304" pitchFamily="18" charset="0"/>
                <a:cs typeface="Times New Roman" panose="02020603050405020304" pitchFamily="18" charset="0"/>
              </a:rPr>
              <a:t> a data </a:t>
            </a:r>
            <a:r>
              <a:rPr lang="lt-LT" b="1" i="1" dirty="0" err="1" smtClean="0">
                <a:latin typeface="Times New Roman" panose="02020603050405020304" pitchFamily="18" charset="0"/>
                <a:cs typeface="Times New Roman" panose="02020603050405020304" pitchFamily="18" charset="0"/>
              </a:rPr>
              <a:t>point</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BCM </a:t>
            </a:r>
            <a:r>
              <a:rPr lang="lt-LT" b="1" i="1" dirty="0" err="1" smtClean="0">
                <a:latin typeface="Times New Roman" panose="02020603050405020304" pitchFamily="18" charset="0"/>
                <a:cs typeface="Times New Roman" panose="02020603050405020304" pitchFamily="18" charset="0"/>
              </a:rPr>
              <a:t>assign</a:t>
            </a:r>
            <a:r>
              <a:rPr lang="en-US" b="1" i="1" dirty="0" smtClean="0">
                <a:latin typeface="Times New Roman" panose="02020603050405020304" pitchFamily="18" charset="0"/>
                <a:cs typeface="Times New Roman" panose="02020603050405020304" pitchFamily="18" charset="0"/>
              </a:rPr>
              <a:t>s</a:t>
            </a:r>
            <a:r>
              <a:rPr lang="lt-LT" b="1" i="1" dirty="0" smtClean="0">
                <a:latin typeface="Times New Roman" panose="02020603050405020304" pitchFamily="18" charset="0"/>
                <a:cs typeface="Times New Roman" panose="02020603050405020304" pitchFamily="18" charset="0"/>
              </a:rPr>
              <a:t> a </a:t>
            </a:r>
            <a:r>
              <a:rPr lang="lt-LT" b="1" i="1" dirty="0" err="1" smtClean="0">
                <a:latin typeface="Times New Roman" panose="02020603050405020304" pitchFamily="18" charset="0"/>
                <a:cs typeface="Times New Roman" panose="02020603050405020304" pitchFamily="18" charset="0"/>
              </a:rPr>
              <a:t>label</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for</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each</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of</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these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features</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instead</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of</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assigning</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one</a:t>
            </a:r>
            <a:r>
              <a:rPr lang="lt-LT" b="1" i="1" dirty="0" smtClean="0">
                <a:latin typeface="Times New Roman" panose="02020603050405020304" pitchFamily="18" charset="0"/>
                <a:cs typeface="Times New Roman" panose="02020603050405020304" pitchFamily="18" charset="0"/>
              </a:rPr>
              <a:t> data to </a:t>
            </a:r>
            <a:r>
              <a:rPr lang="lt-LT" b="1" i="1" dirty="0" err="1" smtClean="0">
                <a:latin typeface="Times New Roman" panose="02020603050405020304" pitchFamily="18" charset="0"/>
                <a:cs typeface="Times New Roman" panose="02020603050405020304" pitchFamily="18" charset="0"/>
              </a:rPr>
              <a:t>one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cluster</a:t>
            </a:r>
            <a:r>
              <a:rPr lang="lt-LT" b="1" i="1" dirty="0">
                <a:latin typeface="Times New Roman" panose="02020603050405020304" pitchFamily="18" charset="0"/>
                <a:cs typeface="Times New Roman" panose="02020603050405020304" pitchFamily="18" charset="0"/>
              </a:rPr>
              <a:t> </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flexible</a:t>
            </a:r>
            <a:r>
              <a:rPr lang="lt-LT" b="1" i="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4364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3" y="850791"/>
            <a:ext cx="8821365" cy="588395"/>
          </a:xfrm>
        </p:spPr>
        <p:txBody>
          <a:bodyPr/>
          <a:lstStyle/>
          <a:p>
            <a:r>
              <a:rPr lang="lt-LT" sz="3200" b="1" dirty="0" err="1" smtClean="0"/>
              <a:t>Personalisation</a:t>
            </a:r>
            <a:r>
              <a:rPr lang="lt-LT" sz="3200" b="1" dirty="0" smtClean="0"/>
              <a:t> </a:t>
            </a:r>
            <a:r>
              <a:rPr lang="lt-LT" sz="3200" b="1" dirty="0" err="1" smtClean="0"/>
              <a:t>uses</a:t>
            </a:r>
            <a:r>
              <a:rPr lang="lt-LT" sz="3200" b="1" dirty="0" smtClean="0"/>
              <a:t> </a:t>
            </a:r>
            <a:r>
              <a:rPr lang="lt-LT" sz="3200" b="1" dirty="0" err="1" smtClean="0"/>
              <a:t>user</a:t>
            </a:r>
            <a:r>
              <a:rPr lang="lt-LT" sz="3200" b="1" dirty="0" smtClean="0"/>
              <a:t> </a:t>
            </a:r>
            <a:r>
              <a:rPr lang="lt-LT" sz="3200" b="1" dirty="0" err="1" smtClean="0"/>
              <a:t>model</a:t>
            </a:r>
            <a:r>
              <a:rPr lang="lt-LT" sz="3200" b="1" dirty="0" smtClean="0"/>
              <a:t> </a:t>
            </a:r>
            <a:r>
              <a:rPr lang="lt-LT" sz="3200" dirty="0" smtClean="0"/>
              <a:t>[</a:t>
            </a:r>
            <a:r>
              <a:rPr lang="en-US" sz="3200" dirty="0" smtClean="0"/>
              <a:t>8</a:t>
            </a:r>
            <a:r>
              <a:rPr lang="lt-LT" sz="3200" dirty="0" smtClean="0"/>
              <a:t>]</a:t>
            </a:r>
            <a:endParaRPr lang="en-US" sz="3200" b="1" dirty="0"/>
          </a:p>
        </p:txBody>
      </p:sp>
      <p:sp>
        <p:nvSpPr>
          <p:cNvPr id="3" name="Content Placeholder 2"/>
          <p:cNvSpPr>
            <a:spLocks noGrp="1"/>
          </p:cNvSpPr>
          <p:nvPr>
            <p:ph idx="1"/>
          </p:nvPr>
        </p:nvSpPr>
        <p:spPr>
          <a:xfrm>
            <a:off x="395536" y="1391478"/>
            <a:ext cx="8568952" cy="5123622"/>
          </a:xfrm>
        </p:spPr>
        <p:txBody>
          <a:bodyPr/>
          <a:lstStyle/>
          <a:p>
            <a:pPr algn="just"/>
            <a:r>
              <a:rPr lang="lt-LT" sz="2400" b="1" i="1" dirty="0" smtClean="0">
                <a:solidFill>
                  <a:schemeClr val="accent6"/>
                </a:solidFill>
                <a:latin typeface="Times New Roman" panose="02020603050405020304" pitchFamily="18" charset="0"/>
                <a:cs typeface="Times New Roman" panose="02020603050405020304" pitchFamily="18" charset="0"/>
              </a:rPr>
              <a:t>u</a:t>
            </a:r>
            <a:r>
              <a:rPr lang="en-US" sz="2400" b="1" i="1" dirty="0" err="1" smtClean="0">
                <a:solidFill>
                  <a:schemeClr val="accent6"/>
                </a:solidFill>
                <a:latin typeface="Times New Roman" panose="02020603050405020304" pitchFamily="18" charset="0"/>
                <a:cs typeface="Times New Roman" panose="02020603050405020304" pitchFamily="18" charset="0"/>
              </a:rPr>
              <a:t>ser</a:t>
            </a:r>
            <a:r>
              <a:rPr lang="en-US" sz="2400" b="1" i="1" dirty="0" smtClean="0">
                <a:solidFill>
                  <a:schemeClr val="accent6"/>
                </a:solidFill>
                <a:latin typeface="Times New Roman" panose="02020603050405020304" pitchFamily="18" charset="0"/>
                <a:cs typeface="Times New Roman" panose="02020603050405020304" pitchFamily="18" charset="0"/>
              </a:rPr>
              <a:t> </a:t>
            </a:r>
            <a:r>
              <a:rPr lang="en-US" sz="2400" b="1" i="1" dirty="0">
                <a:solidFill>
                  <a:schemeClr val="accent6"/>
                </a:solidFill>
                <a:latin typeface="Times New Roman" panose="02020603050405020304" pitchFamily="18" charset="0"/>
                <a:cs typeface="Times New Roman" panose="02020603050405020304" pitchFamily="18" charset="0"/>
              </a:rPr>
              <a:t>modeling </a:t>
            </a:r>
            <a:r>
              <a:rPr lang="en-US" sz="2400" b="1" i="1" dirty="0">
                <a:latin typeface="Times New Roman" panose="02020603050405020304" pitchFamily="18" charset="0"/>
                <a:cs typeface="Times New Roman" panose="02020603050405020304" pitchFamily="18" charset="0"/>
              </a:rPr>
              <a:t>is a part of </a:t>
            </a:r>
            <a:r>
              <a:rPr lang="lt-LT" sz="2400" b="1" i="1" dirty="0" smtClean="0">
                <a:latin typeface="Times New Roman" panose="02020603050405020304" pitchFamily="18" charset="0"/>
                <a:cs typeface="Times New Roman" panose="02020603050405020304" pitchFamily="18" charset="0"/>
              </a:rPr>
              <a:t>data </a:t>
            </a:r>
            <a:r>
              <a:rPr lang="lt-LT" sz="2400" b="1" i="1" dirty="0" err="1" smtClean="0">
                <a:latin typeface="Times New Roman" panose="02020603050405020304" pitchFamily="18" charset="0"/>
                <a:cs typeface="Times New Roman" panose="02020603050405020304" pitchFamily="18" charset="0"/>
              </a:rPr>
              <a:t>mining</a:t>
            </a:r>
            <a:r>
              <a:rPr lang="lt-LT"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operation </a:t>
            </a:r>
            <a:r>
              <a:rPr lang="en-US" sz="2400" b="1" i="1" dirty="0">
                <a:latin typeface="Times New Roman" panose="02020603050405020304" pitchFamily="18" charset="0"/>
                <a:cs typeface="Times New Roman" panose="02020603050405020304" pitchFamily="18" charset="0"/>
              </a:rPr>
              <a:t>explicitly designed for an exploration of the target audience (based on specific characteristics) and understanding the distinct patterns of its </a:t>
            </a:r>
            <a:r>
              <a:rPr lang="en-US" sz="2400" b="1" i="1" dirty="0" smtClean="0">
                <a:latin typeface="Times New Roman" panose="02020603050405020304" pitchFamily="18" charset="0"/>
                <a:cs typeface="Times New Roman" panose="02020603050405020304" pitchFamily="18" charset="0"/>
              </a:rPr>
              <a:t>behavior</a:t>
            </a:r>
            <a:r>
              <a:rPr lang="lt-LT" sz="2400" b="1" i="1" dirty="0" smtClean="0">
                <a:latin typeface="Times New Roman" panose="02020603050405020304" pitchFamily="18" charset="0"/>
                <a:cs typeface="Times New Roman" panose="02020603050405020304" pitchFamily="18" charset="0"/>
              </a:rPr>
              <a:t>;</a:t>
            </a:r>
          </a:p>
          <a:p>
            <a:pPr algn="just"/>
            <a:r>
              <a:rPr lang="lt-LT" sz="2400" b="1" i="1" dirty="0" smtClean="0">
                <a:solidFill>
                  <a:schemeClr val="accent6"/>
                </a:solidFill>
                <a:latin typeface="Times New Roman" panose="02020603050405020304" pitchFamily="18" charset="0"/>
                <a:cs typeface="Times New Roman" panose="02020603050405020304" pitchFamily="18" charset="0"/>
              </a:rPr>
              <a:t>u</a:t>
            </a:r>
            <a:r>
              <a:rPr lang="en-US" sz="2400" b="1" i="1" dirty="0" err="1" smtClean="0">
                <a:solidFill>
                  <a:schemeClr val="accent6"/>
                </a:solidFill>
                <a:latin typeface="Times New Roman" panose="02020603050405020304" pitchFamily="18" charset="0"/>
                <a:cs typeface="Times New Roman" panose="02020603050405020304" pitchFamily="18" charset="0"/>
              </a:rPr>
              <a:t>ser</a:t>
            </a:r>
            <a:r>
              <a:rPr lang="en-US" sz="2400" b="1" i="1" dirty="0" smtClean="0">
                <a:solidFill>
                  <a:schemeClr val="accent6"/>
                </a:solidFill>
                <a:latin typeface="Times New Roman" panose="02020603050405020304" pitchFamily="18" charset="0"/>
                <a:cs typeface="Times New Roman" panose="02020603050405020304" pitchFamily="18" charset="0"/>
              </a:rPr>
              <a:t> </a:t>
            </a:r>
            <a:r>
              <a:rPr lang="en-US" sz="2400" b="1" i="1" dirty="0">
                <a:solidFill>
                  <a:schemeClr val="accent6"/>
                </a:solidFill>
                <a:latin typeface="Times New Roman" panose="02020603050405020304" pitchFamily="18" charset="0"/>
                <a:cs typeface="Times New Roman" panose="02020603050405020304" pitchFamily="18" charset="0"/>
              </a:rPr>
              <a:t>modeling </a:t>
            </a:r>
            <a:r>
              <a:rPr lang="en-US" sz="2400" b="1" i="1" dirty="0">
                <a:latin typeface="Times New Roman" panose="02020603050405020304" pitchFamily="18" charset="0"/>
                <a:cs typeface="Times New Roman" panose="02020603050405020304" pitchFamily="18" charset="0"/>
              </a:rPr>
              <a:t>uses descriptive algorithms to find patterns and group them to offer suggestions regarding the content for a specific </a:t>
            </a:r>
            <a:r>
              <a:rPr lang="en-US" sz="2400" b="1" i="1" dirty="0" smtClean="0">
                <a:latin typeface="Times New Roman" panose="02020603050405020304" pitchFamily="18" charset="0"/>
                <a:cs typeface="Times New Roman" panose="02020603050405020304" pitchFamily="18" charset="0"/>
              </a:rPr>
              <a:t>audience</a:t>
            </a:r>
            <a:r>
              <a:rPr lang="lt-LT" sz="2400" b="1" i="1" dirty="0" smtClean="0">
                <a:latin typeface="Times New Roman" panose="02020603050405020304" pitchFamily="18" charset="0"/>
                <a:cs typeface="Times New Roman" panose="02020603050405020304" pitchFamily="18" charset="0"/>
              </a:rPr>
              <a:t>;</a:t>
            </a:r>
          </a:p>
          <a:p>
            <a:r>
              <a:rPr lang="en-US" sz="2400" b="1" i="1" dirty="0" smtClean="0">
                <a:solidFill>
                  <a:schemeClr val="accent6"/>
                </a:solidFill>
                <a:latin typeface="Times New Roman" panose="02020603050405020304" pitchFamily="18" charset="0"/>
                <a:cs typeface="Times New Roman" panose="02020603050405020304" pitchFamily="18" charset="0"/>
              </a:rPr>
              <a:t>purpose </a:t>
            </a:r>
            <a:r>
              <a:rPr lang="lt-LT" sz="2400" b="1" i="1" dirty="0" err="1" smtClean="0">
                <a:solidFill>
                  <a:schemeClr val="accent6"/>
                </a:solidFill>
                <a:latin typeface="Times New Roman" panose="02020603050405020304" pitchFamily="18" charset="0"/>
                <a:cs typeface="Times New Roman" panose="02020603050405020304" pitchFamily="18" charset="0"/>
              </a:rPr>
              <a:t>of</a:t>
            </a:r>
            <a:r>
              <a:rPr lang="lt-LT" sz="2400" b="1" i="1" dirty="0" smtClean="0">
                <a:solidFill>
                  <a:schemeClr val="accent6"/>
                </a:solidFill>
                <a:latin typeface="Times New Roman" panose="02020603050405020304" pitchFamily="18" charset="0"/>
                <a:cs typeface="Times New Roman" panose="02020603050405020304" pitchFamily="18" charset="0"/>
              </a:rPr>
              <a:t> </a:t>
            </a:r>
            <a:r>
              <a:rPr lang="lt-LT" sz="2400" b="1" i="1" dirty="0" err="1" smtClean="0">
                <a:solidFill>
                  <a:schemeClr val="accent6"/>
                </a:solidFill>
                <a:latin typeface="Times New Roman" panose="02020603050405020304" pitchFamily="18" charset="0"/>
                <a:cs typeface="Times New Roman" panose="02020603050405020304" pitchFamily="18" charset="0"/>
              </a:rPr>
              <a:t>user</a:t>
            </a:r>
            <a:r>
              <a:rPr lang="lt-LT" sz="2400" b="1" i="1" dirty="0" smtClean="0">
                <a:solidFill>
                  <a:schemeClr val="accent6"/>
                </a:solidFill>
                <a:latin typeface="Times New Roman" panose="02020603050405020304" pitchFamily="18" charset="0"/>
                <a:cs typeface="Times New Roman" panose="02020603050405020304" pitchFamily="18" charset="0"/>
              </a:rPr>
              <a:t> </a:t>
            </a:r>
            <a:r>
              <a:rPr lang="lt-LT" sz="2400" b="1" i="1" dirty="0" err="1" smtClean="0">
                <a:solidFill>
                  <a:schemeClr val="accent6"/>
                </a:solidFill>
                <a:latin typeface="Times New Roman" panose="02020603050405020304" pitchFamily="18" charset="0"/>
                <a:cs typeface="Times New Roman" panose="02020603050405020304" pitchFamily="18" charset="0"/>
              </a:rPr>
              <a:t>model</a:t>
            </a:r>
            <a:r>
              <a:rPr lang="lt-LT" sz="2400" b="1" i="1" dirty="0" smtClean="0">
                <a:solidFill>
                  <a:schemeClr val="accent6"/>
                </a:solidFill>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is </a:t>
            </a:r>
            <a:r>
              <a:rPr lang="en-US" sz="2400" b="1" i="1" dirty="0">
                <a:latin typeface="Times New Roman" panose="02020603050405020304" pitchFamily="18" charset="0"/>
                <a:cs typeface="Times New Roman" panose="02020603050405020304" pitchFamily="18" charset="0"/>
              </a:rPr>
              <a:t>to:</a:t>
            </a:r>
          </a:p>
          <a:p>
            <a:pPr lvl="1"/>
            <a:r>
              <a:rPr lang="lt-LT" sz="1800" b="1" i="1" dirty="0" smtClean="0">
                <a:latin typeface="Times New Roman" panose="02020603050405020304" pitchFamily="18" charset="0"/>
                <a:cs typeface="Times New Roman" panose="02020603050405020304" pitchFamily="18" charset="0"/>
              </a:rPr>
              <a:t>d</a:t>
            </a:r>
            <a:r>
              <a:rPr lang="en-US" sz="1800" b="1" i="1" dirty="0" err="1" smtClean="0">
                <a:latin typeface="Times New Roman" panose="02020603050405020304" pitchFamily="18" charset="0"/>
                <a:cs typeface="Times New Roman" panose="02020603050405020304" pitchFamily="18" charset="0"/>
              </a:rPr>
              <a:t>efine</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user </a:t>
            </a:r>
            <a:r>
              <a:rPr lang="en-US" sz="1800" b="1" i="1" dirty="0" smtClean="0">
                <a:latin typeface="Times New Roman" panose="02020603050405020304" pitchFamily="18" charset="0"/>
                <a:cs typeface="Times New Roman" panose="02020603050405020304" pitchFamily="18" charset="0"/>
              </a:rPr>
              <a:t>intentions</a:t>
            </a:r>
            <a:r>
              <a:rPr lang="lt-LT" sz="1800" b="1" i="1" dirty="0" smtClean="0">
                <a:latin typeface="Times New Roman" panose="02020603050405020304" pitchFamily="18" charset="0"/>
                <a:cs typeface="Times New Roman" panose="02020603050405020304" pitchFamily="18" charset="0"/>
              </a:rPr>
              <a:t>,</a:t>
            </a:r>
            <a:endParaRPr lang="en-US" sz="1800" b="1" i="1" dirty="0">
              <a:latin typeface="Times New Roman" panose="02020603050405020304" pitchFamily="18" charset="0"/>
              <a:cs typeface="Times New Roman" panose="02020603050405020304" pitchFamily="18" charset="0"/>
            </a:endParaRPr>
          </a:p>
          <a:p>
            <a:pPr lvl="1"/>
            <a:r>
              <a:rPr lang="lt-LT" sz="1800" b="1" i="1" dirty="0" smtClean="0">
                <a:latin typeface="Times New Roman" panose="02020603050405020304" pitchFamily="18" charset="0"/>
                <a:cs typeface="Times New Roman" panose="02020603050405020304" pitchFamily="18" charset="0"/>
              </a:rPr>
              <a:t>e</a:t>
            </a:r>
            <a:r>
              <a:rPr lang="en-US" sz="1800" b="1" i="1" dirty="0" err="1" smtClean="0">
                <a:latin typeface="Times New Roman" panose="02020603050405020304" pitchFamily="18" charset="0"/>
                <a:cs typeface="Times New Roman" panose="02020603050405020304" pitchFamily="18" charset="0"/>
              </a:rPr>
              <a:t>xplore</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user background (who is, where did he come </a:t>
            </a:r>
            <a:r>
              <a:rPr lang="en-US" sz="1800" b="1" i="1" dirty="0" smtClean="0">
                <a:latin typeface="Times New Roman" panose="02020603050405020304" pitchFamily="18" charset="0"/>
                <a:cs typeface="Times New Roman" panose="02020603050405020304" pitchFamily="18" charset="0"/>
              </a:rPr>
              <a:t>from</a:t>
            </a:r>
            <a:r>
              <a:rPr lang="lt-LT" sz="1800" b="1" i="1" dirty="0" smtClean="0">
                <a:latin typeface="Times New Roman" panose="02020603050405020304" pitchFamily="18" charset="0"/>
                <a:cs typeface="Times New Roman" panose="02020603050405020304" pitchFamily="18" charset="0"/>
              </a:rPr>
              <a:t>...</a:t>
            </a:r>
            <a:r>
              <a:rPr lang="en-US" sz="1800" b="1" i="1" dirty="0" smtClean="0">
                <a:latin typeface="Times New Roman" panose="02020603050405020304" pitchFamily="18" charset="0"/>
                <a:cs typeface="Times New Roman" panose="02020603050405020304" pitchFamily="18" charset="0"/>
              </a:rPr>
              <a:t>)</a:t>
            </a:r>
            <a:r>
              <a:rPr lang="lt-LT" sz="1800" b="1" i="1" dirty="0" smtClean="0">
                <a:latin typeface="Times New Roman" panose="02020603050405020304" pitchFamily="18" charset="0"/>
                <a:cs typeface="Times New Roman" panose="02020603050405020304" pitchFamily="18" charset="0"/>
              </a:rPr>
              <a:t>,</a:t>
            </a:r>
            <a:endParaRPr lang="en-US" sz="1800" b="1" i="1" dirty="0">
              <a:latin typeface="Times New Roman" panose="02020603050405020304" pitchFamily="18" charset="0"/>
              <a:cs typeface="Times New Roman" panose="02020603050405020304" pitchFamily="18" charset="0"/>
            </a:endParaRPr>
          </a:p>
          <a:p>
            <a:pPr lvl="1"/>
            <a:r>
              <a:rPr lang="lt-LT" sz="1800" b="1" i="1" dirty="0" smtClean="0">
                <a:latin typeface="Times New Roman" panose="02020603050405020304" pitchFamily="18" charset="0"/>
                <a:cs typeface="Times New Roman" panose="02020603050405020304" pitchFamily="18" charset="0"/>
              </a:rPr>
              <a:t>e</a:t>
            </a:r>
            <a:r>
              <a:rPr lang="en-US" sz="1800" b="1" i="1" dirty="0" err="1" smtClean="0">
                <a:latin typeface="Times New Roman" panose="02020603050405020304" pitchFamily="18" charset="0"/>
                <a:cs typeface="Times New Roman" panose="02020603050405020304" pitchFamily="18" charset="0"/>
              </a:rPr>
              <a:t>xplore</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the context of use, i.e., user intent (for example, to keep </a:t>
            </a:r>
            <a:r>
              <a:rPr lang="en-US" sz="1800" b="1" i="1" dirty="0" smtClean="0">
                <a:latin typeface="Times New Roman" panose="02020603050405020304" pitchFamily="18" charset="0"/>
                <a:cs typeface="Times New Roman" panose="02020603050405020304" pitchFamily="18" charset="0"/>
              </a:rPr>
              <a:t>notes)</a:t>
            </a:r>
            <a:r>
              <a:rPr lang="lt-LT" sz="1800" b="1" i="1" dirty="0" smtClean="0">
                <a:latin typeface="Times New Roman" panose="02020603050405020304" pitchFamily="18" charset="0"/>
                <a:cs typeface="Times New Roman" panose="02020603050405020304" pitchFamily="18" charset="0"/>
              </a:rPr>
              <a:t>,</a:t>
            </a:r>
            <a:endParaRPr lang="en-US" sz="1800" b="1" i="1" dirty="0">
              <a:latin typeface="Times New Roman" panose="02020603050405020304" pitchFamily="18" charset="0"/>
              <a:cs typeface="Times New Roman" panose="02020603050405020304" pitchFamily="18" charset="0"/>
            </a:endParaRPr>
          </a:p>
          <a:p>
            <a:pPr lvl="1"/>
            <a:r>
              <a:rPr lang="lt-LT" sz="1800" b="1" i="1" dirty="0" smtClean="0">
                <a:latin typeface="Times New Roman" panose="02020603050405020304" pitchFamily="18" charset="0"/>
                <a:cs typeface="Times New Roman" panose="02020603050405020304" pitchFamily="18" charset="0"/>
              </a:rPr>
              <a:t>d</a:t>
            </a:r>
            <a:r>
              <a:rPr lang="en-US" sz="1800" b="1" i="1" dirty="0" smtClean="0">
                <a:latin typeface="Times New Roman" panose="02020603050405020304" pitchFamily="18" charset="0"/>
                <a:cs typeface="Times New Roman" panose="02020603050405020304" pitchFamily="18" charset="0"/>
              </a:rPr>
              <a:t>escribe </a:t>
            </a:r>
            <a:r>
              <a:rPr lang="en-US" sz="1800" b="1" i="1" dirty="0">
                <a:latin typeface="Times New Roman" panose="02020603050405020304" pitchFamily="18" charset="0"/>
                <a:cs typeface="Times New Roman" panose="02020603050405020304" pitchFamily="18" charset="0"/>
              </a:rPr>
              <a:t>user traits and </a:t>
            </a:r>
            <a:r>
              <a:rPr lang="en-US" sz="1800" b="1" i="1" dirty="0" smtClean="0">
                <a:latin typeface="Times New Roman" panose="02020603050405020304" pitchFamily="18" charset="0"/>
                <a:cs typeface="Times New Roman" panose="02020603050405020304" pitchFamily="18" charset="0"/>
              </a:rPr>
              <a:t>preferences</a:t>
            </a:r>
            <a:r>
              <a:rPr lang="lt-LT" sz="1800" b="1" i="1" dirty="0" smtClean="0">
                <a:latin typeface="Times New Roman" panose="02020603050405020304" pitchFamily="18" charset="0"/>
                <a:cs typeface="Times New Roman" panose="02020603050405020304" pitchFamily="18" charset="0"/>
              </a:rPr>
              <a:t>.</a:t>
            </a:r>
            <a:endParaRPr lang="en-US" sz="1800" b="1" i="1" dirty="0">
              <a:latin typeface="Times New Roman" panose="02020603050405020304" pitchFamily="18" charset="0"/>
              <a:cs typeface="Times New Roman" panose="02020603050405020304" pitchFamily="18" charset="0"/>
            </a:endParaRPr>
          </a:p>
          <a:p>
            <a:pPr algn="just"/>
            <a:endParaRPr lang="en-US" sz="2400"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01394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39" y="882596"/>
            <a:ext cx="8568952" cy="540687"/>
          </a:xfrm>
        </p:spPr>
        <p:txBody>
          <a:bodyPr/>
          <a:lstStyle/>
          <a:p>
            <a:r>
              <a:rPr lang="lt-LT" sz="3200" b="1" dirty="0"/>
              <a:t>BCM </a:t>
            </a:r>
            <a:r>
              <a:rPr lang="lt-LT" sz="3200" b="1" dirty="0" err="1"/>
              <a:t>clustering</a:t>
            </a:r>
            <a:r>
              <a:rPr lang="lt-LT" sz="3200" b="1" dirty="0"/>
              <a:t> </a:t>
            </a:r>
            <a:r>
              <a:rPr lang="lt-LT" sz="3200" b="1" dirty="0" err="1"/>
              <a:t>part</a:t>
            </a:r>
            <a:r>
              <a:rPr lang="lt-LT" sz="3200" b="1" dirty="0"/>
              <a:t> </a:t>
            </a:r>
            <a:r>
              <a:rPr lang="lt-LT" sz="3200" dirty="0"/>
              <a:t>[1]-[7]</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31235"/>
                <a:ext cx="8568952" cy="4878085"/>
              </a:xfrm>
            </p:spPr>
            <p:txBody>
              <a:bodyPr/>
              <a:lstStyle/>
              <a:p>
                <a:pPr algn="just"/>
                <a:r>
                  <a:rPr lang="lt-LT" sz="1800" b="1" i="1" dirty="0" err="1" smtClean="0">
                    <a:latin typeface="Times New Roman" panose="02020603050405020304" pitchFamily="18" charset="0"/>
                    <a:cs typeface="Times New Roman" panose="02020603050405020304" pitchFamily="18" charset="0"/>
                  </a:rPr>
                  <a:t>in</a:t>
                </a:r>
                <a:r>
                  <a:rPr lang="lt-LT" sz="1800" b="1" i="1" dirty="0" smtClean="0">
                    <a:latin typeface="Times New Roman" panose="02020603050405020304" pitchFamily="18" charset="0"/>
                    <a:cs typeface="Times New Roman" panose="02020603050405020304" pitchFamily="18" charset="0"/>
                  </a:rPr>
                  <a:t> </a:t>
                </a:r>
                <a:r>
                  <a:rPr lang="lt-LT" sz="1800" b="1" i="1" dirty="0">
                    <a:latin typeface="Times New Roman" panose="02020603050405020304" pitchFamily="18" charset="0"/>
                    <a:cs typeface="Times New Roman" panose="02020603050405020304" pitchFamily="18" charset="0"/>
                  </a:rPr>
                  <a:t>BCM </a:t>
                </a:r>
                <a:r>
                  <a:rPr lang="lt-LT" sz="1800" b="1" i="1" dirty="0" err="1">
                    <a:latin typeface="Times New Roman" panose="02020603050405020304" pitchFamily="18" charset="0"/>
                    <a:cs typeface="Times New Roman" panose="02020603050405020304" pitchFamily="18" charset="0"/>
                  </a:rPr>
                  <a:t>generative</a:t>
                </a:r>
                <a:r>
                  <a:rPr lang="lt-LT" sz="1800" b="1" i="1" dirty="0">
                    <a:latin typeface="Times New Roman" panose="02020603050405020304" pitchFamily="18" charset="0"/>
                    <a:cs typeface="Times New Roman" panose="02020603050405020304" pitchFamily="18" charset="0"/>
                  </a:rPr>
                  <a:t> story, </a:t>
                </a:r>
                <a:r>
                  <a:rPr lang="lt-LT" sz="1800" b="1" i="1" dirty="0" err="1">
                    <a:latin typeface="Times New Roman" panose="02020603050405020304" pitchFamily="18" charset="0"/>
                    <a:cs typeface="Times New Roman" panose="02020603050405020304" pitchFamily="18" charset="0"/>
                  </a:rPr>
                  <a:t>clusters</a:t>
                </a:r>
                <a:r>
                  <a:rPr lang="lt-LT" sz="1800" b="1" i="1" dirty="0">
                    <a:latin typeface="Times New Roman" panose="02020603050405020304" pitchFamily="18" charset="0"/>
                    <a:cs typeface="Times New Roman" panose="02020603050405020304" pitchFamily="18" charset="0"/>
                  </a:rPr>
                  <a:t> are </a:t>
                </a:r>
                <a:r>
                  <a:rPr lang="lt-LT" sz="1800" b="1" i="1" dirty="0" err="1">
                    <a:latin typeface="Times New Roman" panose="02020603050405020304" pitchFamily="18" charset="0"/>
                    <a:cs typeface="Times New Roman" panose="02020603050405020304" pitchFamily="18" charset="0"/>
                  </a:rPr>
                  <a:t>generated</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first</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of</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all</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each</a:t>
                </a:r>
                <a:r>
                  <a:rPr lang="lt-LT" sz="1800" b="1" i="1" dirty="0">
                    <a:latin typeface="Times New Roman" panose="02020603050405020304" pitchFamily="18" charset="0"/>
                    <a:cs typeface="Times New Roman" panose="02020603050405020304" pitchFamily="18" charset="0"/>
                  </a:rPr>
                  <a:t> data </a:t>
                </a:r>
                <a:r>
                  <a:rPr lang="lt-LT" sz="1800" b="1" i="1" dirty="0" err="1">
                    <a:latin typeface="Times New Roman" panose="02020603050405020304" pitchFamily="18" charset="0"/>
                    <a:cs typeface="Times New Roman" panose="02020603050405020304" pitchFamily="18" charset="0"/>
                  </a:rPr>
                  <a:t>point</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is</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repesented</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by</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distribution</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over</a:t>
                </a:r>
                <a:r>
                  <a:rPr lang="lt-LT" sz="1800" b="1" i="1" dirty="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clusters</a:t>
                </a:r>
                <a:r>
                  <a:rPr lang="lt-LT"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labels are assigned to each of the features in the log document </a:t>
                </a:r>
                <a:r>
                  <a:rPr lang="en-US" sz="1800" b="1" i="1" dirty="0" smtClean="0">
                    <a:latin typeface="Times New Roman" panose="02020603050405020304" pitchFamily="18" charset="0"/>
                    <a:cs typeface="Times New Roman" panose="02020603050405020304" pitchFamily="18" charset="0"/>
                  </a:rPr>
                  <a:t>(</a:t>
                </a:r>
                <a:r>
                  <a:rPr lang="lt-LT" sz="1800" b="1" i="1" dirty="0" err="1" smtClean="0">
                    <a:latin typeface="Times New Roman" panose="02020603050405020304" pitchFamily="18" charset="0"/>
                    <a:cs typeface="Times New Roman" panose="02020603050405020304" pitchFamily="18" charset="0"/>
                  </a:rPr>
                  <a:t>result</a:t>
                </a:r>
                <a:r>
                  <a:rPr lang="lt-LT" sz="1800" b="1" i="1" dirty="0" smtClean="0">
                    <a:latin typeface="Times New Roman" panose="02020603050405020304" pitchFamily="18" charset="0"/>
                    <a:cs typeface="Times New Roman" panose="02020603050405020304" pitchFamily="18" charset="0"/>
                  </a:rPr>
                  <a:t> – </a:t>
                </a:r>
                <a:r>
                  <a:rPr lang="en-US" sz="1800" b="1" i="1" dirty="0" smtClean="0">
                    <a:latin typeface="Times New Roman" panose="02020603050405020304" pitchFamily="18" charset="0"/>
                    <a:cs typeface="Times New Roman" panose="02020603050405020304" pitchFamily="18" charset="0"/>
                  </a:rPr>
                  <a:t>distribution </a:t>
                </a:r>
                <a:r>
                  <a:rPr lang="lt-LT" sz="1800" b="1" i="1" dirty="0" err="1" smtClean="0">
                    <a:latin typeface="Times New Roman" panose="02020603050405020304" pitchFamily="18" charset="0"/>
                    <a:cs typeface="Times New Roman" panose="02020603050405020304" pitchFamily="18" charset="0"/>
                  </a:rPr>
                  <a:t>of</a:t>
                </a:r>
                <a:r>
                  <a:rPr lang="lt-LT" sz="1800" b="1" i="1" dirty="0" smtClean="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features</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over </a:t>
                </a:r>
                <a:r>
                  <a:rPr lang="en-US" sz="1800" b="1" i="1" dirty="0">
                    <a:latin typeface="Times New Roman" panose="02020603050405020304" pitchFamily="18" charset="0"/>
                    <a:cs typeface="Times New Roman" panose="02020603050405020304" pitchFamily="18" charset="0"/>
                  </a:rPr>
                  <a:t>clusters);</a:t>
                </a:r>
                <a:endParaRPr lang="lt-LT" sz="1800" b="1" i="1" dirty="0" smtClean="0">
                  <a:latin typeface="Times New Roman" panose="02020603050405020304" pitchFamily="18" charset="0"/>
                  <a:cs typeface="Times New Roman" panose="02020603050405020304" pitchFamily="18" charset="0"/>
                </a:endParaRPr>
              </a:p>
              <a:p>
                <a:pPr algn="just"/>
                <a:r>
                  <a:rPr lang="lt-LT" sz="1800" b="1" i="1" dirty="0" smtClean="0">
                    <a:latin typeface="Times New Roman" panose="02020603050405020304" pitchFamily="18" charset="0"/>
                    <a:cs typeface="Times New Roman" panose="02020603050405020304" pitchFamily="18" charset="0"/>
                  </a:rPr>
                  <a:t>p</a:t>
                </a:r>
                <a:r>
                  <a:rPr lang="en-US" sz="1800" b="1" i="1" dirty="0" err="1" smtClean="0">
                    <a:latin typeface="Times New Roman" panose="02020603050405020304" pitchFamily="18" charset="0"/>
                    <a:cs typeface="Times New Roman" panose="02020603050405020304" pitchFamily="18" charset="0"/>
                  </a:rPr>
                  <a:t>rototype</a:t>
                </a:r>
                <a:r>
                  <a:rPr lang="en-US" sz="1800" b="1" i="1"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lt-LT" sz="1800" b="1" i="1">
                            <a:latin typeface="Cambria Math" panose="02040503050406030204" pitchFamily="18" charset="0"/>
                          </a:rPr>
                        </m:ctrlPr>
                      </m:sSubPr>
                      <m:e>
                        <m:r>
                          <a:rPr lang="en-US" sz="1800" b="1" i="1">
                            <a:latin typeface="Cambria Math" panose="02040503050406030204" pitchFamily="18" charset="0"/>
                          </a:rPr>
                          <m:t>𝒑</m:t>
                        </m:r>
                      </m:e>
                      <m:sub>
                        <m:r>
                          <a:rPr lang="en-US" sz="1800" b="1" i="1">
                            <a:latin typeface="Cambria Math" panose="02040503050406030204" pitchFamily="18" charset="0"/>
                          </a:rPr>
                          <m:t>𝒔</m:t>
                        </m:r>
                        <m:r>
                          <a:rPr lang="en-US" sz="1800" b="1" i="1">
                            <a:latin typeface="Cambria Math" panose="02040503050406030204" pitchFamily="18" charset="0"/>
                          </a:rPr>
                          <m:t> </m:t>
                        </m:r>
                      </m:sub>
                    </m:sSub>
                  </m:oMath>
                </a14:m>
                <a:r>
                  <a:rPr lang="en-US" sz="1800" b="1" i="1" dirty="0">
                    <a:latin typeface="Times New Roman" panose="02020603050405020304" pitchFamily="18" charset="0"/>
                    <a:cs typeface="Times New Roman" panose="02020603050405020304" pitchFamily="18" charset="0"/>
                  </a:rPr>
                  <a:t> is generated by sampling uniformly over all </a:t>
                </a:r>
                <a:r>
                  <a:rPr lang="en-US" sz="1800" b="1" i="1" dirty="0" smtClean="0">
                    <a:latin typeface="Times New Roman" panose="02020603050405020304" pitchFamily="18" charset="0"/>
                    <a:cs typeface="Times New Roman" panose="02020603050405020304" pitchFamily="18" charset="0"/>
                  </a:rPr>
                  <a:t>observations</a:t>
                </a:r>
                <a:r>
                  <a:rPr lang="lt-LT" sz="1800" b="1" i="1" dirty="0" smtClean="0">
                    <a:latin typeface="Times New Roman" panose="02020603050405020304" pitchFamily="18" charset="0"/>
                    <a:cs typeface="Times New Roman" panose="02020603050405020304" pitchFamily="18" charset="0"/>
                  </a:rPr>
                  <a:t>,</a:t>
                </a:r>
                <a:r>
                  <a:rPr lang="en-US" sz="1800" b="1" i="1" dirty="0" smtClean="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i</a:t>
                </a:r>
                <a:r>
                  <a:rPr lang="en-US" sz="1800" b="1" i="1" dirty="0">
                    <a:latin typeface="Times New Roman" panose="02020603050405020304" pitchFamily="18" charset="0"/>
                    <a:cs typeface="Times New Roman" panose="02020603050405020304" pitchFamily="18" charset="0"/>
                  </a:rPr>
                  <a:t>. e. </a:t>
                </a:r>
                <a:r>
                  <a:rPr lang="lt-LT" sz="1800" b="1" i="1" dirty="0" err="1">
                    <a:latin typeface="Times New Roman" panose="02020603050405020304" pitchFamily="18" charset="0"/>
                    <a:cs typeface="Times New Roman" panose="02020603050405020304" pitchFamily="18" charset="0"/>
                  </a:rPr>
                  <a:t>initially</a:t>
                </a:r>
                <a:r>
                  <a:rPr lang="lt-LT" sz="1800" b="1" i="1" dirty="0">
                    <a:latin typeface="Times New Roman" panose="02020603050405020304" pitchFamily="18" charset="0"/>
                    <a:cs typeface="Times New Roman" panose="02020603050405020304" pitchFamily="18" charset="0"/>
                  </a:rPr>
                  <a:t> it </a:t>
                </a:r>
                <a:r>
                  <a:rPr lang="lt-LT" sz="1800" b="1" i="1" dirty="0" err="1">
                    <a:latin typeface="Times New Roman" panose="02020603050405020304" pitchFamily="18" charset="0"/>
                    <a:cs typeface="Times New Roman" panose="02020603050405020304" pitchFamily="18" charset="0"/>
                  </a:rPr>
                  <a:t>is</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presumed</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that</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every</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cluster</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is</a:t>
                </a:r>
                <a:r>
                  <a:rPr lang="lt-LT" sz="1800" b="1" i="1" dirty="0">
                    <a:latin typeface="Times New Roman" panose="02020603050405020304" pitchFamily="18" charset="0"/>
                    <a:cs typeface="Times New Roman" panose="02020603050405020304" pitchFamily="18" charset="0"/>
                  </a:rPr>
                  <a:t> </a:t>
                </a:r>
                <a:r>
                  <a:rPr lang="lt-LT" sz="1800" b="1" i="1" dirty="0" err="1">
                    <a:latin typeface="Times New Roman" panose="02020603050405020304" pitchFamily="18" charset="0"/>
                    <a:cs typeface="Times New Roman" panose="02020603050405020304" pitchFamily="18" charset="0"/>
                  </a:rPr>
                  <a:t>equally</a:t>
                </a:r>
                <a:r>
                  <a:rPr lang="lt-LT" sz="1800" b="1" i="1" dirty="0">
                    <a:latin typeface="Times New Roman" panose="02020603050405020304" pitchFamily="18" charset="0"/>
                    <a:cs typeface="Times New Roman" panose="02020603050405020304" pitchFamily="18" charset="0"/>
                  </a:rPr>
                  <a:t> </a:t>
                </a:r>
                <a:r>
                  <a:rPr lang="lt-LT" sz="1800" b="1" i="1" dirty="0" err="1" smtClean="0">
                    <a:latin typeface="Times New Roman" panose="02020603050405020304" pitchFamily="18" charset="0"/>
                    <a:cs typeface="Times New Roman" panose="02020603050405020304" pitchFamily="18" charset="0"/>
                  </a:rPr>
                  <a:t>probable</a:t>
                </a:r>
                <a:r>
                  <a:rPr lang="lt-LT" sz="1800" b="1" i="1" dirty="0" smtClean="0">
                    <a:latin typeface="Times New Roman" panose="02020603050405020304" pitchFamily="18" charset="0"/>
                    <a:cs typeface="Times New Roman" panose="02020603050405020304" pitchFamily="18" charset="0"/>
                  </a:rPr>
                  <a:t>;</a:t>
                </a:r>
              </a:p>
              <a:p>
                <a:pPr algn="just"/>
                <a:r>
                  <a:rPr lang="lt-LT" sz="1800" b="1" i="1" dirty="0" err="1" smtClean="0">
                    <a:latin typeface="Times New Roman" panose="02020603050405020304" pitchFamily="18" charset="0"/>
                    <a:cs typeface="Times New Roman" panose="02020603050405020304" pitchFamily="18" charset="0"/>
                  </a:rPr>
                  <a:t>if</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nothing </a:t>
                </a:r>
                <a:r>
                  <a:rPr lang="en-US" sz="1800" b="1" i="1" dirty="0">
                    <a:latin typeface="Times New Roman" panose="02020603050405020304" pitchFamily="18" charset="0"/>
                    <a:cs typeface="Times New Roman" panose="02020603050405020304" pitchFamily="18" charset="0"/>
                  </a:rPr>
                  <a:t>is known about a </a:t>
                </a:r>
                <a:r>
                  <a:rPr lang="en-US" sz="1800" b="1" i="1" dirty="0" smtClean="0">
                    <a:latin typeface="Times New Roman" panose="02020603050405020304" pitchFamily="18" charset="0"/>
                    <a:cs typeface="Times New Roman" panose="02020603050405020304" pitchFamily="18" charset="0"/>
                  </a:rPr>
                  <a:t>distribution</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except </a:t>
                </a:r>
                <a:r>
                  <a:rPr lang="en-US" sz="1800" b="1" i="1" dirty="0">
                    <a:latin typeface="Times New Roman" panose="02020603050405020304" pitchFamily="18" charset="0"/>
                    <a:cs typeface="Times New Roman" panose="02020603050405020304" pitchFamily="18" charset="0"/>
                  </a:rPr>
                  <a:t>that it belongs to a certain </a:t>
                </a:r>
                <a:r>
                  <a:rPr lang="en-US" sz="1800" b="1" i="1" dirty="0" smtClean="0">
                    <a:latin typeface="Times New Roman" panose="02020603050405020304" pitchFamily="18" charset="0"/>
                    <a:cs typeface="Times New Roman" panose="02020603050405020304" pitchFamily="18" charset="0"/>
                  </a:rPr>
                  <a:t>class</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(usually defined in terms of specified </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properties </a:t>
                </a:r>
                <a:r>
                  <a:rPr lang="en-US" sz="1800" b="1" i="1" dirty="0">
                    <a:latin typeface="Times New Roman" panose="02020603050405020304" pitchFamily="18" charset="0"/>
                    <a:cs typeface="Times New Roman" panose="02020603050405020304" pitchFamily="18" charset="0"/>
                  </a:rPr>
                  <a:t>or measures), then the </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distribution </a:t>
                </a:r>
                <a:r>
                  <a:rPr lang="en-US" sz="1800" b="1" i="1" dirty="0">
                    <a:latin typeface="Times New Roman" panose="02020603050405020304" pitchFamily="18" charset="0"/>
                    <a:cs typeface="Times New Roman" panose="02020603050405020304" pitchFamily="18" charset="0"/>
                  </a:rPr>
                  <a:t>with the largest </a:t>
                </a:r>
                <a:r>
                  <a:rPr lang="en-US" sz="1800" b="1" i="1" dirty="0" smtClean="0">
                    <a:latin typeface="Times New Roman" panose="02020603050405020304" pitchFamily="18" charset="0"/>
                    <a:cs typeface="Times New Roman" panose="02020603050405020304" pitchFamily="18" charset="0"/>
                  </a:rPr>
                  <a:t>entropy</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should be chosen as the </a:t>
                </a:r>
                <a:endParaRPr lang="lt-LT" sz="1800" b="1" i="1" dirty="0" smtClean="0">
                  <a:latin typeface="Times New Roman" panose="02020603050405020304" pitchFamily="18" charset="0"/>
                  <a:cs typeface="Times New Roman" panose="02020603050405020304" pitchFamily="18" charset="0"/>
                </a:endParaRPr>
              </a:p>
              <a:p>
                <a:pPr marL="0" indent="0" algn="just">
                  <a:buNone/>
                </a:pPr>
                <a:r>
                  <a:rPr lang="lt-LT" sz="1800" b="1" i="1" dirty="0">
                    <a:latin typeface="Times New Roman" panose="02020603050405020304" pitchFamily="18" charset="0"/>
                    <a:cs typeface="Times New Roman" panose="02020603050405020304" pitchFamily="18" charset="0"/>
                  </a:rPr>
                  <a:t> </a:t>
                </a:r>
                <a:r>
                  <a:rPr lang="lt-LT" sz="1800" b="1" i="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least-informative default</a:t>
                </a:r>
                <a:r>
                  <a:rPr lang="lt-LT" sz="1800" b="1" i="1" dirty="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31235"/>
                <a:ext cx="8568952" cy="4878085"/>
              </a:xfrm>
              <a:blipFill rotWithShape="1">
                <a:blip r:embed="rId2"/>
                <a:stretch>
                  <a:fillRect l="-498" t="-625" r="-569"/>
                </a:stretch>
              </a:blipFill>
            </p:spPr>
            <p:txBody>
              <a:bodyPr/>
              <a:lstStyle/>
              <a:p>
                <a:r>
                  <a:rPr lang="lt-LT">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659" y="2957885"/>
            <a:ext cx="4277801" cy="3760967"/>
          </a:xfrm>
          <a:prstGeom prst="rect">
            <a:avLst/>
          </a:prstGeom>
        </p:spPr>
      </p:pic>
    </p:spTree>
    <p:extLst>
      <p:ext uri="{BB962C8B-B14F-4D97-AF65-F5344CB8AC3E}">
        <p14:creationId xmlns:p14="http://schemas.microsoft.com/office/powerpoint/2010/main" val="4085975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14400"/>
            <a:ext cx="8568952" cy="445273"/>
          </a:xfrm>
        </p:spPr>
        <p:txBody>
          <a:bodyPr/>
          <a:lstStyle/>
          <a:p>
            <a:r>
              <a:rPr lang="lt-LT" sz="3200" b="1" dirty="0" smtClean="0"/>
              <a:t>BCM </a:t>
            </a:r>
            <a:r>
              <a:rPr lang="lt-LT" sz="3200" b="1" dirty="0" err="1" smtClean="0"/>
              <a:t>clustering</a:t>
            </a:r>
            <a:r>
              <a:rPr lang="lt-LT" sz="3200" b="1" dirty="0" smtClean="0"/>
              <a:t> </a:t>
            </a:r>
            <a:r>
              <a:rPr lang="lt-LT" sz="3200" b="1" dirty="0" err="1" smtClean="0"/>
              <a:t>part</a:t>
            </a:r>
            <a:r>
              <a:rPr lang="lt-LT" sz="3200" b="1" dirty="0" smtClean="0"/>
              <a:t> </a:t>
            </a:r>
            <a:r>
              <a:rPr lang="lt-LT" sz="3200" dirty="0" smtClean="0"/>
              <a:t>[1]-[7]</a:t>
            </a:r>
            <a:endParaRPr lang="lt-L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2730" y="3339552"/>
            <a:ext cx="4412974" cy="3260035"/>
          </a:xfrm>
        </p:spPr>
      </p:pic>
      <mc:AlternateContent xmlns:mc="http://schemas.openxmlformats.org/markup-compatibility/2006" xmlns:a14="http://schemas.microsoft.com/office/drawing/2010/main">
        <mc:Choice Requires="a14">
          <p:sp>
            <p:nvSpPr>
              <p:cNvPr id="6" name="Rectangle 5"/>
              <p:cNvSpPr/>
              <p:nvPr/>
            </p:nvSpPr>
            <p:spPr>
              <a:xfrm>
                <a:off x="556591" y="1376901"/>
                <a:ext cx="8245503" cy="5078313"/>
              </a:xfrm>
              <a:prstGeom prst="rect">
                <a:avLst/>
              </a:prstGeom>
            </p:spPr>
            <p:txBody>
              <a:bodyPr wrap="square">
                <a:spAutoFit/>
              </a:bodyPr>
              <a:lstStyle/>
              <a:p>
                <a:pPr marL="285750" indent="-285750" algn="just">
                  <a:buFont typeface="Arial" panose="020B0604020202020204" pitchFamily="34" charset="0"/>
                  <a:buChar char="•"/>
                </a:pPr>
                <a:r>
                  <a:rPr lang="lt-LT" b="1" i="1" dirty="0">
                    <a:latin typeface="Times New Roman" panose="02020603050405020304" pitchFamily="18" charset="0"/>
                    <a:cs typeface="Times New Roman" panose="02020603050405020304" pitchFamily="18" charset="0"/>
                  </a:rPr>
                  <a:t>m</a:t>
                </a:r>
                <a:r>
                  <a:rPr lang="en-US" b="1" i="1" dirty="0" err="1" smtClean="0">
                    <a:latin typeface="Times New Roman" panose="02020603050405020304" pitchFamily="18" charset="0"/>
                    <a:cs typeface="Times New Roman" panose="02020603050405020304" pitchFamily="18" charset="0"/>
                  </a:rPr>
                  <a:t>ixture</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weights </a:t>
                </a:r>
                <a14:m>
                  <m:oMath xmlns:m="http://schemas.openxmlformats.org/officeDocument/2006/math">
                    <m:sSub>
                      <m:sSubPr>
                        <m:ctrlPr>
                          <a:rPr lang="lt-LT" b="1" i="1">
                            <a:latin typeface="Cambria Math" panose="02040503050406030204" pitchFamily="18" charset="0"/>
                          </a:rPr>
                        </m:ctrlPr>
                      </m:sSubPr>
                      <m:e>
                        <m:r>
                          <a:rPr lang="en-US" b="1" i="1">
                            <a:latin typeface="Cambria Math" panose="02040503050406030204" pitchFamily="18" charset="0"/>
                          </a:rPr>
                          <m:t>𝝅</m:t>
                        </m:r>
                      </m:e>
                      <m:sub>
                        <m:r>
                          <a:rPr lang="en-US" b="1" i="1">
                            <a:latin typeface="Cambria Math" panose="02040503050406030204" pitchFamily="18" charset="0"/>
                          </a:rPr>
                          <m:t>𝒊</m:t>
                        </m:r>
                      </m:sub>
                    </m:sSub>
                  </m:oMath>
                </a14:m>
                <a:r>
                  <a:rPr lang="en-US" b="1" i="1" dirty="0">
                    <a:latin typeface="Times New Roman" panose="02020603050405020304" pitchFamily="18" charset="0"/>
                    <a:cs typeface="Times New Roman" panose="02020603050405020304" pitchFamily="18" charset="0"/>
                  </a:rPr>
                  <a:t> (proportion of elements in each cluster) are generated according to a </a:t>
                </a:r>
                <a:r>
                  <a:rPr lang="en-US" b="1" i="1" dirty="0" err="1">
                    <a:latin typeface="Times New Roman" panose="02020603050405020304" pitchFamily="18" charset="0"/>
                    <a:cs typeface="Times New Roman" panose="02020603050405020304" pitchFamily="18" charset="0"/>
                  </a:rPr>
                  <a:t>Dirichlet</a:t>
                </a:r>
                <a:r>
                  <a:rPr lang="en-US" b="1" i="1" dirty="0">
                    <a:latin typeface="Times New Roman" panose="02020603050405020304" pitchFamily="18" charset="0"/>
                    <a:cs typeface="Times New Roman" panose="02020603050405020304" pitchFamily="18" charset="0"/>
                  </a:rPr>
                  <a:t> distribution, parameterized by hyper parameter </a:t>
                </a:r>
                <a:r>
                  <a:rPr lang="lt-LT" b="1" i="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t-LT" b="1" i="1" dirty="0" smtClean="0">
                    <a:latin typeface="Times New Roman" panose="02020603050405020304" pitchFamily="18" charset="0"/>
                    <a:cs typeface="Times New Roman" panose="02020603050405020304" pitchFamily="18" charset="0"/>
                  </a:rPr>
                  <a:t>h</a:t>
                </a:r>
                <a:r>
                  <a:rPr lang="en-US" b="1" i="1" dirty="0" err="1" smtClean="0">
                    <a:latin typeface="Times New Roman" panose="02020603050405020304" pitchFamily="18" charset="0"/>
                    <a:cs typeface="Times New Roman" panose="02020603050405020304" pitchFamily="18" charset="0"/>
                  </a:rPr>
                  <a:t>yperarameter</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𝛼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controls” how many different clusters we want to have per data </a:t>
                </a:r>
                <a:r>
                  <a:rPr lang="en-US" b="1" i="1" dirty="0" smtClean="0">
                    <a:latin typeface="Times New Roman" panose="02020603050405020304" pitchFamily="18" charset="0"/>
                    <a:cs typeface="Times New Roman" panose="02020603050405020304" pitchFamily="18" charset="0"/>
                  </a:rPr>
                  <a:t>point</a:t>
                </a:r>
                <a:r>
                  <a:rPr lang="lt-LT" b="1" i="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t-LT" b="1" i="1" dirty="0" smtClean="0">
                    <a:latin typeface="Times New Roman" panose="02020603050405020304" pitchFamily="18" charset="0"/>
                    <a:cs typeface="Times New Roman" panose="02020603050405020304" pitchFamily="18" charset="0"/>
                  </a:rPr>
                  <a:t>t</a:t>
                </a:r>
                <a:r>
                  <a:rPr lang="en-US" b="1" i="1" dirty="0" smtClean="0">
                    <a:latin typeface="Times New Roman" panose="02020603050405020304" pitchFamily="18" charset="0"/>
                    <a:cs typeface="Times New Roman" panose="02020603050405020304" pitchFamily="18" charset="0"/>
                  </a:rPr>
                  <a:t>o </a:t>
                </a:r>
                <a:r>
                  <a:rPr lang="en-US" b="1" i="1" dirty="0">
                    <a:latin typeface="Times New Roman" panose="02020603050405020304" pitchFamily="18" charset="0"/>
                    <a:cs typeface="Times New Roman" panose="02020603050405020304" pitchFamily="18" charset="0"/>
                  </a:rPr>
                  <a:t>use BCM for classification, vector 𝜋𝑖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is </a:t>
                </a:r>
                <a:r>
                  <a:rPr lang="en-US" b="1" i="1" dirty="0">
                    <a:latin typeface="Times New Roman" panose="02020603050405020304" pitchFamily="18" charset="0"/>
                    <a:cs typeface="Times New Roman" panose="02020603050405020304" pitchFamily="18" charset="0"/>
                  </a:rPr>
                  <a:t>used as 𝑆 features for a classifier, </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which categorizes unlabeled data, representing the examples as points in space, mapped so that the examples of the separate categories are divided by a clear gap that is as wide as </a:t>
                </a:r>
                <a:r>
                  <a:rPr lang="en-US" b="1" i="1" dirty="0" smtClean="0">
                    <a:latin typeface="Times New Roman" panose="02020603050405020304" pitchFamily="18" charset="0"/>
                    <a:cs typeface="Times New Roman" panose="02020603050405020304" pitchFamily="18" charset="0"/>
                  </a:rPr>
                  <a:t>possible</a:t>
                </a:r>
                <a:r>
                  <a:rPr lang="lt-LT" b="1" i="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t-LT" b="1" i="1" dirty="0" smtClean="0">
                    <a:latin typeface="Times New Roman" panose="02020603050405020304" pitchFamily="18" charset="0"/>
                    <a:cs typeface="Times New Roman" panose="02020603050405020304" pitchFamily="18" charset="0"/>
                  </a:rPr>
                  <a:t>n</a:t>
                </a:r>
                <a:r>
                  <a:rPr lang="en-US" b="1" i="1" dirty="0" err="1" smtClean="0">
                    <a:latin typeface="Times New Roman" panose="02020603050405020304" pitchFamily="18" charset="0"/>
                    <a:cs typeface="Times New Roman" panose="02020603050405020304" pitchFamily="18" charset="0"/>
                  </a:rPr>
                  <a:t>ew</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examples are then mapped </a:t>
                </a:r>
                <a:r>
                  <a:rPr lang="en-US" b="1" i="1" dirty="0" smtClean="0">
                    <a:latin typeface="Times New Roman" panose="02020603050405020304" pitchFamily="18" charset="0"/>
                    <a:cs typeface="Times New Roman" panose="02020603050405020304" pitchFamily="18" charset="0"/>
                  </a:rPr>
                  <a:t>into</a:t>
                </a:r>
                <a:endParaRPr lang="lt-LT" b="1" i="1" dirty="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that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same</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space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and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predicted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to</a:t>
                </a:r>
                <a:endParaRPr lang="lt-LT" b="1" i="1" dirty="0" smtClean="0">
                  <a:latin typeface="Times New Roman" panose="02020603050405020304" pitchFamily="18" charset="0"/>
                  <a:cs typeface="Times New Roman" panose="02020603050405020304" pitchFamily="18" charset="0"/>
                </a:endParaRPr>
              </a:p>
              <a:p>
                <a:pPr algn="just"/>
                <a:r>
                  <a:rPr lang="lt-LT" b="1" i="1" dirty="0">
                    <a:latin typeface="Times New Roman" panose="02020603050405020304" pitchFamily="18" charset="0"/>
                    <a:cs typeface="Times New Roman" panose="02020603050405020304" pitchFamily="18" charset="0"/>
                  </a:rPr>
                  <a:t>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belong</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to </a:t>
                </a:r>
                <a:r>
                  <a:rPr lang="en-US" b="1" i="1" dirty="0">
                    <a:latin typeface="Times New Roman" panose="02020603050405020304" pitchFamily="18" charset="0"/>
                    <a:cs typeface="Times New Roman" panose="02020603050405020304" pitchFamily="18" charset="0"/>
                  </a:rPr>
                  <a:t>a category based on </a:t>
                </a:r>
                <a:r>
                  <a:rPr lang="en-US" b="1" i="1" dirty="0" smtClean="0">
                    <a:latin typeface="Times New Roman" panose="02020603050405020304" pitchFamily="18" charset="0"/>
                    <a:cs typeface="Times New Roman" panose="02020603050405020304" pitchFamily="18" charset="0"/>
                  </a:rPr>
                  <a:t>which</a:t>
                </a:r>
                <a:endParaRPr lang="lt-LT" b="1" i="1" dirty="0" smtClean="0">
                  <a:latin typeface="Times New Roman" panose="02020603050405020304" pitchFamily="18" charset="0"/>
                  <a:cs typeface="Times New Roman" panose="02020603050405020304" pitchFamily="18" charset="0"/>
                </a:endParaRPr>
              </a:p>
              <a:p>
                <a:pPr algn="just"/>
                <a:r>
                  <a:rPr lang="lt-LT" b="1" i="1" dirty="0">
                    <a:latin typeface="Times New Roman" panose="02020603050405020304" pitchFamily="18" charset="0"/>
                    <a:cs typeface="Times New Roman" panose="02020603050405020304" pitchFamily="18" charset="0"/>
                  </a:rPr>
                  <a:t>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side of </a:t>
                </a:r>
                <a:r>
                  <a:rPr lang="en-US" b="1" i="1" dirty="0" smtClean="0">
                    <a:latin typeface="Times New Roman" panose="02020603050405020304" pitchFamily="18" charset="0"/>
                    <a:cs typeface="Times New Roman" panose="02020603050405020304" pitchFamily="18" charset="0"/>
                  </a:rPr>
                  <a:t>the</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gap </a:t>
                </a:r>
                <a:r>
                  <a:rPr lang="en-US" b="1" i="1" dirty="0">
                    <a:latin typeface="Times New Roman" panose="02020603050405020304" pitchFamily="18" charset="0"/>
                    <a:cs typeface="Times New Roman" panose="02020603050405020304" pitchFamily="18" charset="0"/>
                  </a:rPr>
                  <a:t>they fall </a:t>
                </a:r>
                <a:r>
                  <a:rPr lang="lt-LT" b="1" i="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b="1" i="1" dirty="0" err="1" smtClean="0">
                    <a:latin typeface="Times New Roman" panose="02020603050405020304" pitchFamily="18" charset="0"/>
                    <a:cs typeface="Times New Roman" panose="02020603050405020304" pitchFamily="18" charset="0"/>
                  </a:rPr>
                  <a:t>Dirichlet</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is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conjugate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prior</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for </a:t>
                </a:r>
                <a:endParaRPr lang="lt-LT" b="1" i="1" dirty="0" smtClean="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categorical </a:t>
                </a:r>
                <a:r>
                  <a:rPr lang="en-US" b="1" i="1" dirty="0">
                    <a:latin typeface="Times New Roman" panose="02020603050405020304" pitchFamily="18" charset="0"/>
                    <a:cs typeface="Times New Roman" panose="02020603050405020304" pitchFamily="18" charset="0"/>
                  </a:rPr>
                  <a:t>(multinomial) distribution</a:t>
                </a:r>
                <a:r>
                  <a:rPr lang="en-US" b="1" i="1" dirty="0" smtClean="0">
                    <a:latin typeface="Times New Roman" panose="02020603050405020304" pitchFamily="18" charset="0"/>
                    <a:cs typeface="Times New Roman" panose="02020603050405020304" pitchFamily="18" charset="0"/>
                  </a:rPr>
                  <a:t>,</a:t>
                </a:r>
                <a:endParaRPr lang="lt-LT" b="1" i="1" dirty="0" smtClean="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therefore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sampling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is </a:t>
                </a:r>
                <a:r>
                  <a:rPr lang="en-US" b="1" i="1" dirty="0">
                    <a:latin typeface="Times New Roman" panose="02020603050405020304" pitchFamily="18" charset="0"/>
                    <a:cs typeface="Times New Roman" panose="02020603050405020304" pitchFamily="18" charset="0"/>
                  </a:rPr>
                  <a:t>not necessary in </a:t>
                </a:r>
                <a:endParaRPr lang="lt-LT" b="1" i="1" dirty="0" smtClean="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this </a:t>
                </a:r>
                <a:r>
                  <a:rPr lang="en-US" b="1" i="1" dirty="0">
                    <a:latin typeface="Times New Roman" panose="02020603050405020304" pitchFamily="18" charset="0"/>
                    <a:cs typeface="Times New Roman" panose="02020603050405020304" pitchFamily="18" charset="0"/>
                  </a:rPr>
                  <a:t>case as it is possible to marginalize </a:t>
                </a:r>
                <a:endParaRPr lang="lt-LT" b="1" i="1" dirty="0" smtClean="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and </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evaluate</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probability</a:t>
                </a:r>
                <a:r>
                  <a:rPr lang="lt-LT"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distribution </a:t>
                </a:r>
                <a:endParaRPr lang="lt-LT" b="1" i="1" dirty="0" smtClean="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     e</a:t>
                </a:r>
                <a:r>
                  <a:rPr lang="en-US" b="1" i="1" dirty="0" err="1" smtClean="0">
                    <a:latin typeface="Times New Roman" panose="02020603050405020304" pitchFamily="18" charset="0"/>
                    <a:cs typeface="Times New Roman" panose="02020603050405020304" pitchFamily="18" charset="0"/>
                  </a:rPr>
                  <a:t>xactly</a:t>
                </a:r>
                <a:r>
                  <a:rPr lang="lt-LT" b="1" i="1" dirty="0" smtClean="0">
                    <a:latin typeface="Times New Roman" panose="02020603050405020304" pitchFamily="18" charset="0"/>
                    <a:cs typeface="Times New Roman" panose="02020603050405020304" pitchFamily="18" charset="0"/>
                  </a:rPr>
                  <a:t>;</a:t>
                </a:r>
                <a:endParaRPr lang="lt-LT" b="1" i="1"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56591" y="1376901"/>
                <a:ext cx="8245503" cy="5078313"/>
              </a:xfrm>
              <a:prstGeom prst="rect">
                <a:avLst/>
              </a:prstGeom>
              <a:blipFill rotWithShape="1">
                <a:blip r:embed="rId3"/>
                <a:stretch>
                  <a:fillRect l="-443" t="-600" r="-591" b="-960"/>
                </a:stretch>
              </a:blipFill>
            </p:spPr>
            <p:txBody>
              <a:bodyPr/>
              <a:lstStyle/>
              <a:p>
                <a:r>
                  <a:rPr lang="lt-LT">
                    <a:noFill/>
                  </a:rPr>
                  <a:t> </a:t>
                </a:r>
              </a:p>
            </p:txBody>
          </p:sp>
        </mc:Fallback>
      </mc:AlternateContent>
    </p:spTree>
    <p:extLst>
      <p:ext uri="{BB962C8B-B14F-4D97-AF65-F5344CB8AC3E}">
        <p14:creationId xmlns:p14="http://schemas.microsoft.com/office/powerpoint/2010/main" val="1298317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6343"/>
            <a:ext cx="8568952" cy="529771"/>
          </a:xfrm>
        </p:spPr>
        <p:txBody>
          <a:bodyPr/>
          <a:lstStyle/>
          <a:p>
            <a:r>
              <a:rPr lang="lt-LT" sz="2800" b="1" dirty="0"/>
              <a:t>BCM </a:t>
            </a:r>
            <a:r>
              <a:rPr lang="lt-LT" sz="2800" b="1" dirty="0" err="1"/>
              <a:t>inferences</a:t>
            </a:r>
            <a:endParaRPr lang="en-US" sz="2800" b="1" dirty="0"/>
          </a:p>
        </p:txBody>
      </p:sp>
      <p:sp>
        <p:nvSpPr>
          <p:cNvPr id="4" name="Stačiakampis 3"/>
          <p:cNvSpPr/>
          <p:nvPr/>
        </p:nvSpPr>
        <p:spPr>
          <a:xfrm>
            <a:off x="573313" y="1305342"/>
            <a:ext cx="8193315" cy="3570208"/>
          </a:xfrm>
          <a:prstGeom prst="rect">
            <a:avLst/>
          </a:prstGeom>
        </p:spPr>
        <p:txBody>
          <a:bodyPr wrap="square">
            <a:spAutoFit/>
          </a:bodyPr>
          <a:lstStyle/>
          <a:p>
            <a:pPr marL="285750" indent="-285750" algn="just">
              <a:buFont typeface="Arial" panose="020B0604020202020204" pitchFamily="34" charset="0"/>
              <a:buChar char="•"/>
            </a:pPr>
            <a:r>
              <a:rPr lang="lt-LT" sz="1500" b="1" i="1" dirty="0" err="1" smtClean="0">
                <a:latin typeface="Times New Roman" panose="02020603050405020304" pitchFamily="18" charset="0"/>
                <a:cs typeface="Times New Roman" panose="02020603050405020304" pitchFamily="18" charset="0"/>
              </a:rPr>
              <a:t>in</a:t>
            </a:r>
            <a:r>
              <a:rPr lang="lt-LT" sz="1500" b="1" i="1" dirty="0" smtClean="0">
                <a:latin typeface="Times New Roman" panose="02020603050405020304" pitchFamily="18" charset="0"/>
                <a:cs typeface="Times New Roman" panose="02020603050405020304" pitchFamily="18" charset="0"/>
              </a:rPr>
              <a:t> </a:t>
            </a:r>
            <a:r>
              <a:rPr lang="lt-LT" sz="1500" b="1" i="1" dirty="0">
                <a:latin typeface="Times New Roman" panose="02020603050405020304" pitchFamily="18" charset="0"/>
                <a:cs typeface="Times New Roman" panose="02020603050405020304" pitchFamily="18" charset="0"/>
              </a:rPr>
              <a:t>BCM, </a:t>
            </a:r>
            <a:r>
              <a:rPr lang="en-US" sz="1500" b="1" i="1" dirty="0">
                <a:latin typeface="Times New Roman" panose="02020603050405020304" pitchFamily="18" charset="0"/>
                <a:cs typeface="Times New Roman" panose="02020603050405020304" pitchFamily="18" charset="0"/>
              </a:rPr>
              <a:t>features of each observation come from one of the clusters. Presuming that behavioral activities of a student co-occur as he/she has a particular learning style, using BCM we can infer the learning style with the highest probability</a:t>
            </a:r>
            <a:r>
              <a:rPr lang="lt-LT" sz="1500" b="1" i="1"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lt-LT" sz="1500" b="1" i="1" dirty="0" err="1">
                <a:latin typeface="Times New Roman" panose="02020603050405020304" pitchFamily="18" charset="0"/>
                <a:cs typeface="Times New Roman" panose="02020603050405020304" pitchFamily="18" charset="0"/>
              </a:rPr>
              <a:t>uses</a:t>
            </a:r>
            <a:r>
              <a:rPr lang="lt-LT" sz="1500" b="1" i="1" dirty="0">
                <a:latin typeface="Times New Roman" panose="02020603050405020304" pitchFamily="18" charset="0"/>
                <a:cs typeface="Times New Roman" panose="02020603050405020304" pitchFamily="18" charset="0"/>
              </a:rPr>
              <a:t> </a:t>
            </a:r>
            <a:r>
              <a:rPr lang="lt-LT" sz="1500" b="1" i="1" dirty="0" err="1">
                <a:latin typeface="Times New Roman" panose="02020603050405020304" pitchFamily="18" charset="0"/>
                <a:cs typeface="Times New Roman" panose="02020603050405020304" pitchFamily="18" charset="0"/>
              </a:rPr>
              <a:t>Markov</a:t>
            </a:r>
            <a:r>
              <a:rPr lang="lt-LT" sz="1500" b="1" i="1" dirty="0">
                <a:latin typeface="Times New Roman" panose="02020603050405020304" pitchFamily="18" charset="0"/>
                <a:cs typeface="Times New Roman" panose="02020603050405020304" pitchFamily="18" charset="0"/>
              </a:rPr>
              <a:t> </a:t>
            </a:r>
            <a:r>
              <a:rPr lang="lt-LT" sz="1500" b="1" i="1" dirty="0" err="1">
                <a:latin typeface="Times New Roman" panose="02020603050405020304" pitchFamily="18" charset="0"/>
                <a:cs typeface="Times New Roman" panose="02020603050405020304" pitchFamily="18" charset="0"/>
              </a:rPr>
              <a:t>Chain</a:t>
            </a:r>
            <a:r>
              <a:rPr lang="lt-LT" sz="1500" b="1" i="1" dirty="0">
                <a:latin typeface="Times New Roman" panose="02020603050405020304" pitchFamily="18" charset="0"/>
                <a:cs typeface="Times New Roman" panose="02020603050405020304" pitchFamily="18" charset="0"/>
              </a:rPr>
              <a:t> </a:t>
            </a:r>
            <a:r>
              <a:rPr lang="lt-LT" sz="1500" b="1" i="1" dirty="0" err="1">
                <a:latin typeface="Times New Roman" panose="02020603050405020304" pitchFamily="18" charset="0"/>
                <a:cs typeface="Times New Roman" panose="02020603050405020304" pitchFamily="18" charset="0"/>
              </a:rPr>
              <a:t>Monte</a:t>
            </a:r>
            <a:r>
              <a:rPr lang="lt-LT" sz="1500" b="1" i="1" dirty="0">
                <a:latin typeface="Times New Roman" panose="02020603050405020304" pitchFamily="18" charset="0"/>
                <a:cs typeface="Times New Roman" panose="02020603050405020304" pitchFamily="18" charset="0"/>
              </a:rPr>
              <a:t> </a:t>
            </a:r>
            <a:r>
              <a:rPr lang="lt-LT" sz="1500" b="1" i="1" dirty="0" err="1">
                <a:latin typeface="Times New Roman" panose="02020603050405020304" pitchFamily="18" charset="0"/>
                <a:cs typeface="Times New Roman" panose="02020603050405020304" pitchFamily="18" charset="0"/>
              </a:rPr>
              <a:t>Carlo</a:t>
            </a:r>
            <a:r>
              <a:rPr lang="lt-LT" sz="1500" b="1" i="1" dirty="0">
                <a:latin typeface="Times New Roman" panose="02020603050405020304" pitchFamily="18" charset="0"/>
                <a:cs typeface="Times New Roman" panose="02020603050405020304" pitchFamily="18" charset="0"/>
              </a:rPr>
              <a:t> </a:t>
            </a:r>
            <a:r>
              <a:rPr lang="lt-LT" sz="1500" b="1" i="1" dirty="0" err="1" smtClean="0">
                <a:latin typeface="Times New Roman" panose="02020603050405020304" pitchFamily="18" charset="0"/>
                <a:cs typeface="Times New Roman" panose="02020603050405020304" pitchFamily="18" charset="0"/>
              </a:rPr>
              <a:t>method</a:t>
            </a:r>
            <a:r>
              <a:rPr lang="en-US" sz="1500" b="1" i="1" dirty="0">
                <a:latin typeface="Times New Roman" panose="02020603050405020304" pitchFamily="18" charset="0"/>
                <a:cs typeface="Times New Roman" panose="02020603050405020304" pitchFamily="18" charset="0"/>
              </a:rPr>
              <a:t> (initialization to random variables, keeping the evidence values </a:t>
            </a:r>
            <a:r>
              <a:rPr lang="en-US" sz="1500" b="1" i="1" dirty="0" smtClean="0">
                <a:latin typeface="Times New Roman" panose="02020603050405020304" pitchFamily="18" charset="0"/>
                <a:cs typeface="Times New Roman" panose="02020603050405020304" pitchFamily="18" charset="0"/>
              </a:rPr>
              <a:t>fixed; iteratively in the loop sample just one variable at the time conditioned on all </a:t>
            </a:r>
            <a:r>
              <a:rPr lang="en-US" sz="1500" b="1" i="1" dirty="0">
                <a:latin typeface="Times New Roman" panose="02020603050405020304" pitchFamily="18" charset="0"/>
                <a:cs typeface="Times New Roman" panose="02020603050405020304" pitchFamily="18" charset="0"/>
              </a:rPr>
              <a:t>the </a:t>
            </a:r>
            <a:r>
              <a:rPr lang="en-US" sz="1500" b="1" i="1" dirty="0" smtClean="0">
                <a:latin typeface="Times New Roman" panose="02020603050405020304" pitchFamily="18" charset="0"/>
                <a:cs typeface="Times New Roman" panose="02020603050405020304" pitchFamily="18" charset="0"/>
              </a:rPr>
              <a:t>others(random walk: https</a:t>
            </a:r>
            <a:r>
              <a:rPr lang="en-US" sz="1500" b="1" i="1" dirty="0">
                <a:latin typeface="Times New Roman" panose="02020603050405020304" pitchFamily="18" charset="0"/>
                <a:cs typeface="Times New Roman" panose="02020603050405020304" pitchFamily="18" charset="0"/>
              </a:rPr>
              <a:t>://</a:t>
            </a:r>
            <a:r>
              <a:rPr lang="en-US" sz="1500" b="1" i="1" dirty="0" smtClean="0">
                <a:latin typeface="Times New Roman" panose="02020603050405020304" pitchFamily="18" charset="0"/>
                <a:cs typeface="Times New Roman" panose="02020603050405020304" pitchFamily="18" charset="0"/>
              </a:rPr>
              <a:t>www.youtube.com/watch?v=QaojSzk7Hpw))</a:t>
            </a:r>
            <a:r>
              <a:rPr lang="lt-LT" sz="1500" b="1" i="1" dirty="0" smtClean="0">
                <a:latin typeface="Times New Roman" panose="02020603050405020304" pitchFamily="18" charset="0"/>
                <a:cs typeface="Times New Roman" panose="02020603050405020304" pitchFamily="18" charset="0"/>
              </a:rPr>
              <a:t>; </a:t>
            </a:r>
            <a:r>
              <a:rPr lang="lt-LT" sz="1500" b="1" i="1" dirty="0">
                <a:latin typeface="Times New Roman" panose="02020603050405020304" pitchFamily="18" charset="0"/>
                <a:cs typeface="Times New Roman" panose="02020603050405020304" pitchFamily="18" charset="0"/>
              </a:rPr>
              <a:t>s</a:t>
            </a:r>
            <a:r>
              <a:rPr lang="en-US" sz="1500" b="1" i="1" dirty="0" err="1">
                <a:latin typeface="Times New Roman" panose="02020603050405020304" pitchFamily="18" charset="0"/>
                <a:cs typeface="Times New Roman" panose="02020603050405020304" pitchFamily="18" charset="0"/>
              </a:rPr>
              <a:t>ince</a:t>
            </a:r>
            <a:r>
              <a:rPr lang="en-US" sz="1500" b="1" i="1" dirty="0">
                <a:latin typeface="Times New Roman" panose="02020603050405020304" pitchFamily="18" charset="0"/>
                <a:cs typeface="Times New Roman" panose="02020603050405020304" pitchFamily="18" charset="0"/>
              </a:rPr>
              <a:t> previous data points are dependent on the new </a:t>
            </a:r>
            <a:r>
              <a:rPr lang="en-US" sz="1500" b="1" i="1" dirty="0" smtClean="0">
                <a:latin typeface="Times New Roman" panose="02020603050405020304" pitchFamily="18" charset="0"/>
                <a:cs typeface="Times New Roman" panose="02020603050405020304" pitchFamily="18" charset="0"/>
              </a:rPr>
              <a:t>data (Markov chain: each sample is dependent on the previous sample</a:t>
            </a:r>
            <a:r>
              <a:rPr lang="en-US" sz="1500" b="1" dirty="0" smtClean="0">
                <a:latin typeface="Times New Roman" panose="02020603050405020304" pitchFamily="18" charset="0"/>
                <a:cs typeface="Times New Roman" panose="02020603050405020304" pitchFamily="18" charset="0"/>
              </a:rPr>
              <a:t>)</a:t>
            </a:r>
            <a:r>
              <a:rPr lang="en-US" sz="1500" b="1" i="1" dirty="0" smtClean="0">
                <a:latin typeface="Times New Roman" panose="02020603050405020304" pitchFamily="18" charset="0"/>
                <a:cs typeface="Times New Roman" panose="02020603050405020304" pitchFamily="18" charset="0"/>
              </a:rPr>
              <a:t>, </a:t>
            </a:r>
            <a:r>
              <a:rPr lang="en-US" sz="1500" b="1" i="1" dirty="0">
                <a:latin typeface="Times New Roman" panose="02020603050405020304" pitchFamily="18" charset="0"/>
                <a:cs typeface="Times New Roman" panose="02020603050405020304" pitchFamily="18" charset="0"/>
              </a:rPr>
              <a:t>Gibbs update on a randomly chosen subset of the new full data set is performed</a:t>
            </a:r>
            <a:r>
              <a:rPr lang="lt-LT" sz="1500" b="1" i="1" dirty="0" smtClean="0">
                <a:latin typeface="Times New Roman" panose="02020603050405020304" pitchFamily="18" charset="0"/>
                <a:cs typeface="Times New Roman" panose="02020603050405020304" pitchFamily="18" charset="0"/>
              </a:rPr>
              <a:t>;</a:t>
            </a:r>
            <a:endParaRPr lang="en-US" sz="1500" b="1" i="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b="1" i="1" dirty="0" smtClean="0">
                <a:solidFill>
                  <a:srgbClr val="FF0000"/>
                </a:solidFill>
                <a:latin typeface="Times New Roman" panose="02020603050405020304" pitchFamily="18" charset="0"/>
                <a:cs typeface="Times New Roman" panose="02020603050405020304" pitchFamily="18" charset="0"/>
              </a:rPr>
              <a:t>result of Gibbs sampling is cluster </a:t>
            </a:r>
            <a:r>
              <a:rPr lang="en-US" sz="1400" b="1" i="1" dirty="0" err="1" smtClean="0">
                <a:solidFill>
                  <a:srgbClr val="FF0000"/>
                </a:solidFill>
                <a:latin typeface="Times New Roman" panose="02020603050405020304" pitchFamily="18" charset="0"/>
                <a:cs typeface="Times New Roman" panose="02020603050405020304" pitchFamily="18" charset="0"/>
              </a:rPr>
              <a:t>assignmets</a:t>
            </a:r>
            <a:r>
              <a:rPr lang="en-US" sz="1400" b="1" i="1" dirty="0" smtClean="0">
                <a:solidFill>
                  <a:srgbClr val="FF0000"/>
                </a:solidFill>
                <a:latin typeface="Times New Roman" panose="02020603050405020304" pitchFamily="18" charset="0"/>
                <a:cs typeface="Times New Roman" panose="02020603050405020304" pitchFamily="18" charset="0"/>
              </a:rPr>
              <a:t> (labels) (behavioral activities in student’s log is probabilistically distributed over clusters instead of assigning the log to one single cluster);</a:t>
            </a:r>
            <a:endParaRPr lang="lt-LT" sz="1400" b="1" i="1"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t-LT" sz="1500" b="1" i="1" dirty="0">
                <a:latin typeface="Times New Roman" panose="02020603050405020304" pitchFamily="18" charset="0"/>
                <a:cs typeface="Times New Roman" panose="02020603050405020304" pitchFamily="18" charset="0"/>
              </a:rPr>
              <a:t>f</a:t>
            </a:r>
            <a:r>
              <a:rPr lang="en-US" sz="1500" b="1" i="1" dirty="0" smtClean="0">
                <a:latin typeface="Times New Roman" panose="02020603050405020304" pitchFamily="18" charset="0"/>
                <a:cs typeface="Times New Roman" panose="02020603050405020304" pitchFamily="18" charset="0"/>
              </a:rPr>
              <a:t>or </a:t>
            </a:r>
            <a:r>
              <a:rPr lang="en-US" sz="1500" b="1" i="1" dirty="0">
                <a:latin typeface="Times New Roman" panose="02020603050405020304" pitchFamily="18" charset="0"/>
                <a:cs typeface="Times New Roman" panose="02020603050405020304" pitchFamily="18" charset="0"/>
              </a:rPr>
              <a:t>the problem of inferring the parameter θ for a distribution from a given set of data x, Bayes’ theorem says that the posterior distribution is equal to the product of the likelihood function θ → p(</a:t>
            </a:r>
            <a:r>
              <a:rPr lang="en-US" sz="1500" b="1" i="1" dirty="0" err="1">
                <a:latin typeface="Times New Roman" panose="02020603050405020304" pitchFamily="18" charset="0"/>
                <a:cs typeface="Times New Roman" panose="02020603050405020304" pitchFamily="18" charset="0"/>
              </a:rPr>
              <a:t>x|θ</a:t>
            </a:r>
            <a:r>
              <a:rPr lang="en-US" sz="1500" b="1" i="1" dirty="0">
                <a:latin typeface="Times New Roman" panose="02020603050405020304" pitchFamily="18" charset="0"/>
                <a:cs typeface="Times New Roman" panose="02020603050405020304" pitchFamily="18" charset="0"/>
              </a:rPr>
              <a:t>) and the prior p(θ),  normalized by the probability of the data </a:t>
            </a:r>
            <a:r>
              <a:rPr lang="en-US" sz="1500" b="1" i="1" dirty="0" smtClean="0">
                <a:latin typeface="Times New Roman" panose="02020603050405020304" pitchFamily="18" charset="0"/>
                <a:cs typeface="Times New Roman" panose="02020603050405020304" pitchFamily="18" charset="0"/>
              </a:rPr>
              <a:t>p(x);</a:t>
            </a:r>
          </a:p>
          <a:p>
            <a:pPr marL="285750" indent="-285750" algn="just">
              <a:buFont typeface="Arial" panose="020B0604020202020204" pitchFamily="34" charset="0"/>
              <a:buChar char="•"/>
            </a:pPr>
            <a:r>
              <a:rPr lang="en-US" sz="1500" b="1" i="1" dirty="0" smtClean="0">
                <a:latin typeface="Times New Roman" panose="02020603050405020304" pitchFamily="18" charset="0"/>
                <a:cs typeface="Times New Roman" panose="02020603050405020304" pitchFamily="18" charset="0"/>
              </a:rPr>
              <a:t>prior is </a:t>
            </a:r>
            <a:r>
              <a:rPr lang="en-US" sz="1500" b="1" i="1" dirty="0">
                <a:latin typeface="Times New Roman" panose="02020603050405020304" pitchFamily="18" charset="0"/>
                <a:cs typeface="Times New Roman" panose="02020603050405020304" pitchFamily="18" charset="0"/>
              </a:rPr>
              <a:t>assumed here to be arising from the </a:t>
            </a:r>
            <a:r>
              <a:rPr lang="en-US" sz="1500" b="1" i="1" dirty="0" err="1">
                <a:latin typeface="Times New Roman" panose="02020603050405020304" pitchFamily="18" charset="0"/>
                <a:cs typeface="Times New Roman" panose="02020603050405020304" pitchFamily="18" charset="0"/>
              </a:rPr>
              <a:t>Dirichlet</a:t>
            </a:r>
            <a:r>
              <a:rPr lang="en-US" sz="1500" b="1" i="1" dirty="0">
                <a:latin typeface="Times New Roman" panose="02020603050405020304" pitchFamily="18" charset="0"/>
                <a:cs typeface="Times New Roman" panose="02020603050405020304" pitchFamily="18" charset="0"/>
              </a:rPr>
              <a:t> Distribution.</a:t>
            </a:r>
          </a:p>
          <a:p>
            <a:pPr algn="just"/>
            <a:r>
              <a:rPr lang="en-US" dirty="0"/>
              <a:t> </a:t>
            </a:r>
            <a:endParaRPr lang="lt-LT" i="1" dirty="0">
              <a:latin typeface="Times New Roman" panose="02020603050405020304" pitchFamily="18" charset="0"/>
              <a:cs typeface="Times New Roman" panose="02020603050405020304" pitchFamily="18" charset="0"/>
            </a:endParaRPr>
          </a:p>
        </p:txBody>
      </p:sp>
      <p:pic>
        <p:nvPicPr>
          <p:cNvPr id="6146" name="Paveikslėli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1" y="4831806"/>
            <a:ext cx="32670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aveikslėlis 8" descr="https://cdn-images-1.medium.com/max/800/1*oFHa5RIsf8Bki1gkX3aSx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429" y="5442857"/>
            <a:ext cx="5029199" cy="72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aveikslėli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14" y="158214"/>
            <a:ext cx="4174774" cy="590632"/>
          </a:xfrm>
          <a:prstGeom prst="rect">
            <a:avLst/>
          </a:prstGeom>
        </p:spPr>
      </p:pic>
    </p:spTree>
    <p:extLst>
      <p:ext uri="{BB962C8B-B14F-4D97-AF65-F5344CB8AC3E}">
        <p14:creationId xmlns:p14="http://schemas.microsoft.com/office/powerpoint/2010/main" val="3038212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4971" y="943430"/>
            <a:ext cx="8739517" cy="527562"/>
          </a:xfrm>
        </p:spPr>
        <p:txBody>
          <a:bodyPr/>
          <a:lstStyle/>
          <a:p>
            <a:r>
              <a:rPr lang="lt-LT" sz="2800" b="1" dirty="0" smtClean="0"/>
              <a:t>BCM: </a:t>
            </a:r>
            <a:r>
              <a:rPr lang="lt-LT" sz="2800" b="1" dirty="0" err="1" smtClean="0"/>
              <a:t>explanations</a:t>
            </a:r>
            <a:r>
              <a:rPr lang="en-US" sz="2800" b="1" dirty="0" smtClean="0"/>
              <a:t> [1]-[7]</a:t>
            </a:r>
            <a:endParaRPr lang="en-US" sz="2800" b="1"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7326" y="3267986"/>
            <a:ext cx="4147161" cy="3407877"/>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149" y="365760"/>
            <a:ext cx="4404949" cy="316461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9159" y="1503194"/>
                <a:ext cx="4143990" cy="5988178"/>
              </a:xfrm>
              <a:prstGeom prst="rect">
                <a:avLst/>
              </a:prstGeom>
            </p:spPr>
            <p:txBody>
              <a:bodyPr wrap="square">
                <a:spAutoFit/>
              </a:bodyPr>
              <a:lstStyle/>
              <a:p>
                <a:pPr marL="285750" indent="-285750">
                  <a:buFont typeface="Arial" panose="020B0604020202020204" pitchFamily="34" charset="0"/>
                  <a:buChar char="•"/>
                </a:pPr>
                <a:r>
                  <a:rPr lang="lt-LT" b="1" i="1" dirty="0" err="1">
                    <a:latin typeface="Times New Roman" panose="02020603050405020304" pitchFamily="18" charset="0"/>
                    <a:cs typeface="Times New Roman" panose="02020603050405020304" pitchFamily="18" charset="0"/>
                  </a:rPr>
                  <a:t>s</a:t>
                </a:r>
                <a:r>
                  <a:rPr lang="lt-LT" b="1" i="1" dirty="0" err="1" smtClean="0">
                    <a:latin typeface="Times New Roman" panose="02020603050405020304" pitchFamily="18" charset="0"/>
                    <a:cs typeface="Times New Roman" panose="02020603050405020304" pitchFamily="18" charset="0"/>
                  </a:rPr>
                  <a:t>ubspaces</a:t>
                </a:r>
                <a:r>
                  <a:rPr lang="lt-LT" b="1" i="1" dirty="0" smtClean="0">
                    <a:latin typeface="Times New Roman" panose="02020603050405020304" pitchFamily="18" charset="0"/>
                    <a:cs typeface="Times New Roman" panose="02020603050405020304" pitchFamily="18" charset="0"/>
                  </a:rPr>
                  <a:t>  are  </a:t>
                </a:r>
                <a:r>
                  <a:rPr lang="lt-LT" b="1" i="1" dirty="0" err="1" smtClean="0">
                    <a:latin typeface="Times New Roman" panose="02020603050405020304" pitchFamily="18" charset="0"/>
                    <a:cs typeface="Times New Roman" panose="02020603050405020304" pitchFamily="18" charset="0"/>
                  </a:rPr>
                  <a:t>incorporated</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in</a:t>
                </a:r>
                <a:r>
                  <a:rPr lang="lt-LT" b="1" i="1" dirty="0" smtClean="0">
                    <a:latin typeface="Times New Roman" panose="02020603050405020304" pitchFamily="18" charset="0"/>
                    <a:cs typeface="Times New Roman" panose="02020603050405020304" pitchFamily="18" charset="0"/>
                  </a:rPr>
                  <a:t>  a  </a:t>
                </a:r>
                <a:r>
                  <a:rPr lang="lt-LT" b="1" i="1" dirty="0" err="1" smtClean="0">
                    <a:latin typeface="Times New Roman" panose="02020603050405020304" pitchFamily="18" charset="0"/>
                    <a:cs typeface="Times New Roman" panose="02020603050405020304" pitchFamily="18" charset="0"/>
                  </a:rPr>
                  <a:t>cluster</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using</a:t>
                </a:r>
                <a:r>
                  <a:rPr lang="lt-LT" b="1" i="1"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lt-LT" b="1" i="1">
                            <a:latin typeface="Cambria Math" panose="02040503050406030204" pitchFamily="18" charset="0"/>
                          </a:rPr>
                        </m:ctrlPr>
                      </m:sSubPr>
                      <m:e>
                        <m:r>
                          <a:rPr lang="en-US" b="1" i="1">
                            <a:latin typeface="Cambria Math" panose="02040503050406030204" pitchFamily="18" charset="0"/>
                          </a:rPr>
                          <m:t>𝒈</m:t>
                        </m:r>
                      </m:e>
                      <m:sub>
                        <m:r>
                          <a:rPr lang="en-US" b="1" i="1">
                            <a:latin typeface="Cambria Math" panose="02040503050406030204" pitchFamily="18" charset="0"/>
                          </a:rPr>
                          <m:t>𝒑𝒔𝒋</m:t>
                        </m:r>
                        <m:r>
                          <a:rPr lang="en-US" b="1" i="1">
                            <a:latin typeface="Cambria Math" panose="02040503050406030204" pitchFamily="18" charset="0"/>
                          </a:rPr>
                          <m:t>, </m:t>
                        </m:r>
                        <m:r>
                          <a:rPr lang="en-US" b="1" i="1">
                            <a:latin typeface="Cambria Math" panose="02040503050406030204" pitchFamily="18" charset="0"/>
                          </a:rPr>
                          <m:t>𝒘𝒔𝒋</m:t>
                        </m:r>
                        <m:r>
                          <a:rPr lang="en-US" b="1" i="1">
                            <a:latin typeface="Cambria Math" panose="02040503050406030204" pitchFamily="18" charset="0"/>
                          </a:rPr>
                          <m:t>,</m:t>
                        </m:r>
                        <m:r>
                          <a:rPr lang="en-US" b="1" i="1">
                            <a:latin typeface="Cambria Math" panose="02040503050406030204" pitchFamily="18" charset="0"/>
                          </a:rPr>
                          <m:t>𝝀</m:t>
                        </m:r>
                      </m:sub>
                    </m:sSub>
                  </m:oMath>
                </a14:m>
                <a:r>
                  <a:rPr lang="lt-LT" b="1" i="1" dirty="0" smtClean="0">
                    <a:latin typeface="Times New Roman" panose="02020603050405020304" pitchFamily="18" charset="0"/>
                    <a:cs typeface="Times New Roman" panose="02020603050405020304" pitchFamily="18" charset="0"/>
                  </a:rPr>
                  <a:t>  function   </a:t>
                </a:r>
                <a:r>
                  <a:rPr lang="lt-LT" b="1" i="1" dirty="0" err="1" smtClean="0">
                    <a:latin typeface="Times New Roman" panose="02020603050405020304" pitchFamily="18" charset="0"/>
                    <a:cs typeface="Times New Roman" panose="02020603050405020304" pitchFamily="18" charset="0"/>
                  </a:rPr>
                  <a:t>and</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making</a:t>
                </a:r>
                <a:r>
                  <a:rPr lang="lt-LT" b="1" i="1"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lt-LT" b="1" i="1">
                            <a:latin typeface="Cambria Math" panose="02040503050406030204" pitchFamily="18" charset="0"/>
                          </a:rPr>
                        </m:ctrlPr>
                      </m:sSubPr>
                      <m:e>
                        <m:r>
                          <a:rPr lang="en-US" b="1" i="1">
                            <a:latin typeface="Cambria Math"/>
                          </a:rPr>
                          <m:t>𝒈</m:t>
                        </m:r>
                      </m:e>
                      <m:sub>
                        <m:r>
                          <a:rPr lang="en-US" b="1" i="1">
                            <a:latin typeface="Cambria Math"/>
                          </a:rPr>
                          <m:t>𝒑𝒔𝒋</m:t>
                        </m:r>
                        <m:r>
                          <a:rPr lang="en-US" b="1" i="1">
                            <a:latin typeface="Cambria Math"/>
                          </a:rPr>
                          <m:t>, </m:t>
                        </m:r>
                        <m:r>
                          <a:rPr lang="en-US" b="1" i="1">
                            <a:latin typeface="Cambria Math"/>
                          </a:rPr>
                          <m:t>𝒘𝒔𝒋</m:t>
                        </m:r>
                        <m:r>
                          <a:rPr lang="en-US" b="1" i="1">
                            <a:latin typeface="Cambria Math"/>
                          </a:rPr>
                          <m:t>,</m:t>
                        </m:r>
                        <m:r>
                          <a:rPr lang="en-US" b="1" i="1">
                            <a:latin typeface="Cambria Math"/>
                          </a:rPr>
                          <m:t>𝝀</m:t>
                        </m:r>
                      </m:sub>
                    </m:sSub>
                  </m:oMath>
                </a14:m>
                <a:r>
                  <a:rPr lang="lt-LT" b="1" i="1" dirty="0" smtClean="0">
                    <a:latin typeface="Times New Roman" panose="02020603050405020304" pitchFamily="18" charset="0"/>
                    <a:cs typeface="Times New Roman" panose="02020603050405020304" pitchFamily="18" charset="0"/>
                  </a:rPr>
                  <a:t>  a  </a:t>
                </a:r>
                <a:r>
                  <a:rPr lang="lt-LT" b="1" i="1" dirty="0" err="1" smtClean="0">
                    <a:latin typeface="Times New Roman" panose="02020603050405020304" pitchFamily="18" charset="0"/>
                    <a:cs typeface="Times New Roman" panose="02020603050405020304" pitchFamily="18" charset="0"/>
                  </a:rPr>
                  <a:t>hyperparameter</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for</a:t>
                </a:r>
                <a:r>
                  <a:rPr lang="lt-LT" b="1" i="1" dirty="0" smtClean="0">
                    <a:latin typeface="Times New Roman" panose="02020603050405020304" pitchFamily="18" charset="0"/>
                    <a:cs typeface="Times New Roman" panose="02020603050405020304" pitchFamily="18" charset="0"/>
                  </a:rPr>
                  <a:t> a </a:t>
                </a:r>
                <a:r>
                  <a:rPr lang="lt-LT" b="1" i="1" dirty="0" err="1" smtClean="0">
                    <a:latin typeface="Times New Roman" panose="02020603050405020304" pitchFamily="18" charset="0"/>
                    <a:cs typeface="Times New Roman" panose="02020603050405020304" pitchFamily="18" charset="0"/>
                  </a:rPr>
                  <a:t>Dirichlet</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distribution</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that</a:t>
                </a:r>
                <a:r>
                  <a:rPr lang="lt-LT" b="1" i="1"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lt-LT" b="1" i="1">
                            <a:latin typeface="Cambria Math" panose="02040503050406030204" pitchFamily="18" charset="0"/>
                          </a:rPr>
                        </m:ctrlPr>
                      </m:sSubPr>
                      <m:e>
                        <m:r>
                          <a:rPr lang="en-US" b="1" i="1">
                            <a:latin typeface="Cambria Math"/>
                          </a:rPr>
                          <m:t>𝝓</m:t>
                        </m:r>
                      </m:e>
                      <m:sub>
                        <m:r>
                          <a:rPr lang="en-US" b="1" i="1">
                            <a:latin typeface="Cambria Math"/>
                          </a:rPr>
                          <m:t>𝒔</m:t>
                        </m:r>
                      </m:sub>
                    </m:sSub>
                  </m:oMath>
                </a14:m>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is</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sampled</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from</a:t>
                </a:r>
                <a:r>
                  <a:rPr lang="lt-LT" b="1" i="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14:m>
                  <m:oMath xmlns:m="http://schemas.openxmlformats.org/officeDocument/2006/math">
                    <m:sSub>
                      <m:sSubPr>
                        <m:ctrlPr>
                          <a:rPr lang="lt-LT" b="1" i="1">
                            <a:latin typeface="Cambria Math" panose="02040503050406030204" pitchFamily="18" charset="0"/>
                          </a:rPr>
                        </m:ctrlPr>
                      </m:sSubPr>
                      <m:e>
                        <m:r>
                          <a:rPr lang="en-US" b="1" i="1">
                            <a:latin typeface="Cambria Math"/>
                          </a:rPr>
                          <m:t>𝝓</m:t>
                        </m:r>
                      </m:e>
                      <m:sub>
                        <m:r>
                          <a:rPr lang="en-US" b="1" i="1">
                            <a:latin typeface="Cambria Math"/>
                          </a:rPr>
                          <m:t>𝒔</m:t>
                        </m:r>
                      </m:sub>
                    </m:sSub>
                  </m:oMath>
                </a14:m>
                <a:r>
                  <a:rPr lang="lt-LT" b="1" i="1" dirty="0">
                    <a:latin typeface="Times New Roman" panose="02020603050405020304" pitchFamily="18" charset="0"/>
                    <a:cs typeface="Times New Roman" panose="02020603050405020304" pitchFamily="18" charset="0"/>
                  </a:rPr>
                  <a:t> </a:t>
                </a:r>
                <a:r>
                  <a:rPr lang="lt-LT" b="1" i="1" dirty="0" err="1">
                    <a:latin typeface="Times New Roman" panose="02020603050405020304" pitchFamily="18" charset="0"/>
                    <a:cs typeface="Times New Roman" panose="02020603050405020304" pitchFamily="18" charset="0"/>
                  </a:rPr>
                  <a:t>describes</a:t>
                </a:r>
                <a:r>
                  <a:rPr lang="lt-LT" b="1" i="1" dirty="0">
                    <a:latin typeface="Times New Roman" panose="02020603050405020304" pitchFamily="18" charset="0"/>
                    <a:cs typeface="Times New Roman" panose="02020603050405020304" pitchFamily="18" charset="0"/>
                  </a:rPr>
                  <a:t> </a:t>
                </a:r>
                <a:r>
                  <a:rPr lang="lt-LT" b="1" i="1" dirty="0" err="1">
                    <a:latin typeface="Times New Roman" panose="02020603050405020304" pitchFamily="18" charset="0"/>
                    <a:cs typeface="Times New Roman" panose="02020603050405020304" pitchFamily="18" charset="0"/>
                  </a:rPr>
                  <a:t>the</a:t>
                </a:r>
                <a:r>
                  <a:rPr lang="lt-LT" b="1" i="1" dirty="0">
                    <a:latin typeface="Times New Roman" panose="02020603050405020304" pitchFamily="18" charset="0"/>
                    <a:cs typeface="Times New Roman" panose="02020603050405020304" pitchFamily="18" charset="0"/>
                  </a:rPr>
                  <a:t> </a:t>
                </a:r>
                <a:r>
                  <a:rPr lang="lt-LT" b="1" i="1" dirty="0" err="1">
                    <a:latin typeface="Times New Roman" panose="02020603050405020304" pitchFamily="18" charset="0"/>
                    <a:cs typeface="Times New Roman" panose="02020603050405020304" pitchFamily="18" charset="0"/>
                  </a:rPr>
                  <a:t>cluster</a:t>
                </a:r>
                <a:r>
                  <a:rPr lang="lt-LT" b="1" i="1" dirty="0">
                    <a:latin typeface="Times New Roman" panose="02020603050405020304" pitchFamily="18" charset="0"/>
                    <a:cs typeface="Times New Roman" panose="02020603050405020304" pitchFamily="18" charset="0"/>
                  </a:rPr>
                  <a:t> s</a:t>
                </a:r>
                <a:r>
                  <a:rPr lang="lt-LT" b="1" i="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lt-LT" b="1"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sSub>
                      <m:sSubPr>
                        <m:ctrlPr>
                          <a:rPr lang="lt-LT" b="1" i="1">
                            <a:latin typeface="Cambria Math" panose="02040503050406030204" pitchFamily="18" charset="0"/>
                          </a:rPr>
                        </m:ctrlPr>
                      </m:sSubPr>
                      <m:e>
                        <m:r>
                          <a:rPr lang="en-US" b="1" i="1">
                            <a:latin typeface="Cambria Math"/>
                          </a:rPr>
                          <m:t>𝒈</m:t>
                        </m:r>
                      </m:e>
                      <m:sub>
                        <m:r>
                          <a:rPr lang="en-US" b="1" i="1">
                            <a:latin typeface="Cambria Math"/>
                          </a:rPr>
                          <m:t>𝒑𝒔𝒋</m:t>
                        </m:r>
                        <m:r>
                          <a:rPr lang="en-US" b="1" i="1">
                            <a:latin typeface="Cambria Math"/>
                          </a:rPr>
                          <m:t>, </m:t>
                        </m:r>
                        <m:r>
                          <a:rPr lang="en-US" b="1" i="1">
                            <a:latin typeface="Cambria Math"/>
                          </a:rPr>
                          <m:t>𝒘𝒔𝒋</m:t>
                        </m:r>
                        <m:r>
                          <a:rPr lang="en-US" b="1" i="1">
                            <a:latin typeface="Cambria Math"/>
                          </a:rPr>
                          <m:t>,</m:t>
                        </m:r>
                        <m:r>
                          <a:rPr lang="en-US" b="1" i="1">
                            <a:latin typeface="Cambria Math"/>
                          </a:rPr>
                          <m:t>𝝀</m:t>
                        </m:r>
                      </m:sub>
                    </m:sSub>
                  </m:oMath>
                </a14:m>
                <a:r>
                  <a:rPr lang="lt-LT" b="1" i="1" dirty="0">
                    <a:latin typeface="Times New Roman" panose="02020603050405020304" pitchFamily="18" charset="0"/>
                    <a:cs typeface="Times New Roman" panose="02020603050405020304" pitchFamily="18" charset="0"/>
                  </a:rPr>
                  <a:t> </a:t>
                </a:r>
                <a:r>
                  <a:rPr lang="lt-LT" b="1" i="1" dirty="0" smtClean="0">
                    <a:latin typeface="Times New Roman" panose="02020603050405020304" pitchFamily="18" charset="0"/>
                    <a:cs typeface="Times New Roman" panose="02020603050405020304" pitchFamily="18" charset="0"/>
                  </a:rPr>
                  <a:t>: put </a:t>
                </a:r>
                <a:r>
                  <a:rPr lang="lt-LT" b="1" i="1" dirty="0" err="1" smtClean="0">
                    <a:latin typeface="Times New Roman" panose="02020603050405020304" pitchFamily="18" charset="0"/>
                    <a:cs typeface="Times New Roman" panose="02020603050405020304" pitchFamily="18" charset="0"/>
                  </a:rPr>
                  <a:t>same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bump</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for</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all</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possible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features</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except</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if</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feature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is</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important</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and</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you</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happen</a:t>
                </a:r>
                <a:r>
                  <a:rPr lang="lt-LT" b="1" i="1" dirty="0" smtClean="0">
                    <a:latin typeface="Times New Roman" panose="02020603050405020304" pitchFamily="18" charset="0"/>
                    <a:cs typeface="Times New Roman" panose="02020603050405020304" pitchFamily="18" charset="0"/>
                  </a:rPr>
                  <a:t> to </a:t>
                </a:r>
                <a:r>
                  <a:rPr lang="lt-LT" b="1" i="1" dirty="0" err="1" smtClean="0">
                    <a:latin typeface="Times New Roman" panose="02020603050405020304" pitchFamily="18" charset="0"/>
                    <a:cs typeface="Times New Roman" panose="02020603050405020304" pitchFamily="18" charset="0"/>
                  </a:rPr>
                  <a:t>have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same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feature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value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as</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prototype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then</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raise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bump</a:t>
                </a:r>
                <a:r>
                  <a:rPr lang="lt-LT" b="1" i="1" dirty="0" smtClean="0">
                    <a:latin typeface="Times New Roman" panose="02020603050405020304" pitchFamily="18" charset="0"/>
                    <a:cs typeface="Times New Roman" panose="02020603050405020304" pitchFamily="18" charset="0"/>
                  </a:rPr>
                  <a:t>“ – a </a:t>
                </a:r>
                <a:r>
                  <a:rPr lang="lt-LT" b="1" i="1" dirty="0" err="1" smtClean="0">
                    <a:latin typeface="Times New Roman" panose="02020603050405020304" pitchFamily="18" charset="0"/>
                    <a:cs typeface="Times New Roman" panose="02020603050405020304" pitchFamily="18" charset="0"/>
                  </a:rPr>
                  <a:t>way</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of</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measuring</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the</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similarity</a:t>
                </a:r>
                <a:r>
                  <a:rPr lang="lt-LT" b="1" i="1" dirty="0" smtClean="0">
                    <a:latin typeface="Times New Roman" panose="02020603050405020304" pitchFamily="18" charset="0"/>
                    <a:cs typeface="Times New Roman" panose="02020603050405020304" pitchFamily="18" charset="0"/>
                  </a:rPr>
                  <a:t>;</a:t>
                </a:r>
                <a:endParaRPr lang="en-US" b="1" i="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i="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r>
                      <a:rPr lang="en-US" b="1" i="1" smtClean="0">
                        <a:solidFill>
                          <a:schemeClr val="tx1"/>
                        </a:solidFill>
                        <a:latin typeface="Cambria Math" panose="02040503050406030204" pitchFamily="18" charset="0"/>
                      </a:rPr>
                      <m:t>𝒄</m:t>
                    </m:r>
                  </m:oMath>
                </a14:m>
                <a:r>
                  <a:rPr lang="en-US" b="1" i="1"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r>
                      <a:rPr lang="en-US" b="1" i="1">
                        <a:solidFill>
                          <a:schemeClr val="tx1"/>
                        </a:solidFill>
                        <a:latin typeface="Cambria Math" panose="02040503050406030204" pitchFamily="18" charset="0"/>
                      </a:rPr>
                      <m:t>𝝀</m:t>
                    </m:r>
                  </m:oMath>
                </a14:m>
                <a:r>
                  <a:rPr lang="en-US" b="1" i="1" dirty="0">
                    <a:solidFill>
                      <a:schemeClr val="tx1"/>
                    </a:solidFill>
                    <a:latin typeface="Times New Roman" panose="02020603050405020304" pitchFamily="18" charset="0"/>
                    <a:cs typeface="Times New Roman" panose="02020603050405020304" pitchFamily="18" charset="0"/>
                  </a:rPr>
                  <a:t> are constant hyper parameters that indicate how much the prototype will be copied in order to generate the </a:t>
                </a:r>
                <a:r>
                  <a:rPr lang="en-US" b="1" i="1" dirty="0" smtClean="0">
                    <a:solidFill>
                      <a:schemeClr val="tx1"/>
                    </a:solidFill>
                    <a:latin typeface="Times New Roman" panose="02020603050405020304" pitchFamily="18" charset="0"/>
                    <a:cs typeface="Times New Roman" panose="02020603050405020304" pitchFamily="18" charset="0"/>
                  </a:rPr>
                  <a:t>observations;</a:t>
                </a:r>
                <a:endParaRPr lang="lt-LT" b="1" i="1"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i="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lt-LT" b="1" i="1" dirty="0" smtClean="0">
                  <a:latin typeface="Times New Roman" panose="02020603050405020304" pitchFamily="18" charset="0"/>
                  <a:cs typeface="Times New Roman" panose="02020603050405020304" pitchFamily="18" charset="0"/>
                </a:endParaRPr>
              </a:p>
              <a:p>
                <a:endParaRPr lang="lt-LT" b="1" i="1"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9159" y="1503194"/>
                <a:ext cx="4143990" cy="5988178"/>
              </a:xfrm>
              <a:prstGeom prst="rect">
                <a:avLst/>
              </a:prstGeom>
              <a:blipFill>
                <a:blip r:embed="rId4"/>
                <a:stretch>
                  <a:fillRect l="-882" t="-611" r="-2500"/>
                </a:stretch>
              </a:blipFill>
            </p:spPr>
            <p:txBody>
              <a:bodyPr/>
              <a:lstStyle/>
              <a:p>
                <a:r>
                  <a:rPr lang="en-US">
                    <a:noFill/>
                  </a:rPr>
                  <a:t> </a:t>
                </a:r>
              </a:p>
            </p:txBody>
          </p:sp>
        </mc:Fallback>
      </mc:AlternateContent>
    </p:spTree>
    <p:extLst>
      <p:ext uri="{BB962C8B-B14F-4D97-AF65-F5344CB8AC3E}">
        <p14:creationId xmlns:p14="http://schemas.microsoft.com/office/powerpoint/2010/main" val="4288222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928914"/>
            <a:ext cx="8568952" cy="406905"/>
          </a:xfrm>
        </p:spPr>
        <p:txBody>
          <a:bodyPr/>
          <a:lstStyle/>
          <a:p>
            <a:r>
              <a:rPr lang="lt-LT" sz="2800" b="1" dirty="0" smtClean="0"/>
              <a:t>BCM: </a:t>
            </a:r>
            <a:r>
              <a:rPr lang="lt-LT" sz="2800" b="1" dirty="0" err="1" smtClean="0"/>
              <a:t>interactive</a:t>
            </a:r>
            <a:r>
              <a:rPr lang="lt-LT" sz="2800" b="1" dirty="0" smtClean="0"/>
              <a:t> </a:t>
            </a:r>
            <a:r>
              <a:rPr lang="lt-LT" sz="2800" b="1" dirty="0" err="1" smtClean="0"/>
              <a:t>part</a:t>
            </a:r>
            <a:endParaRPr lang="en-US" sz="2800" b="1" dirty="0"/>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3272094"/>
            <a:ext cx="4111150" cy="3091543"/>
          </a:xfr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915" y="3315694"/>
            <a:ext cx="4225574" cy="3037398"/>
          </a:xfrm>
          <a:prstGeom prst="rect">
            <a:avLst/>
          </a:prstGeom>
        </p:spPr>
      </p:pic>
      <p:sp>
        <p:nvSpPr>
          <p:cNvPr id="3" name="Rectangle 2"/>
          <p:cNvSpPr/>
          <p:nvPr/>
        </p:nvSpPr>
        <p:spPr>
          <a:xfrm>
            <a:off x="485030" y="1481737"/>
            <a:ext cx="8396577" cy="1477328"/>
          </a:xfrm>
          <a:prstGeom prst="rect">
            <a:avLst/>
          </a:prstGeom>
        </p:spPr>
        <p:txBody>
          <a:bodyPr wrap="square">
            <a:spAutoFit/>
          </a:bodyPr>
          <a:lstStyle/>
          <a:p>
            <a:pPr marL="285750" indent="-285750" algn="just">
              <a:buFont typeface="Arial" panose="020B0604020202020204" pitchFamily="34" charset="0"/>
              <a:buChar char="•"/>
            </a:pPr>
            <a:r>
              <a:rPr lang="en-GB" b="1" i="1" dirty="0">
                <a:latin typeface="Times New Roman" panose="02020603050405020304" pitchFamily="18" charset="0"/>
                <a:cs typeface="Times New Roman" panose="02020603050405020304" pitchFamily="18" charset="0"/>
              </a:rPr>
              <a:t>capable to use a feedback from a user and integrate knowledge transferred interactively into the </a:t>
            </a:r>
            <a:r>
              <a:rPr lang="en-GB" b="1" i="1" dirty="0" smtClean="0">
                <a:latin typeface="Times New Roman" panose="02020603050405020304" pitchFamily="18" charset="0"/>
                <a:cs typeface="Times New Roman" panose="02020603050405020304" pitchFamily="18" charset="0"/>
              </a:rPr>
              <a:t>model</a:t>
            </a:r>
            <a:r>
              <a:rPr lang="lt-LT" b="1" i="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users provide direct input to </a:t>
            </a:r>
            <a:r>
              <a:rPr lang="en-US" b="1" i="1" dirty="0" err="1">
                <a:latin typeface="Times New Roman" panose="02020603050405020304" pitchFamily="18" charset="0"/>
                <a:cs typeface="Times New Roman" panose="02020603050405020304" pitchFamily="18" charset="0"/>
              </a:rPr>
              <a:t>iBCM</a:t>
            </a:r>
            <a:r>
              <a:rPr lang="en-US" b="1" i="1" dirty="0">
                <a:latin typeface="Times New Roman" panose="02020603050405020304" pitchFamily="18" charset="0"/>
                <a:cs typeface="Times New Roman" panose="02020603050405020304" pitchFamily="18" charset="0"/>
              </a:rPr>
              <a:t> in order to achieve effective clustering results, and </a:t>
            </a:r>
            <a:r>
              <a:rPr lang="en-US" b="1" i="1" dirty="0" err="1">
                <a:latin typeface="Times New Roman" panose="02020603050405020304" pitchFamily="18" charset="0"/>
                <a:cs typeface="Times New Roman" panose="02020603050405020304" pitchFamily="18" charset="0"/>
              </a:rPr>
              <a:t>iBCM</a:t>
            </a:r>
            <a:r>
              <a:rPr lang="en-US" b="1" i="1" dirty="0">
                <a:latin typeface="Times New Roman" panose="02020603050405020304" pitchFamily="18" charset="0"/>
                <a:cs typeface="Times New Roman" panose="02020603050405020304" pitchFamily="18" charset="0"/>
              </a:rPr>
              <a:t> optimizes the clustering by achieving a balance between what the actual data indicate and what the user indicates as </a:t>
            </a:r>
            <a:r>
              <a:rPr lang="en-US" b="1" i="1" dirty="0" smtClean="0">
                <a:latin typeface="Times New Roman" panose="02020603050405020304" pitchFamily="18" charset="0"/>
                <a:cs typeface="Times New Roman" panose="02020603050405020304" pitchFamily="18" charset="0"/>
              </a:rPr>
              <a:t>useful</a:t>
            </a:r>
            <a:r>
              <a:rPr lang="lt-LT" b="1" i="1" dirty="0" smtClean="0">
                <a:latin typeface="Times New Roman" panose="02020603050405020304" pitchFamily="18" charset="0"/>
                <a:cs typeface="Times New Roman" panose="02020603050405020304" pitchFamily="18" charset="0"/>
              </a:rPr>
              <a:t>;</a:t>
            </a:r>
            <a:endParaRPr lang="lt-LT" b="1" i="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914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22352"/>
            <a:ext cx="8568952" cy="596348"/>
          </a:xfrm>
        </p:spPr>
        <p:txBody>
          <a:bodyPr/>
          <a:lstStyle/>
          <a:p>
            <a:r>
              <a:rPr lang="lt-LT" sz="3200" b="1" dirty="0" smtClean="0"/>
              <a:t>BCM </a:t>
            </a:r>
            <a:r>
              <a:rPr lang="lt-LT" sz="3200" b="1" dirty="0" err="1" smtClean="0"/>
              <a:t>application</a:t>
            </a:r>
            <a:endParaRPr lang="lt-LT" sz="3200" b="1" dirty="0"/>
          </a:p>
        </p:txBody>
      </p:sp>
      <p:sp>
        <p:nvSpPr>
          <p:cNvPr id="3" name="Content Placeholder 2"/>
          <p:cNvSpPr>
            <a:spLocks noGrp="1"/>
          </p:cNvSpPr>
          <p:nvPr>
            <p:ph idx="1"/>
          </p:nvPr>
        </p:nvSpPr>
        <p:spPr>
          <a:xfrm>
            <a:off x="395536" y="1502797"/>
            <a:ext cx="8568952" cy="4806523"/>
          </a:xfrm>
        </p:spPr>
        <p:txBody>
          <a:bodyPr/>
          <a:lstStyle/>
          <a:p>
            <a:pPr algn="just"/>
            <a:endParaRPr lang="lt-LT" b="1" i="1" dirty="0" smtClean="0">
              <a:latin typeface="Times New Roman" panose="02020603050405020304" pitchFamily="18" charset="0"/>
              <a:cs typeface="Times New Roman" panose="02020603050405020304" pitchFamily="18" charset="0"/>
            </a:endParaRPr>
          </a:p>
          <a:p>
            <a:pPr algn="just"/>
            <a:r>
              <a:rPr lang="lt-LT" b="1" i="1" dirty="0" err="1" smtClean="0">
                <a:latin typeface="Times New Roman" panose="02020603050405020304" pitchFamily="18" charset="0"/>
                <a:cs typeface="Times New Roman" panose="02020603050405020304" pitchFamily="18" charset="0"/>
              </a:rPr>
              <a:t>students</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learning</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style</a:t>
            </a:r>
            <a:r>
              <a:rPr lang="lt-LT" b="1" i="1" dirty="0" smtClean="0">
                <a:latin typeface="Times New Roman" panose="02020603050405020304" pitchFamily="18" charset="0"/>
                <a:cs typeface="Times New Roman" panose="02020603050405020304" pitchFamily="18" charset="0"/>
              </a:rPr>
              <a:t> c</a:t>
            </a:r>
            <a:r>
              <a:rPr lang="en-US" b="1" i="1" dirty="0" smtClean="0">
                <a:latin typeface="Times New Roman" panose="02020603050405020304" pitchFamily="18" charset="0"/>
                <a:cs typeface="Times New Roman" panose="02020603050405020304" pitchFamily="18" charset="0"/>
              </a:rPr>
              <a:t>lusters </a:t>
            </a:r>
            <a:r>
              <a:rPr lang="en-US" b="1" i="1" dirty="0">
                <a:latin typeface="Times New Roman" panose="02020603050405020304" pitchFamily="18" charset="0"/>
                <a:cs typeface="Times New Roman" panose="02020603050405020304" pitchFamily="18" charset="0"/>
              </a:rPr>
              <a:t>generated by BCM might be </a:t>
            </a:r>
            <a:r>
              <a:rPr lang="en-US" b="1" i="1" dirty="0" smtClean="0">
                <a:latin typeface="Times New Roman" panose="02020603050405020304" pitchFamily="18" charset="0"/>
                <a:cs typeface="Times New Roman" panose="02020603050405020304" pitchFamily="18" charset="0"/>
              </a:rPr>
              <a:t>used</a:t>
            </a:r>
            <a:r>
              <a:rPr lang="lt-LT" b="1" i="1" dirty="0" smtClean="0">
                <a:latin typeface="Times New Roman" panose="02020603050405020304" pitchFamily="18" charset="0"/>
                <a:cs typeface="Times New Roman" panose="02020603050405020304" pitchFamily="18" charset="0"/>
              </a:rPr>
              <a:t>:</a:t>
            </a:r>
          </a:p>
          <a:p>
            <a:pPr lvl="1" algn="just"/>
            <a:r>
              <a:rPr lang="en-US" sz="2000" b="1" i="1" dirty="0" smtClean="0">
                <a:latin typeface="Times New Roman" panose="02020603050405020304" pitchFamily="18" charset="0"/>
                <a:cs typeface="Times New Roman" panose="02020603050405020304" pitchFamily="18" charset="0"/>
              </a:rPr>
              <a:t>for </a:t>
            </a:r>
            <a:r>
              <a:rPr lang="en-US" sz="2000" b="1" i="1" dirty="0">
                <a:latin typeface="Times New Roman" panose="02020603050405020304" pitchFamily="18" charset="0"/>
                <a:cs typeface="Times New Roman" panose="02020603050405020304" pitchFamily="18" charset="0"/>
              </a:rPr>
              <a:t>personalization of virtual learning environment according to student’s </a:t>
            </a:r>
            <a:r>
              <a:rPr lang="en-US" sz="2000" b="1" i="1" dirty="0" smtClean="0">
                <a:latin typeface="Times New Roman" panose="02020603050405020304" pitchFamily="18" charset="0"/>
                <a:cs typeface="Times New Roman" panose="02020603050405020304" pitchFamily="18" charset="0"/>
              </a:rPr>
              <a:t>needs</a:t>
            </a:r>
            <a:r>
              <a:rPr lang="lt-LT" sz="2000" b="1" i="1" dirty="0" smtClean="0">
                <a:latin typeface="Times New Roman" panose="02020603050405020304" pitchFamily="18" charset="0"/>
                <a:cs typeface="Times New Roman" panose="02020603050405020304" pitchFamily="18" charset="0"/>
              </a:rPr>
              <a:t>;</a:t>
            </a:r>
          </a:p>
          <a:p>
            <a:pPr lvl="1" algn="just"/>
            <a:r>
              <a:rPr lang="en-US" sz="2000" b="1" i="1" dirty="0" smtClean="0">
                <a:latin typeface="Times New Roman" panose="02020603050405020304" pitchFamily="18" charset="0"/>
                <a:cs typeface="Times New Roman" panose="02020603050405020304" pitchFamily="18" charset="0"/>
              </a:rPr>
              <a:t>by </a:t>
            </a:r>
            <a:r>
              <a:rPr lang="en-US" sz="2000" b="1" i="1" dirty="0">
                <a:latin typeface="Times New Roman" panose="02020603050405020304" pitchFamily="18" charset="0"/>
                <a:cs typeface="Times New Roman" panose="02020603050405020304" pitchFamily="18" charset="0"/>
              </a:rPr>
              <a:t>teachers helping them to prepare versions of courses relevant to prototypes and important features of particular clusters.</a:t>
            </a:r>
            <a:endParaRPr lang="lt-LT" sz="2000" b="1" i="1"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3119612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8742"/>
            <a:ext cx="8568952" cy="440287"/>
          </a:xfrm>
        </p:spPr>
        <p:txBody>
          <a:bodyPr/>
          <a:lstStyle/>
          <a:p>
            <a:r>
              <a:rPr lang="lt-LT" sz="2800" b="1" dirty="0" err="1" smtClean="0"/>
              <a:t>Literature</a:t>
            </a:r>
            <a:r>
              <a:rPr lang="lt-LT" sz="2800" b="1" dirty="0" smtClean="0"/>
              <a:t>, links, </a:t>
            </a:r>
            <a:r>
              <a:rPr lang="lt-LT" sz="2800" b="1" dirty="0" err="1" smtClean="0"/>
              <a:t>sources</a:t>
            </a:r>
            <a:endParaRPr lang="lt-LT" sz="2800" b="1" dirty="0"/>
          </a:p>
        </p:txBody>
      </p:sp>
      <p:sp>
        <p:nvSpPr>
          <p:cNvPr id="3" name="Content Placeholder 2"/>
          <p:cNvSpPr>
            <a:spLocks noGrp="1"/>
          </p:cNvSpPr>
          <p:nvPr>
            <p:ph idx="1"/>
          </p:nvPr>
        </p:nvSpPr>
        <p:spPr>
          <a:xfrm>
            <a:off x="395536" y="1299029"/>
            <a:ext cx="8568952" cy="5010291"/>
          </a:xfrm>
        </p:spPr>
        <p:txBody>
          <a:bodyPr/>
          <a:lstStyle/>
          <a:p>
            <a:pPr marL="0" indent="0" algn="just">
              <a:buNone/>
            </a:pPr>
            <a:r>
              <a:rPr lang="en-US" sz="1200" dirty="0" smtClean="0">
                <a:latin typeface="Times New Roman" panose="02020603050405020304" pitchFamily="18" charset="0"/>
                <a:cs typeface="Times New Roman" panose="02020603050405020304" pitchFamily="18" charset="0"/>
              </a:rPr>
              <a:t>[1]Been </a:t>
            </a:r>
            <a:r>
              <a:rPr lang="en-US" sz="1200" dirty="0">
                <a:latin typeface="Times New Roman" panose="02020603050405020304" pitchFamily="18" charset="0"/>
                <a:cs typeface="Times New Roman" panose="02020603050405020304" pitchFamily="18" charset="0"/>
              </a:rPr>
              <a:t>Kim, </a:t>
            </a:r>
            <a:r>
              <a:rPr lang="en-US" sz="1200" dirty="0" err="1">
                <a:latin typeface="Times New Roman" panose="02020603050405020304" pitchFamily="18" charset="0"/>
                <a:cs typeface="Times New Roman" panose="02020603050405020304" pitchFamily="18" charset="0"/>
              </a:rPr>
              <a:t>Thynthia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Rudin</a:t>
            </a:r>
            <a:r>
              <a:rPr lang="en-US" sz="1200" dirty="0">
                <a:latin typeface="Times New Roman" panose="02020603050405020304" pitchFamily="18" charset="0"/>
                <a:cs typeface="Times New Roman" panose="02020603050405020304" pitchFamily="18" charset="0"/>
              </a:rPr>
              <a:t>, Julie </a:t>
            </a:r>
            <a:r>
              <a:rPr lang="en-US" sz="1200" dirty="0" err="1">
                <a:latin typeface="Times New Roman" panose="02020603050405020304" pitchFamily="18" charset="0"/>
                <a:cs typeface="Times New Roman" panose="02020603050405020304" pitchFamily="18" charset="0"/>
              </a:rPr>
              <a:t>Sah</a:t>
            </a:r>
            <a:r>
              <a:rPr lang="en-US" sz="1200" dirty="0">
                <a:latin typeface="Times New Roman" panose="02020603050405020304" pitchFamily="18" charset="0"/>
                <a:cs typeface="Times New Roman" panose="02020603050405020304" pitchFamily="18" charset="0"/>
              </a:rPr>
              <a:t>, “The Bayesian CASE model: a generative approach for case-based reasoning and prototype classification”, </a:t>
            </a:r>
            <a:r>
              <a:rPr lang="en-US" sz="1200" i="1" dirty="0">
                <a:latin typeface="Times New Roman" panose="02020603050405020304" pitchFamily="18" charset="0"/>
                <a:cs typeface="Times New Roman" panose="02020603050405020304" pitchFamily="18" charset="0"/>
              </a:rPr>
              <a:t>Neural Information Processing Systems (NIPS)</a:t>
            </a:r>
            <a:r>
              <a:rPr lang="en-US" sz="1200" dirty="0">
                <a:latin typeface="Times New Roman" panose="02020603050405020304" pitchFamily="18" charset="0"/>
                <a:cs typeface="Times New Roman" panose="02020603050405020304" pitchFamily="18" charset="0"/>
              </a:rPr>
              <a:t>, 2014.</a:t>
            </a:r>
          </a:p>
          <a:p>
            <a:pPr marL="0" lvl="0" indent="0" algn="just">
              <a:buNone/>
            </a:pPr>
            <a:r>
              <a:rPr lang="en-US" sz="1200" dirty="0" smtClean="0">
                <a:latin typeface="Times New Roman" panose="02020603050405020304" pitchFamily="18" charset="0"/>
                <a:cs typeface="Times New Roman" panose="02020603050405020304" pitchFamily="18" charset="0"/>
              </a:rPr>
              <a:t>[2]Been </a:t>
            </a:r>
            <a:r>
              <a:rPr lang="en-US" sz="1200" dirty="0">
                <a:latin typeface="Times New Roman" panose="02020603050405020304" pitchFamily="18" charset="0"/>
                <a:cs typeface="Times New Roman" panose="02020603050405020304" pitchFamily="18" charset="0"/>
              </a:rPr>
              <a:t>Kim, Elena Glassman, Brittney Johnson, Julie Shah, “</a:t>
            </a:r>
            <a:r>
              <a:rPr lang="en-US" sz="1200" dirty="0" err="1">
                <a:latin typeface="Times New Roman" panose="02020603050405020304" pitchFamily="18" charset="0"/>
                <a:cs typeface="Times New Roman" panose="02020603050405020304" pitchFamily="18" charset="0"/>
              </a:rPr>
              <a:t>iBCM</a:t>
            </a:r>
            <a:r>
              <a:rPr lang="en-US" sz="1200" dirty="0">
                <a:latin typeface="Times New Roman" panose="02020603050405020304" pitchFamily="18" charset="0"/>
                <a:cs typeface="Times New Roman" panose="02020603050405020304" pitchFamily="18" charset="0"/>
              </a:rPr>
              <a:t>: interactive Bayesian case model empowering humans via intuitive interaction”, </a:t>
            </a:r>
            <a:r>
              <a:rPr lang="en-US" sz="1200" i="1" dirty="0">
                <a:latin typeface="Times New Roman" panose="02020603050405020304" pitchFamily="18" charset="0"/>
                <a:cs typeface="Times New Roman" panose="02020603050405020304" pitchFamily="18" charset="0"/>
              </a:rPr>
              <a:t>Computer Science and Artificial Intelligence Laboratory Technical Report</a:t>
            </a:r>
            <a:r>
              <a:rPr lang="en-US" sz="1200" dirty="0">
                <a:latin typeface="Times New Roman" panose="02020603050405020304" pitchFamily="18" charset="0"/>
                <a:cs typeface="Times New Roman" panose="02020603050405020304" pitchFamily="18" charset="0"/>
              </a:rPr>
              <a:t>, 2015. </a:t>
            </a:r>
          </a:p>
          <a:p>
            <a:pPr marL="0" lvl="0" indent="0" algn="just">
              <a:buNone/>
            </a:pPr>
            <a:r>
              <a:rPr lang="en-US" sz="1200" dirty="0" smtClean="0">
                <a:latin typeface="Times New Roman" panose="02020603050405020304" pitchFamily="18" charset="0"/>
                <a:cs typeface="Times New Roman" panose="02020603050405020304" pitchFamily="18" charset="0"/>
              </a:rPr>
              <a:t>[3] Been </a:t>
            </a:r>
            <a:r>
              <a:rPr lang="en-US" sz="1200" dirty="0">
                <a:latin typeface="Times New Roman" panose="02020603050405020304" pitchFamily="18" charset="0"/>
                <a:cs typeface="Times New Roman" panose="02020603050405020304" pitchFamily="18" charset="0"/>
              </a:rPr>
              <a:t>Kim, “Interactive and interpretable machine learning models for human machine collaboration”. Retrieved from: </a:t>
            </a:r>
            <a:r>
              <a:rPr lang="en-US" sz="1200" dirty="0">
                <a:latin typeface="Times New Roman" panose="02020603050405020304" pitchFamily="18" charset="0"/>
                <a:cs typeface="Times New Roman" panose="02020603050405020304" pitchFamily="18" charset="0"/>
                <a:hlinkClick r:id="rId2"/>
              </a:rPr>
              <a:t>https://vimeo.com/234601515</a:t>
            </a:r>
            <a:r>
              <a:rPr lang="en-US" sz="1200" dirty="0">
                <a:latin typeface="Times New Roman" panose="02020603050405020304" pitchFamily="18" charset="0"/>
                <a:cs typeface="Times New Roman" panose="02020603050405020304" pitchFamily="18" charset="0"/>
              </a:rPr>
              <a:t>.</a:t>
            </a:r>
          </a:p>
          <a:p>
            <a:pPr marL="0" lvl="0" indent="0" algn="just">
              <a:buNone/>
            </a:pPr>
            <a:r>
              <a:rPr lang="en-US" sz="1200" dirty="0" smtClean="0">
                <a:latin typeface="Times New Roman" panose="02020603050405020304" pitchFamily="18" charset="0"/>
                <a:cs typeface="Times New Roman" panose="02020603050405020304" pitchFamily="18" charset="0"/>
              </a:rPr>
              <a:t>[4] Been </a:t>
            </a:r>
            <a:r>
              <a:rPr lang="en-US" sz="1200" dirty="0">
                <a:latin typeface="Times New Roman" panose="02020603050405020304" pitchFamily="18" charset="0"/>
                <a:cs typeface="Times New Roman" panose="02020603050405020304" pitchFamily="18" charset="0"/>
              </a:rPr>
              <a:t>Kim, “Interactive and interpretable machine learning models for human machine collaboration”, Microsoft research talk, 2015. Retrieved from: </a:t>
            </a:r>
            <a:r>
              <a:rPr lang="en-US" sz="1200" dirty="0">
                <a:latin typeface="Times New Roman" panose="02020603050405020304" pitchFamily="18" charset="0"/>
                <a:cs typeface="Times New Roman" panose="02020603050405020304" pitchFamily="18" charset="0"/>
                <a:hlinkClick r:id="rId3"/>
              </a:rPr>
              <a:t>https://www.microsoft.com/en-us/research/video/interactive-and-interpretable-machine-learning-models-for-human-machine-collaboration/</a:t>
            </a:r>
            <a:r>
              <a:rPr lang="en-US" sz="1200" dirty="0">
                <a:latin typeface="Times New Roman" panose="02020603050405020304" pitchFamily="18" charset="0"/>
                <a:cs typeface="Times New Roman" panose="02020603050405020304" pitchFamily="18" charset="0"/>
              </a:rPr>
              <a:t>. </a:t>
            </a:r>
          </a:p>
          <a:p>
            <a:pPr marL="0" lvl="0" indent="0" algn="just">
              <a:buNone/>
            </a:pPr>
            <a:r>
              <a:rPr lang="en-US" sz="1200" dirty="0" smtClean="0">
                <a:latin typeface="Times New Roman" panose="02020603050405020304" pitchFamily="18" charset="0"/>
                <a:cs typeface="Times New Roman" panose="02020603050405020304" pitchFamily="18" charset="0"/>
              </a:rPr>
              <a:t>[5] Been </a:t>
            </a:r>
            <a:r>
              <a:rPr lang="en-US" sz="1200" dirty="0">
                <a:latin typeface="Times New Roman" panose="02020603050405020304" pitchFamily="18" charset="0"/>
                <a:cs typeface="Times New Roman" panose="02020603050405020304" pitchFamily="18" charset="0"/>
              </a:rPr>
              <a:t>Kim, “Interactive and interpretable machine learning models for human machine collaboration”. Retrieved from: </a:t>
            </a:r>
            <a:r>
              <a:rPr lang="en-US" sz="1200" dirty="0">
                <a:latin typeface="Times New Roman" panose="02020603050405020304" pitchFamily="18" charset="0"/>
                <a:cs typeface="Times New Roman" panose="02020603050405020304" pitchFamily="18" charset="0"/>
                <a:hlinkClick r:id="rId4"/>
              </a:rPr>
              <a:t>https://vimeo.com/144178224</a:t>
            </a:r>
            <a:r>
              <a:rPr lang="en-US" sz="1200" dirty="0">
                <a:latin typeface="Times New Roman" panose="02020603050405020304" pitchFamily="18" charset="0"/>
                <a:cs typeface="Times New Roman" panose="02020603050405020304" pitchFamily="18" charset="0"/>
              </a:rPr>
              <a:t>.</a:t>
            </a:r>
          </a:p>
          <a:p>
            <a:pPr marL="0" lvl="0" indent="0" algn="just">
              <a:buNone/>
            </a:pPr>
            <a:r>
              <a:rPr lang="en-US" sz="1200" dirty="0" smtClean="0">
                <a:latin typeface="Times New Roman" panose="02020603050405020304" pitchFamily="18" charset="0"/>
                <a:cs typeface="Times New Roman" panose="02020603050405020304" pitchFamily="18" charset="0"/>
              </a:rPr>
              <a:t>[6] Been </a:t>
            </a:r>
            <a:r>
              <a:rPr lang="en-US" sz="1200" dirty="0">
                <a:latin typeface="Times New Roman" panose="02020603050405020304" pitchFamily="18" charset="0"/>
                <a:cs typeface="Times New Roman" panose="02020603050405020304" pitchFamily="18" charset="0"/>
              </a:rPr>
              <a:t>Kim, “Bayesian Case Model -- generative approach for case-based reasoning and prototype”. Retrieved from: </a:t>
            </a:r>
            <a:r>
              <a:rPr lang="en-US" sz="1200" dirty="0" smtClean="0">
                <a:latin typeface="Times New Roman" panose="02020603050405020304" pitchFamily="18" charset="0"/>
                <a:cs typeface="Times New Roman" panose="02020603050405020304" pitchFamily="18" charset="0"/>
                <a:hlinkClick r:id="rId5"/>
              </a:rPr>
              <a:t>https</a:t>
            </a:r>
            <a:r>
              <a:rPr lang="en-US" sz="1200" dirty="0">
                <a:latin typeface="Times New Roman" panose="02020603050405020304" pitchFamily="18" charset="0"/>
                <a:cs typeface="Times New Roman" panose="02020603050405020304" pitchFamily="18" charset="0"/>
                <a:hlinkClick r:id="rId5"/>
              </a:rPr>
              <a:t>://www.youtube.com/watch?v=xSViWMPF7tE</a:t>
            </a:r>
            <a:r>
              <a:rPr lang="en-US" sz="1200" dirty="0">
                <a:latin typeface="Times New Roman" panose="02020603050405020304" pitchFamily="18" charset="0"/>
                <a:cs typeface="Times New Roman" panose="02020603050405020304" pitchFamily="18" charset="0"/>
              </a:rPr>
              <a:t>.</a:t>
            </a:r>
          </a:p>
          <a:p>
            <a:pPr marL="0" indent="0" algn="just">
              <a:buNone/>
            </a:pPr>
            <a:r>
              <a:rPr lang="en-US" sz="1200" dirty="0" smtClean="0">
                <a:latin typeface="Times New Roman" panose="02020603050405020304" pitchFamily="18" charset="0"/>
                <a:cs typeface="Times New Roman" panose="02020603050405020304" pitchFamily="18" charset="0"/>
              </a:rPr>
              <a:t>[7] Been </a:t>
            </a:r>
            <a:r>
              <a:rPr lang="en-US" sz="1200" dirty="0">
                <a:latin typeface="Times New Roman" panose="02020603050405020304" pitchFamily="18" charset="0"/>
                <a:cs typeface="Times New Roman" panose="02020603050405020304" pitchFamily="18" charset="0"/>
              </a:rPr>
              <a:t>Kim, “Interactive and Interpretable Machine Learning Models for Human Machine Collaboration”, submitted to the </a:t>
            </a:r>
            <a:r>
              <a:rPr lang="en-US" sz="1200" dirty="0" smtClean="0">
                <a:latin typeface="Times New Roman" panose="02020603050405020304" pitchFamily="18" charset="0"/>
                <a:cs typeface="Times New Roman" panose="02020603050405020304" pitchFamily="18" charset="0"/>
              </a:rPr>
              <a:t>Department </a:t>
            </a:r>
            <a:r>
              <a:rPr lang="en-US" sz="1200" dirty="0">
                <a:latin typeface="Times New Roman" panose="02020603050405020304" pitchFamily="18" charset="0"/>
                <a:cs typeface="Times New Roman" panose="02020603050405020304" pitchFamily="18" charset="0"/>
              </a:rPr>
              <a:t>of Aeronautics and Astronautics in partial fulﬁllment of the requirements for the degree of Doctor of </a:t>
            </a:r>
            <a:r>
              <a:rPr lang="en-US" sz="1200" dirty="0" smtClean="0">
                <a:latin typeface="Times New Roman" panose="02020603050405020304" pitchFamily="18" charset="0"/>
                <a:cs typeface="Times New Roman" panose="02020603050405020304" pitchFamily="18" charset="0"/>
              </a:rPr>
              <a:t>Philosophy </a:t>
            </a:r>
            <a:r>
              <a:rPr lang="en-US" sz="1200" dirty="0">
                <a:latin typeface="Times New Roman" panose="02020603050405020304" pitchFamily="18" charset="0"/>
                <a:cs typeface="Times New Roman" panose="02020603050405020304" pitchFamily="18" charset="0"/>
              </a:rPr>
              <a:t>in Aeronautics and Astronautics at the </a:t>
            </a:r>
            <a:r>
              <a:rPr lang="en-US" sz="1200" dirty="0" err="1">
                <a:latin typeface="Times New Roman" panose="02020603050405020304" pitchFamily="18" charset="0"/>
                <a:cs typeface="Times New Roman" panose="02020603050405020304" pitchFamily="18" charset="0"/>
              </a:rPr>
              <a:t>Massachusets</a:t>
            </a:r>
            <a:r>
              <a:rPr lang="en-US" sz="1200" dirty="0">
                <a:latin typeface="Times New Roman" panose="02020603050405020304" pitchFamily="18" charset="0"/>
                <a:cs typeface="Times New Roman" panose="02020603050405020304" pitchFamily="18" charset="0"/>
              </a:rPr>
              <a:t> institute of technology</a:t>
            </a:r>
            <a:r>
              <a:rPr lang="lt-LT"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just">
              <a:buNone/>
            </a:pPr>
            <a:r>
              <a:rPr lang="en-US" sz="1200" dirty="0" smtClean="0">
                <a:latin typeface="Times New Roman" panose="02020603050405020304" pitchFamily="18" charset="0"/>
                <a:cs typeface="Times New Roman" panose="02020603050405020304" pitchFamily="18" charset="0"/>
              </a:rPr>
              <a:t>[8] </a:t>
            </a:r>
            <a:r>
              <a:rPr lang="lt-LT" sz="1200" dirty="0" err="1" smtClean="0">
                <a:latin typeface="Times New Roman" panose="02020603050405020304" pitchFamily="18" charset="0"/>
                <a:cs typeface="Times New Roman" panose="02020603050405020304" pitchFamily="18" charset="0"/>
              </a:rPr>
              <a:t>Retrieved</a:t>
            </a:r>
            <a:r>
              <a:rPr lang="lt-LT" sz="1200" dirty="0" smtClean="0">
                <a:latin typeface="Times New Roman" panose="02020603050405020304" pitchFamily="18" charset="0"/>
                <a:cs typeface="Times New Roman" panose="02020603050405020304" pitchFamily="18" charset="0"/>
              </a:rPr>
              <a:t> </a:t>
            </a:r>
            <a:r>
              <a:rPr lang="lt-LT" sz="1200" dirty="0" err="1" smtClean="0">
                <a:latin typeface="Times New Roman" panose="02020603050405020304" pitchFamily="18" charset="0"/>
                <a:cs typeface="Times New Roman" panose="02020603050405020304" pitchFamily="18" charset="0"/>
              </a:rPr>
              <a:t>from</a:t>
            </a:r>
            <a:r>
              <a:rPr lang="lt-LT" sz="1200" dirty="0">
                <a:latin typeface="Times New Roman" panose="02020603050405020304" pitchFamily="18" charset="0"/>
                <a:cs typeface="Times New Roman" panose="02020603050405020304" pitchFamily="18" charset="0"/>
              </a:rPr>
              <a:t>: </a:t>
            </a:r>
            <a:r>
              <a:rPr lang="lt-LT" sz="1200" dirty="0">
                <a:latin typeface="Times New Roman" panose="02020603050405020304" pitchFamily="18" charset="0"/>
                <a:cs typeface="Times New Roman" panose="02020603050405020304" pitchFamily="18" charset="0"/>
                <a:hlinkClick r:id="rId6"/>
              </a:rPr>
              <a:t>https://theappsolutions.com/blog/development/what-is-user-modeling-and-personalization</a:t>
            </a:r>
            <a:r>
              <a:rPr lang="lt-LT" sz="1200" dirty="0" smtClean="0">
                <a:latin typeface="Times New Roman" panose="02020603050405020304" pitchFamily="18" charset="0"/>
                <a:cs typeface="Times New Roman" panose="02020603050405020304" pitchFamily="18" charset="0"/>
                <a:hlinkClick r:id="rId6"/>
              </a:rPr>
              <a:t>/</a:t>
            </a:r>
            <a:r>
              <a:rPr lang="lt-LT" sz="1200" dirty="0" smtClean="0">
                <a:latin typeface="Times New Roman" panose="02020603050405020304" pitchFamily="18" charset="0"/>
                <a:cs typeface="Times New Roman" panose="02020603050405020304" pitchFamily="18" charset="0"/>
              </a:rPr>
              <a:t> .</a:t>
            </a:r>
          </a:p>
          <a:p>
            <a:pPr marL="0" indent="0" algn="just">
              <a:buNone/>
            </a:pPr>
            <a:r>
              <a:rPr lang="lt-LT" sz="1200" dirty="0" smtClean="0">
                <a:latin typeface="Times New Roman" panose="02020603050405020304" pitchFamily="18" charset="0"/>
                <a:cs typeface="Times New Roman" panose="02020603050405020304" pitchFamily="18" charset="0"/>
              </a:rPr>
              <a:t>[9]</a:t>
            </a:r>
            <a:r>
              <a:rPr lang="en-US" sz="1200" dirty="0" err="1" smtClean="0">
                <a:latin typeface="Times New Roman" panose="02020603050405020304" pitchFamily="18" charset="0"/>
                <a:cs typeface="Times New Roman" panose="02020603050405020304" pitchFamily="18" charset="0"/>
              </a:rPr>
              <a:t>Hoda</a:t>
            </a:r>
            <a:r>
              <a:rPr lang="en-US" sz="1200" dirty="0" smtClean="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Nikpour</a:t>
            </a:r>
            <a:r>
              <a:rPr lang="en-US" sz="1200" dirty="0">
                <a:latin typeface="Times New Roman" panose="02020603050405020304" pitchFamily="18" charset="0"/>
                <a:cs typeface="Times New Roman" panose="02020603050405020304" pitchFamily="18" charset="0"/>
              </a:rPr>
              <a:t>, “Prediction and explanation by combined model-based and case-based reasoning”, </a:t>
            </a:r>
            <a:r>
              <a:rPr lang="en-US" sz="1200" i="1" dirty="0">
                <a:latin typeface="Times New Roman" panose="02020603050405020304" pitchFamily="18" charset="0"/>
                <a:cs typeface="Times New Roman" panose="02020603050405020304" pitchFamily="18" charset="0"/>
              </a:rPr>
              <a:t>ICCBR Workshops</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2016.</a:t>
            </a:r>
            <a:endParaRPr lang="lt-LT" sz="1200" dirty="0" smtClean="0">
              <a:latin typeface="Times New Roman" panose="02020603050405020304" pitchFamily="18" charset="0"/>
              <a:cs typeface="Times New Roman" panose="02020603050405020304" pitchFamily="18" charset="0"/>
            </a:endParaRPr>
          </a:p>
          <a:p>
            <a:pPr marL="0" indent="0" algn="just">
              <a:buNone/>
            </a:pPr>
            <a:r>
              <a:rPr lang="lt-LT" sz="1200" dirty="0" smtClean="0">
                <a:latin typeface="Times New Roman" panose="02020603050405020304" pitchFamily="18" charset="0"/>
                <a:cs typeface="Times New Roman" panose="02020603050405020304" pitchFamily="18" charset="0"/>
              </a:rPr>
              <a:t>[10]</a:t>
            </a:r>
            <a:r>
              <a:rPr lang="en-US" sz="1200" dirty="0" smtClean="0">
                <a:latin typeface="Times New Roman" panose="02020603050405020304" pitchFamily="18" charset="0"/>
                <a:cs typeface="Times New Roman" panose="02020603050405020304" pitchFamily="18" charset="0"/>
              </a:rPr>
              <a:t>Tore </a:t>
            </a:r>
            <a:r>
              <a:rPr lang="en-US" sz="1200" dirty="0" err="1">
                <a:latin typeface="Times New Roman" panose="02020603050405020304" pitchFamily="18" charset="0"/>
                <a:cs typeface="Times New Roman" panose="02020603050405020304" pitchFamily="18" charset="0"/>
              </a:rPr>
              <a:t>Bruland</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Agnar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Aamodt</a:t>
            </a:r>
            <a:r>
              <a:rPr lang="en-US" sz="1200" dirty="0">
                <a:latin typeface="Times New Roman" panose="02020603050405020304" pitchFamily="18" charset="0"/>
                <a:cs typeface="Times New Roman" panose="02020603050405020304" pitchFamily="18" charset="0"/>
              </a:rPr>
              <a:t>, Helge </a:t>
            </a:r>
            <a:r>
              <a:rPr lang="en-US" sz="1200" dirty="0" err="1">
                <a:latin typeface="Times New Roman" panose="02020603050405020304" pitchFamily="18" charset="0"/>
                <a:cs typeface="Times New Roman" panose="02020603050405020304" pitchFamily="18" charset="0"/>
              </a:rPr>
              <a:t>Langseth</a:t>
            </a:r>
            <a:r>
              <a:rPr lang="en-US" sz="1200" dirty="0">
                <a:latin typeface="Times New Roman" panose="02020603050405020304" pitchFamily="18" charset="0"/>
                <a:cs typeface="Times New Roman" panose="02020603050405020304" pitchFamily="18" charset="0"/>
              </a:rPr>
              <a:t>, “Architectures Integrating Case-Based Reasoning and Bayesian Networks for Clinical Decision Support”, </a:t>
            </a:r>
            <a:r>
              <a:rPr lang="en-US" sz="1200" i="1" dirty="0">
                <a:latin typeface="Times New Roman" panose="02020603050405020304" pitchFamily="18" charset="0"/>
                <a:cs typeface="Times New Roman" panose="02020603050405020304" pitchFamily="18" charset="0"/>
              </a:rPr>
              <a:t>Intelligent Information Processing V - 6th IFIP TC 12 International Conference</a:t>
            </a:r>
            <a:r>
              <a:rPr lang="en-US" sz="1200" dirty="0">
                <a:latin typeface="Times New Roman" panose="02020603050405020304" pitchFamily="18" charset="0"/>
                <a:cs typeface="Times New Roman" panose="02020603050405020304" pitchFamily="18" charset="0"/>
              </a:rPr>
              <a:t>, 2010</a:t>
            </a:r>
            <a:r>
              <a:rPr lang="en-US" sz="1200" dirty="0" smtClean="0">
                <a:latin typeface="Times New Roman" panose="02020603050405020304" pitchFamily="18" charset="0"/>
                <a:cs typeface="Times New Roman" panose="02020603050405020304" pitchFamily="18" charset="0"/>
              </a:rPr>
              <a:t>.</a:t>
            </a:r>
            <a:endParaRPr lang="lt-LT" sz="1200" dirty="0" smtClean="0">
              <a:latin typeface="Times New Roman" panose="02020603050405020304" pitchFamily="18" charset="0"/>
              <a:cs typeface="Times New Roman" panose="02020603050405020304" pitchFamily="18" charset="0"/>
            </a:endParaRPr>
          </a:p>
          <a:p>
            <a:pPr marL="0" indent="0" algn="just">
              <a:buNone/>
            </a:pPr>
            <a:r>
              <a:rPr lang="lt-LT" sz="1200" dirty="0" smtClean="0">
                <a:latin typeface="Times New Roman" panose="02020603050405020304" pitchFamily="18" charset="0"/>
                <a:cs typeface="Times New Roman" panose="02020603050405020304" pitchFamily="18" charset="0"/>
              </a:rPr>
              <a:t>[11] </a:t>
            </a:r>
            <a:r>
              <a:rPr lang="lt-LT" sz="1200" dirty="0" err="1">
                <a:latin typeface="Times New Roman" panose="02020603050405020304" pitchFamily="18" charset="0"/>
                <a:cs typeface="Times New Roman" panose="02020603050405020304" pitchFamily="18" charset="0"/>
              </a:rPr>
              <a:t>Joint</a:t>
            </a:r>
            <a:r>
              <a:rPr lang="lt-LT" sz="1200" dirty="0">
                <a:latin typeface="Times New Roman" panose="02020603050405020304" pitchFamily="18" charset="0"/>
                <a:cs typeface="Times New Roman" panose="02020603050405020304" pitchFamily="18" charset="0"/>
              </a:rPr>
              <a:t>, </a:t>
            </a:r>
            <a:r>
              <a:rPr lang="lt-LT" sz="1200" dirty="0" err="1">
                <a:latin typeface="Times New Roman" panose="02020603050405020304" pitchFamily="18" charset="0"/>
                <a:cs typeface="Times New Roman" panose="02020603050405020304" pitchFamily="18" charset="0"/>
              </a:rPr>
              <a:t>Marginal</a:t>
            </a:r>
            <a:r>
              <a:rPr lang="lt-LT" sz="1200" dirty="0">
                <a:latin typeface="Times New Roman" panose="02020603050405020304" pitchFamily="18" charset="0"/>
                <a:cs typeface="Times New Roman" panose="02020603050405020304" pitchFamily="18" charset="0"/>
              </a:rPr>
              <a:t>, </a:t>
            </a:r>
            <a:r>
              <a:rPr lang="lt-LT" sz="1200" dirty="0" err="1">
                <a:latin typeface="Times New Roman" panose="02020603050405020304" pitchFamily="18" charset="0"/>
                <a:cs typeface="Times New Roman" panose="02020603050405020304" pitchFamily="18" charset="0"/>
              </a:rPr>
              <a:t>and</a:t>
            </a:r>
            <a:r>
              <a:rPr lang="lt-LT" sz="1200" dirty="0">
                <a:latin typeface="Times New Roman" panose="02020603050405020304" pitchFamily="18" charset="0"/>
                <a:cs typeface="Times New Roman" panose="02020603050405020304" pitchFamily="18" charset="0"/>
              </a:rPr>
              <a:t> </a:t>
            </a:r>
            <a:r>
              <a:rPr lang="lt-LT" sz="1200" dirty="0" err="1">
                <a:latin typeface="Times New Roman" panose="02020603050405020304" pitchFamily="18" charset="0"/>
                <a:cs typeface="Times New Roman" panose="02020603050405020304" pitchFamily="18" charset="0"/>
              </a:rPr>
              <a:t>Conditional</a:t>
            </a:r>
            <a:r>
              <a:rPr lang="lt-LT" sz="1200" dirty="0">
                <a:latin typeface="Times New Roman" panose="02020603050405020304" pitchFamily="18" charset="0"/>
                <a:cs typeface="Times New Roman" panose="02020603050405020304" pitchFamily="18" charset="0"/>
              </a:rPr>
              <a:t> </a:t>
            </a:r>
            <a:r>
              <a:rPr lang="lt-LT" sz="1200" dirty="0" err="1" smtClean="0">
                <a:latin typeface="Times New Roman" panose="02020603050405020304" pitchFamily="18" charset="0"/>
                <a:cs typeface="Times New Roman" panose="02020603050405020304" pitchFamily="18" charset="0"/>
              </a:rPr>
              <a:t>Distributions</a:t>
            </a:r>
            <a:r>
              <a:rPr lang="lt-LT" sz="1200" dirty="0" smtClean="0">
                <a:latin typeface="Times New Roman" panose="02020603050405020304" pitchFamily="18" charset="0"/>
                <a:cs typeface="Times New Roman" panose="02020603050405020304" pitchFamily="18" charset="0"/>
              </a:rPr>
              <a:t>. </a:t>
            </a:r>
            <a:r>
              <a:rPr lang="lt-LT" sz="1200" dirty="0" err="1" smtClean="0">
                <a:latin typeface="Times New Roman" panose="02020603050405020304" pitchFamily="18" charset="0"/>
                <a:cs typeface="Times New Roman" panose="02020603050405020304" pitchFamily="18" charset="0"/>
              </a:rPr>
              <a:t>Retrieved</a:t>
            </a:r>
            <a:r>
              <a:rPr lang="lt-LT" sz="1200" dirty="0" smtClean="0">
                <a:latin typeface="Times New Roman" panose="02020603050405020304" pitchFamily="18" charset="0"/>
                <a:cs typeface="Times New Roman" panose="02020603050405020304" pitchFamily="18" charset="0"/>
              </a:rPr>
              <a:t> </a:t>
            </a:r>
            <a:r>
              <a:rPr lang="lt-LT" sz="1200" dirty="0" err="1" smtClean="0">
                <a:latin typeface="Times New Roman" panose="02020603050405020304" pitchFamily="18" charset="0"/>
                <a:cs typeface="Times New Roman" panose="02020603050405020304" pitchFamily="18" charset="0"/>
              </a:rPr>
              <a:t>from</a:t>
            </a:r>
            <a:r>
              <a:rPr lang="lt-LT" sz="1200" dirty="0" smtClean="0">
                <a:latin typeface="Times New Roman" panose="02020603050405020304" pitchFamily="18" charset="0"/>
                <a:cs typeface="Times New Roman" panose="02020603050405020304" pitchFamily="18" charset="0"/>
              </a:rPr>
              <a:t>  </a:t>
            </a:r>
            <a:r>
              <a:rPr lang="lt-LT" sz="1200" dirty="0" err="1">
                <a:latin typeface="Times New Roman" panose="02020603050405020304" pitchFamily="18" charset="0"/>
                <a:cs typeface="Times New Roman" panose="02020603050405020304" pitchFamily="18" charset="0"/>
                <a:hlinkClick r:id="rId7"/>
              </a:rPr>
              <a:t>www.talkstats.com</a:t>
            </a:r>
            <a:r>
              <a:rPr lang="lt-LT" sz="1200" dirty="0">
                <a:latin typeface="Times New Roman" panose="02020603050405020304" pitchFamily="18" charset="0"/>
                <a:cs typeface="Times New Roman" panose="02020603050405020304" pitchFamily="18" charset="0"/>
                <a:hlinkClick r:id="rId7"/>
              </a:rPr>
              <a:t>/</a:t>
            </a:r>
            <a:r>
              <a:rPr lang="lt-LT" sz="1200" dirty="0" err="1">
                <a:latin typeface="Times New Roman" panose="02020603050405020304" pitchFamily="18" charset="0"/>
                <a:cs typeface="Times New Roman" panose="02020603050405020304" pitchFamily="18" charset="0"/>
                <a:hlinkClick r:id="rId7"/>
              </a:rPr>
              <a:t>threads</a:t>
            </a:r>
            <a:r>
              <a:rPr lang="lt-LT" sz="1200" dirty="0">
                <a:latin typeface="Times New Roman" panose="02020603050405020304" pitchFamily="18" charset="0"/>
                <a:cs typeface="Times New Roman" panose="02020603050405020304" pitchFamily="18" charset="0"/>
                <a:hlinkClick r:id="rId7"/>
              </a:rPr>
              <a:t>/</a:t>
            </a:r>
            <a:r>
              <a:rPr lang="lt-LT" sz="1200" dirty="0" err="1">
                <a:latin typeface="Times New Roman" panose="02020603050405020304" pitchFamily="18" charset="0"/>
                <a:cs typeface="Times New Roman" panose="02020603050405020304" pitchFamily="18" charset="0"/>
                <a:hlinkClick r:id="rId7"/>
              </a:rPr>
              <a:t>integrating-a-probability</a:t>
            </a:r>
            <a:r>
              <a:rPr lang="lt-LT" sz="1200" dirty="0">
                <a:latin typeface="Times New Roman" panose="02020603050405020304" pitchFamily="18" charset="0"/>
                <a:cs typeface="Times New Roman" panose="02020603050405020304" pitchFamily="18" charset="0"/>
                <a:hlinkClick r:id="rId7"/>
              </a:rPr>
              <a:t>-out.11888</a:t>
            </a:r>
            <a:r>
              <a:rPr lang="lt-LT" sz="1200" dirty="0" smtClean="0">
                <a:latin typeface="Times New Roman" panose="02020603050405020304" pitchFamily="18" charset="0"/>
                <a:cs typeface="Times New Roman" panose="02020603050405020304" pitchFamily="18" charset="0"/>
                <a:hlinkClick r:id="rId7"/>
              </a:rPr>
              <a:t>/</a:t>
            </a:r>
            <a:r>
              <a:rPr lang="lt-LT"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just">
              <a:buNone/>
            </a:pPr>
            <a:endParaRPr lang="lt-L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181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610" y="2388552"/>
            <a:ext cx="6964680" cy="3665220"/>
          </a:xfrm>
          <a:prstGeom prst="rect">
            <a:avLst/>
          </a:prstGeom>
        </p:spPr>
      </p:pic>
    </p:spTree>
    <p:extLst>
      <p:ext uri="{BB962C8B-B14F-4D97-AF65-F5344CB8AC3E}">
        <p14:creationId xmlns:p14="http://schemas.microsoft.com/office/powerpoint/2010/main" val="264530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95130"/>
            <a:ext cx="8568952" cy="588397"/>
          </a:xfrm>
        </p:spPr>
        <p:txBody>
          <a:bodyPr/>
          <a:lstStyle/>
          <a:p>
            <a:r>
              <a:rPr lang="lt-LT" sz="2800" b="1" dirty="0" err="1"/>
              <a:t>User</a:t>
            </a:r>
            <a:r>
              <a:rPr lang="lt-LT" sz="2800" b="1" dirty="0"/>
              <a:t> </a:t>
            </a:r>
            <a:r>
              <a:rPr lang="lt-LT" sz="2800" b="1" dirty="0" err="1"/>
              <a:t>Modeling</a:t>
            </a:r>
            <a:r>
              <a:rPr lang="lt-LT" sz="2800" b="1" dirty="0"/>
              <a:t> </a:t>
            </a:r>
            <a:r>
              <a:rPr lang="lt-LT" sz="2800" b="1" dirty="0" err="1" smtClean="0"/>
              <a:t>approaches</a:t>
            </a:r>
            <a:r>
              <a:rPr lang="lt-LT" sz="2800" b="1" dirty="0" smtClean="0"/>
              <a:t> </a:t>
            </a:r>
            <a:r>
              <a:rPr lang="lt-LT" sz="2800" dirty="0" smtClean="0"/>
              <a:t>[</a:t>
            </a:r>
            <a:r>
              <a:rPr lang="en-US" sz="2800" dirty="0" smtClean="0"/>
              <a:t>8</a:t>
            </a:r>
            <a:r>
              <a:rPr lang="lt-LT" sz="2800" dirty="0" smtClean="0"/>
              <a:t>]</a:t>
            </a:r>
            <a:endParaRPr lang="lt-LT" sz="2800" dirty="0"/>
          </a:p>
        </p:txBody>
      </p:sp>
      <p:sp>
        <p:nvSpPr>
          <p:cNvPr id="3" name="Content Placeholder 2"/>
          <p:cNvSpPr>
            <a:spLocks noGrp="1"/>
          </p:cNvSpPr>
          <p:nvPr>
            <p:ph idx="1"/>
          </p:nvPr>
        </p:nvSpPr>
        <p:spPr>
          <a:xfrm>
            <a:off x="395536" y="1311965"/>
            <a:ext cx="8568952" cy="4997355"/>
          </a:xfrm>
        </p:spPr>
        <p:txBody>
          <a:bodyPr/>
          <a:lstStyle/>
          <a:p>
            <a:pPr algn="just"/>
            <a:endParaRPr lang="lt-LT" sz="2200" b="1" i="1" dirty="0" smtClean="0">
              <a:solidFill>
                <a:schemeClr val="accent6"/>
              </a:solidFill>
              <a:latin typeface="Times New Roman" panose="02020603050405020304" pitchFamily="18" charset="0"/>
              <a:cs typeface="Times New Roman" panose="02020603050405020304" pitchFamily="18" charset="0"/>
            </a:endParaRPr>
          </a:p>
          <a:p>
            <a:pPr algn="just"/>
            <a:r>
              <a:rPr lang="lt-LT" sz="2200" b="1" i="1" dirty="0" err="1" smtClean="0">
                <a:solidFill>
                  <a:schemeClr val="accent6"/>
                </a:solidFill>
                <a:latin typeface="Times New Roman" panose="02020603050405020304" pitchFamily="18" charset="0"/>
                <a:cs typeface="Times New Roman" panose="02020603050405020304" pitchFamily="18" charset="0"/>
              </a:rPr>
              <a:t>Static</a:t>
            </a:r>
            <a:r>
              <a:rPr lang="lt-LT" sz="2200" b="1" i="1" dirty="0" smtClean="0">
                <a:solidFill>
                  <a:schemeClr val="accent6"/>
                </a:solidFill>
                <a:latin typeface="Times New Roman" panose="02020603050405020304" pitchFamily="18" charset="0"/>
                <a:cs typeface="Times New Roman" panose="02020603050405020304" pitchFamily="18" charset="0"/>
              </a:rPr>
              <a:t> </a:t>
            </a:r>
            <a:r>
              <a:rPr lang="lt-LT" sz="2200" b="1" i="1" dirty="0" err="1">
                <a:solidFill>
                  <a:schemeClr val="accent6"/>
                </a:solidFill>
                <a:latin typeface="Times New Roman" panose="02020603050405020304" pitchFamily="18" charset="0"/>
                <a:cs typeface="Times New Roman" panose="02020603050405020304" pitchFamily="18" charset="0"/>
              </a:rPr>
              <a:t>User</a:t>
            </a:r>
            <a:r>
              <a:rPr lang="lt-LT" sz="2200" b="1" i="1" dirty="0">
                <a:solidFill>
                  <a:schemeClr val="accent6"/>
                </a:solidFill>
                <a:latin typeface="Times New Roman" panose="02020603050405020304" pitchFamily="18" charset="0"/>
                <a:cs typeface="Times New Roman" panose="02020603050405020304" pitchFamily="18" charset="0"/>
              </a:rPr>
              <a:t> </a:t>
            </a:r>
            <a:r>
              <a:rPr lang="lt-LT" sz="2200" b="1" i="1" dirty="0" err="1" smtClean="0">
                <a:solidFill>
                  <a:schemeClr val="accent6"/>
                </a:solidFill>
                <a:latin typeface="Times New Roman" panose="02020603050405020304" pitchFamily="18" charset="0"/>
                <a:cs typeface="Times New Roman" panose="02020603050405020304" pitchFamily="18" charset="0"/>
              </a:rPr>
              <a:t>Modeling</a:t>
            </a:r>
            <a:r>
              <a:rPr lang="lt-LT" sz="2200" b="1" i="1" dirty="0" smtClean="0">
                <a:solidFill>
                  <a:schemeClr val="accent6"/>
                </a:solidFill>
                <a:latin typeface="Times New Roman" panose="02020603050405020304" pitchFamily="18" charset="0"/>
                <a:cs typeface="Times New Roman" panose="02020603050405020304" pitchFamily="18" charset="0"/>
              </a:rPr>
              <a:t>: </a:t>
            </a:r>
            <a:r>
              <a:rPr lang="lt-LT" sz="2200" b="1" i="1" dirty="0" smtClean="0">
                <a:latin typeface="Times New Roman" panose="02020603050405020304" pitchFamily="18" charset="0"/>
                <a:cs typeface="Times New Roman" panose="02020603050405020304" pitchFamily="18" charset="0"/>
              </a:rPr>
              <a:t>i</a:t>
            </a:r>
            <a:r>
              <a:rPr lang="en-US" sz="2200" b="1" i="1" dirty="0" err="1" smtClean="0">
                <a:latin typeface="Times New Roman" panose="02020603050405020304" pitchFamily="18" charset="0"/>
                <a:cs typeface="Times New Roman" panose="02020603050405020304" pitchFamily="18" charset="0"/>
              </a:rPr>
              <a:t>nformation</a:t>
            </a:r>
            <a:r>
              <a:rPr lang="en-US" sz="2200" b="1" i="1" dirty="0" smtClean="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is gathered once and remains </a:t>
            </a:r>
            <a:r>
              <a:rPr lang="en-US" sz="2200" b="1" i="1" dirty="0" smtClean="0">
                <a:latin typeface="Times New Roman" panose="02020603050405020304" pitchFamily="18" charset="0"/>
                <a:cs typeface="Times New Roman" panose="02020603050405020304" pitchFamily="18" charset="0"/>
              </a:rPr>
              <a:t>unmodified</a:t>
            </a:r>
            <a:r>
              <a:rPr lang="lt-LT" sz="2200" b="1" i="1" dirty="0" smtClean="0">
                <a:latin typeface="Times New Roman" panose="02020603050405020304" pitchFamily="18" charset="0"/>
                <a:cs typeface="Times New Roman" panose="02020603050405020304" pitchFamily="18" charset="0"/>
              </a:rPr>
              <a:t>;</a:t>
            </a:r>
            <a:endParaRPr lang="lt-LT" sz="2200" b="1" i="1" dirty="0">
              <a:latin typeface="Times New Roman" panose="02020603050405020304" pitchFamily="18" charset="0"/>
              <a:cs typeface="Times New Roman" panose="02020603050405020304" pitchFamily="18" charset="0"/>
            </a:endParaRPr>
          </a:p>
          <a:p>
            <a:pPr algn="just"/>
            <a:r>
              <a:rPr lang="lt-LT" sz="2200" b="1" i="1" u="sng" dirty="0" err="1">
                <a:solidFill>
                  <a:schemeClr val="accent6"/>
                </a:solidFill>
                <a:latin typeface="Times New Roman" panose="02020603050405020304" pitchFamily="18" charset="0"/>
                <a:cs typeface="Times New Roman" panose="02020603050405020304" pitchFamily="18" charset="0"/>
              </a:rPr>
              <a:t>Dynamic</a:t>
            </a:r>
            <a:r>
              <a:rPr lang="lt-LT" sz="2200" b="1" i="1" u="sng" dirty="0">
                <a:solidFill>
                  <a:schemeClr val="accent6"/>
                </a:solidFill>
                <a:latin typeface="Times New Roman" panose="02020603050405020304" pitchFamily="18" charset="0"/>
                <a:cs typeface="Times New Roman" panose="02020603050405020304" pitchFamily="18" charset="0"/>
              </a:rPr>
              <a:t> </a:t>
            </a:r>
            <a:r>
              <a:rPr lang="lt-LT" sz="2200" b="1" i="1" u="sng" dirty="0" err="1">
                <a:solidFill>
                  <a:schemeClr val="accent6"/>
                </a:solidFill>
                <a:latin typeface="Times New Roman" panose="02020603050405020304" pitchFamily="18" charset="0"/>
                <a:cs typeface="Times New Roman" panose="02020603050405020304" pitchFamily="18" charset="0"/>
              </a:rPr>
              <a:t>User</a:t>
            </a:r>
            <a:r>
              <a:rPr lang="lt-LT" sz="2200" b="1" i="1" u="sng" dirty="0">
                <a:solidFill>
                  <a:schemeClr val="accent6"/>
                </a:solidFill>
                <a:latin typeface="Times New Roman" panose="02020603050405020304" pitchFamily="18" charset="0"/>
                <a:cs typeface="Times New Roman" panose="02020603050405020304" pitchFamily="18" charset="0"/>
              </a:rPr>
              <a:t> </a:t>
            </a:r>
            <a:r>
              <a:rPr lang="lt-LT" sz="2200" b="1" i="1" u="sng" dirty="0" err="1" smtClean="0">
                <a:solidFill>
                  <a:schemeClr val="accent6"/>
                </a:solidFill>
                <a:latin typeface="Times New Roman" panose="02020603050405020304" pitchFamily="18" charset="0"/>
                <a:cs typeface="Times New Roman" panose="02020603050405020304" pitchFamily="18" charset="0"/>
              </a:rPr>
              <a:t>Modeling</a:t>
            </a:r>
            <a:r>
              <a:rPr lang="lt-LT" sz="2200" b="1" i="1" u="sng" dirty="0" smtClean="0">
                <a:solidFill>
                  <a:schemeClr val="accent6"/>
                </a:solidFill>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information </a:t>
            </a:r>
            <a:r>
              <a:rPr lang="en-US" sz="2200" b="1" i="1" dirty="0">
                <a:latin typeface="Times New Roman" panose="02020603050405020304" pitchFamily="18" charset="0"/>
                <a:cs typeface="Times New Roman" panose="02020603050405020304" pitchFamily="18" charset="0"/>
              </a:rPr>
              <a:t>is gradually updated. It may include various sets of data with multiple groupings. </a:t>
            </a:r>
            <a:r>
              <a:rPr lang="lt-LT" sz="2200" b="1" i="1" dirty="0" err="1" smtClean="0">
                <a:latin typeface="Times New Roman" panose="02020603050405020304" pitchFamily="18" charset="0"/>
                <a:cs typeface="Times New Roman" panose="02020603050405020304" pitchFamily="18" charset="0"/>
              </a:rPr>
              <a:t>Approach</a:t>
            </a:r>
            <a:r>
              <a:rPr lang="lt-LT" sz="2200" b="1" i="1" dirty="0" smtClean="0">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is </a:t>
            </a:r>
            <a:r>
              <a:rPr lang="en-US" sz="2200" b="1" i="1" dirty="0">
                <a:latin typeface="Times New Roman" panose="02020603050405020304" pitchFamily="18" charset="0"/>
                <a:cs typeface="Times New Roman" panose="02020603050405020304" pitchFamily="18" charset="0"/>
              </a:rPr>
              <a:t>commonly used in recommendation </a:t>
            </a:r>
            <a:r>
              <a:rPr lang="en-US" sz="2200" b="1" i="1" dirty="0" smtClean="0">
                <a:latin typeface="Times New Roman" panose="02020603050405020304" pitchFamily="18" charset="0"/>
                <a:cs typeface="Times New Roman" panose="02020603050405020304" pitchFamily="18" charset="0"/>
              </a:rPr>
              <a:t>engines</a:t>
            </a:r>
            <a:r>
              <a:rPr lang="lt-LT" sz="2200" b="1" i="1" dirty="0" smtClean="0">
                <a:latin typeface="Times New Roman" panose="02020603050405020304" pitchFamily="18" charset="0"/>
                <a:cs typeface="Times New Roman" panose="02020603050405020304" pitchFamily="18" charset="0"/>
              </a:rPr>
              <a:t>;</a:t>
            </a:r>
          </a:p>
          <a:p>
            <a:pPr algn="just"/>
            <a:r>
              <a:rPr lang="lt-LT" sz="2200" b="1" i="1" dirty="0" err="1" smtClean="0">
                <a:solidFill>
                  <a:schemeClr val="accent6"/>
                </a:solidFill>
                <a:latin typeface="Times New Roman" panose="02020603050405020304" pitchFamily="18" charset="0"/>
                <a:cs typeface="Times New Roman" panose="02020603050405020304" pitchFamily="18" charset="0"/>
              </a:rPr>
              <a:t>User</a:t>
            </a:r>
            <a:r>
              <a:rPr lang="lt-LT" sz="2200" b="1" i="1" dirty="0" smtClean="0">
                <a:solidFill>
                  <a:schemeClr val="accent6"/>
                </a:solidFill>
                <a:latin typeface="Times New Roman" panose="02020603050405020304" pitchFamily="18" charset="0"/>
                <a:cs typeface="Times New Roman" panose="02020603050405020304" pitchFamily="18" charset="0"/>
              </a:rPr>
              <a:t> </a:t>
            </a:r>
            <a:r>
              <a:rPr lang="lt-LT" sz="2200" b="1" i="1" dirty="0" err="1">
                <a:solidFill>
                  <a:schemeClr val="accent6"/>
                </a:solidFill>
                <a:latin typeface="Times New Roman" panose="02020603050405020304" pitchFamily="18" charset="0"/>
                <a:cs typeface="Times New Roman" panose="02020603050405020304" pitchFamily="18" charset="0"/>
              </a:rPr>
              <a:t>Modeling</a:t>
            </a:r>
            <a:r>
              <a:rPr lang="lt-LT" sz="2200" b="1" i="1" dirty="0">
                <a:solidFill>
                  <a:schemeClr val="accent6"/>
                </a:solidFill>
                <a:latin typeface="Times New Roman" panose="02020603050405020304" pitchFamily="18" charset="0"/>
                <a:cs typeface="Times New Roman" panose="02020603050405020304" pitchFamily="18" charset="0"/>
              </a:rPr>
              <a:t> via </a:t>
            </a:r>
            <a:r>
              <a:rPr lang="lt-LT" sz="2200" b="1" i="1" dirty="0" err="1" smtClean="0">
                <a:solidFill>
                  <a:schemeClr val="accent6"/>
                </a:solidFill>
                <a:latin typeface="Times New Roman" panose="02020603050405020304" pitchFamily="18" charset="0"/>
                <a:cs typeface="Times New Roman" panose="02020603050405020304" pitchFamily="18" charset="0"/>
              </a:rPr>
              <a:t>Stereotypes</a:t>
            </a:r>
            <a:r>
              <a:rPr lang="lt-LT" sz="2200" b="1" i="1" dirty="0" smtClean="0">
                <a:solidFill>
                  <a:schemeClr val="accent6"/>
                </a:solidFill>
                <a:latin typeface="Times New Roman" panose="02020603050405020304" pitchFamily="18" charset="0"/>
                <a:cs typeface="Times New Roman" panose="02020603050405020304" pitchFamily="18" charset="0"/>
              </a:rPr>
              <a:t>: </a:t>
            </a:r>
            <a:r>
              <a:rPr lang="lt-LT" sz="2200" b="1" i="1" dirty="0" smtClean="0">
                <a:latin typeface="Times New Roman" panose="02020603050405020304" pitchFamily="18" charset="0"/>
                <a:cs typeface="Times New Roman" panose="02020603050405020304" pitchFamily="18" charset="0"/>
              </a:rPr>
              <a:t>s</a:t>
            </a:r>
            <a:r>
              <a:rPr lang="en-US" sz="2200" b="1" i="1" dirty="0" err="1" smtClean="0">
                <a:latin typeface="Times New Roman" panose="02020603050405020304" pitchFamily="18" charset="0"/>
                <a:cs typeface="Times New Roman" panose="02020603050405020304" pitchFamily="18" charset="0"/>
              </a:rPr>
              <a:t>tereotypes</a:t>
            </a:r>
            <a:r>
              <a:rPr lang="en-US" sz="2200" b="1" i="1" dirty="0" smtClean="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means a generalized version of static </a:t>
            </a:r>
            <a:r>
              <a:rPr lang="en-US" sz="2200" b="1" i="1" dirty="0" smtClean="0">
                <a:latin typeface="Times New Roman" panose="02020603050405020304" pitchFamily="18" charset="0"/>
                <a:cs typeface="Times New Roman" panose="02020603050405020304" pitchFamily="18" charset="0"/>
              </a:rPr>
              <a:t>profiles</a:t>
            </a:r>
            <a:r>
              <a:rPr lang="lt-LT" sz="2200" b="1" i="1" dirty="0" smtClean="0">
                <a:latin typeface="Times New Roman" panose="02020603050405020304" pitchFamily="18" charset="0"/>
                <a:cs typeface="Times New Roman" panose="02020603050405020304" pitchFamily="18" charset="0"/>
              </a:rPr>
              <a:t>; i</a:t>
            </a:r>
            <a:r>
              <a:rPr lang="en-US" sz="2200" b="1" i="1" dirty="0" err="1" smtClean="0">
                <a:latin typeface="Times New Roman" panose="02020603050405020304" pitchFamily="18" charset="0"/>
                <a:cs typeface="Times New Roman" panose="02020603050405020304" pitchFamily="18" charset="0"/>
              </a:rPr>
              <a:t>nstead</a:t>
            </a:r>
            <a:r>
              <a:rPr lang="en-US" sz="2200" b="1" i="1" dirty="0" smtClean="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of making specific accounts for each user, user data is collected into larger chunks, united by common </a:t>
            </a:r>
            <a:r>
              <a:rPr lang="en-US" sz="2200" b="1" i="1" dirty="0" smtClean="0">
                <a:latin typeface="Times New Roman" panose="02020603050405020304" pitchFamily="18" charset="0"/>
                <a:cs typeface="Times New Roman" panose="02020603050405020304" pitchFamily="18" charset="0"/>
              </a:rPr>
              <a:t>characteristics</a:t>
            </a:r>
            <a:r>
              <a:rPr lang="lt-LT" sz="2200" b="1" i="1" dirty="0" smtClean="0">
                <a:latin typeface="Times New Roman" panose="02020603050405020304" pitchFamily="18" charset="0"/>
                <a:cs typeface="Times New Roman" panose="02020603050405020304" pitchFamily="18" charset="0"/>
              </a:rPr>
              <a:t>; o</a:t>
            </a:r>
            <a:r>
              <a:rPr lang="en-US" sz="2200" b="1" i="1" dirty="0" err="1" smtClean="0">
                <a:latin typeface="Times New Roman" panose="02020603050405020304" pitchFamily="18" charset="0"/>
                <a:cs typeface="Times New Roman" panose="02020603050405020304" pitchFamily="18" charset="0"/>
              </a:rPr>
              <a:t>nce</a:t>
            </a:r>
            <a:r>
              <a:rPr lang="en-US" sz="2200" b="1" i="1" dirty="0" smtClean="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there is new incoming information, the stereotypes can be updated </a:t>
            </a:r>
            <a:r>
              <a:rPr lang="en-US" sz="2200" b="1" i="1" dirty="0" smtClean="0">
                <a:latin typeface="Times New Roman" panose="02020603050405020304" pitchFamily="18" charset="0"/>
                <a:cs typeface="Times New Roman" panose="02020603050405020304" pitchFamily="18" charset="0"/>
              </a:rPr>
              <a:t>accordingly</a:t>
            </a:r>
            <a:r>
              <a:rPr lang="lt-LT" sz="2200" b="1" i="1" dirty="0" smtClean="0">
                <a:latin typeface="Times New Roman" panose="02020603050405020304" pitchFamily="18" charset="0"/>
                <a:cs typeface="Times New Roman" panose="02020603050405020304" pitchFamily="18" charset="0"/>
              </a:rPr>
              <a:t>;</a:t>
            </a:r>
            <a:endParaRPr lang="lt-LT" sz="2200" b="1" i="1" dirty="0">
              <a:latin typeface="Times New Roman" panose="02020603050405020304" pitchFamily="18" charset="0"/>
              <a:cs typeface="Times New Roman" panose="02020603050405020304" pitchFamily="18" charset="0"/>
            </a:endParaRPr>
          </a:p>
          <a:p>
            <a:pPr algn="just"/>
            <a:r>
              <a:rPr lang="lt-LT" sz="2200" b="1" i="1" dirty="0" err="1">
                <a:solidFill>
                  <a:schemeClr val="accent6"/>
                </a:solidFill>
                <a:latin typeface="Times New Roman" panose="02020603050405020304" pitchFamily="18" charset="0"/>
                <a:cs typeface="Times New Roman" panose="02020603050405020304" pitchFamily="18" charset="0"/>
              </a:rPr>
              <a:t>Highly-Adaptive</a:t>
            </a:r>
            <a:r>
              <a:rPr lang="lt-LT" sz="2200" b="1" i="1" dirty="0">
                <a:solidFill>
                  <a:schemeClr val="accent6"/>
                </a:solidFill>
                <a:latin typeface="Times New Roman" panose="02020603050405020304" pitchFamily="18" charset="0"/>
                <a:cs typeface="Times New Roman" panose="02020603050405020304" pitchFamily="18" charset="0"/>
              </a:rPr>
              <a:t> </a:t>
            </a:r>
            <a:r>
              <a:rPr lang="lt-LT" sz="2200" b="1" i="1" dirty="0" err="1">
                <a:solidFill>
                  <a:schemeClr val="accent6"/>
                </a:solidFill>
                <a:latin typeface="Times New Roman" panose="02020603050405020304" pitchFamily="18" charset="0"/>
                <a:cs typeface="Times New Roman" panose="02020603050405020304" pitchFamily="18" charset="0"/>
              </a:rPr>
              <a:t>User</a:t>
            </a:r>
            <a:r>
              <a:rPr lang="lt-LT" sz="2200" b="1" i="1" dirty="0">
                <a:solidFill>
                  <a:schemeClr val="accent6"/>
                </a:solidFill>
                <a:latin typeface="Times New Roman" panose="02020603050405020304" pitchFamily="18" charset="0"/>
                <a:cs typeface="Times New Roman" panose="02020603050405020304" pitchFamily="18" charset="0"/>
              </a:rPr>
              <a:t> </a:t>
            </a:r>
            <a:r>
              <a:rPr lang="lt-LT" sz="2200" b="1" i="1" dirty="0" err="1" smtClean="0">
                <a:solidFill>
                  <a:schemeClr val="accent6"/>
                </a:solidFill>
                <a:latin typeface="Times New Roman" panose="02020603050405020304" pitchFamily="18" charset="0"/>
                <a:cs typeface="Times New Roman" panose="02020603050405020304" pitchFamily="18" charset="0"/>
              </a:rPr>
              <a:t>Modeling</a:t>
            </a:r>
            <a:r>
              <a:rPr lang="lt-LT" sz="2200" b="1" i="1" dirty="0" smtClean="0">
                <a:solidFill>
                  <a:schemeClr val="accent6"/>
                </a:solidFill>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opposite of the stereotypical </a:t>
            </a:r>
            <a:r>
              <a:rPr lang="en-US" sz="2200" b="1" i="1" dirty="0" smtClean="0">
                <a:latin typeface="Times New Roman" panose="02020603050405020304" pitchFamily="18" charset="0"/>
                <a:cs typeface="Times New Roman" panose="02020603050405020304" pitchFamily="18" charset="0"/>
              </a:rPr>
              <a:t>approach</a:t>
            </a:r>
            <a:r>
              <a:rPr lang="lt-LT" sz="2200" b="1" i="1" dirty="0" smtClean="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an extreme form of customization that requires as much information as possible to provide the result as precise as </a:t>
            </a:r>
            <a:r>
              <a:rPr lang="en-US" sz="2200" b="1" i="1" dirty="0" smtClean="0">
                <a:latin typeface="Times New Roman" panose="02020603050405020304" pitchFamily="18" charset="0"/>
                <a:cs typeface="Times New Roman" panose="02020603050405020304" pitchFamily="18" charset="0"/>
              </a:rPr>
              <a:t>possible</a:t>
            </a:r>
            <a:r>
              <a:rPr lang="lt-LT" sz="2200" b="1" i="1" dirty="0">
                <a:latin typeface="Times New Roman" panose="02020603050405020304" pitchFamily="18" charset="0"/>
                <a:cs typeface="Times New Roman" panose="02020603050405020304" pitchFamily="18" charset="0"/>
              </a:rPr>
              <a:t>.</a:t>
            </a:r>
          </a:p>
          <a:p>
            <a:endParaRPr lang="lt-L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580" y="0"/>
            <a:ext cx="3007420" cy="1765190"/>
          </a:xfrm>
          <a:prstGeom prst="rect">
            <a:avLst/>
          </a:prstGeom>
        </p:spPr>
      </p:pic>
    </p:spTree>
    <p:extLst>
      <p:ext uri="{BB962C8B-B14F-4D97-AF65-F5344CB8AC3E}">
        <p14:creationId xmlns:p14="http://schemas.microsoft.com/office/powerpoint/2010/main" val="314052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4887"/>
            <a:ext cx="8568952" cy="675861"/>
          </a:xfrm>
        </p:spPr>
        <p:txBody>
          <a:bodyPr/>
          <a:lstStyle/>
          <a:p>
            <a:r>
              <a:rPr lang="lt-LT" sz="3200" b="1" dirty="0" err="1" smtClean="0"/>
              <a:t>User</a:t>
            </a:r>
            <a:r>
              <a:rPr lang="lt-LT" sz="3200" b="1" dirty="0" smtClean="0"/>
              <a:t> </a:t>
            </a:r>
            <a:r>
              <a:rPr lang="lt-LT" sz="3200" b="1" dirty="0" err="1" smtClean="0"/>
              <a:t>model</a:t>
            </a:r>
            <a:r>
              <a:rPr lang="lt-LT" sz="3200" b="1" dirty="0" smtClean="0"/>
              <a:t> </a:t>
            </a:r>
            <a:r>
              <a:rPr lang="lt-LT" sz="3200" b="1" dirty="0" err="1" smtClean="0"/>
              <a:t>construction</a:t>
            </a:r>
            <a:r>
              <a:rPr lang="lt-LT" sz="3200" b="1" dirty="0" smtClean="0"/>
              <a:t> </a:t>
            </a:r>
            <a:r>
              <a:rPr lang="lt-LT" sz="3200" dirty="0" smtClean="0"/>
              <a:t>[</a:t>
            </a:r>
            <a:r>
              <a:rPr lang="en-US" sz="3200" dirty="0" smtClean="0"/>
              <a:t>8</a:t>
            </a:r>
            <a:r>
              <a:rPr lang="lt-LT" sz="3200" dirty="0" smtClean="0"/>
              <a:t>]</a:t>
            </a:r>
            <a:r>
              <a:rPr lang="lt-LT" sz="3200" b="1" dirty="0" smtClean="0"/>
              <a:t> </a:t>
            </a:r>
            <a:endParaRPr lang="lt-LT" sz="3200" b="1" dirty="0"/>
          </a:p>
        </p:txBody>
      </p:sp>
      <p:sp>
        <p:nvSpPr>
          <p:cNvPr id="3" name="Content Placeholder 2"/>
          <p:cNvSpPr>
            <a:spLocks noGrp="1"/>
          </p:cNvSpPr>
          <p:nvPr>
            <p:ph idx="1"/>
          </p:nvPr>
        </p:nvSpPr>
        <p:spPr>
          <a:xfrm>
            <a:off x="395536" y="1494845"/>
            <a:ext cx="8568952" cy="5104738"/>
          </a:xfrm>
        </p:spPr>
        <p:txBody>
          <a:bodyPr/>
          <a:lstStyle/>
          <a:p>
            <a:pPr algn="just"/>
            <a:r>
              <a:rPr lang="lt-LT" sz="2400" b="1" dirty="0" err="1" smtClean="0">
                <a:solidFill>
                  <a:schemeClr val="accent6"/>
                </a:solidFill>
                <a:latin typeface="Times New Roman" panose="02020603050405020304" pitchFamily="18" charset="0"/>
                <a:cs typeface="Times New Roman" panose="02020603050405020304" pitchFamily="18" charset="0"/>
              </a:rPr>
              <a:t>gather</a:t>
            </a:r>
            <a:r>
              <a:rPr lang="lt-LT" sz="2400" b="1" dirty="0" smtClean="0">
                <a:solidFill>
                  <a:schemeClr val="accent6"/>
                </a:solidFill>
                <a:latin typeface="Times New Roman" panose="02020603050405020304" pitchFamily="18" charset="0"/>
                <a:cs typeface="Times New Roman" panose="02020603050405020304" pitchFamily="18" charset="0"/>
              </a:rPr>
              <a:t> </a:t>
            </a:r>
            <a:r>
              <a:rPr lang="lt-LT" sz="2400" b="1" dirty="0" err="1">
                <a:solidFill>
                  <a:schemeClr val="accent6"/>
                </a:solidFill>
                <a:latin typeface="Times New Roman" panose="02020603050405020304" pitchFamily="18" charset="0"/>
                <a:cs typeface="Times New Roman" panose="02020603050405020304" pitchFamily="18" charset="0"/>
              </a:rPr>
              <a:t>information</a:t>
            </a:r>
            <a:r>
              <a:rPr lang="lt-LT" sz="2400" b="1" dirty="0">
                <a:solidFill>
                  <a:schemeClr val="accent6"/>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about users </a:t>
            </a:r>
            <a:r>
              <a:rPr lang="en-US" sz="2400" b="1" dirty="0">
                <a:latin typeface="Times New Roman" panose="02020603050405020304" pitchFamily="18" charset="0"/>
                <a:cs typeface="Times New Roman" panose="02020603050405020304" pitchFamily="18" charset="0"/>
              </a:rPr>
              <a:t>from two</a:t>
            </a:r>
            <a:r>
              <a:rPr lang="lt-LT" sz="2400" b="1" dirty="0">
                <a:latin typeface="Times New Roman" panose="02020603050405020304" pitchFamily="18" charset="0"/>
                <a:cs typeface="Times New Roman" panose="02020603050405020304" pitchFamily="18" charset="0"/>
              </a:rPr>
              <a:t> </a:t>
            </a:r>
            <a:r>
              <a:rPr lang="lt-LT" sz="2400" b="1" dirty="0" err="1" smtClean="0">
                <a:latin typeface="Times New Roman" panose="02020603050405020304" pitchFamily="18" charset="0"/>
                <a:cs typeface="Times New Roman" panose="02020603050405020304" pitchFamily="18" charset="0"/>
              </a:rPr>
              <a:t>main</a:t>
            </a:r>
            <a:r>
              <a:rPr lang="lt-LT"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sources</a:t>
            </a:r>
            <a:r>
              <a:rPr lang="en-US" sz="2400" b="1" dirty="0">
                <a:latin typeface="Times New Roman" panose="02020603050405020304" pitchFamily="18" charset="0"/>
                <a:cs typeface="Times New Roman" panose="02020603050405020304" pitchFamily="18" charset="0"/>
              </a:rPr>
              <a:t>: </a:t>
            </a:r>
            <a:endParaRPr lang="lt-LT" sz="2400" b="1" dirty="0" smtClean="0">
              <a:latin typeface="Times New Roman" panose="02020603050405020304" pitchFamily="18" charset="0"/>
              <a:cs typeface="Times New Roman" panose="02020603050405020304" pitchFamily="18" charset="0"/>
            </a:endParaRPr>
          </a:p>
          <a:p>
            <a:pPr lvl="1" algn="just"/>
            <a:r>
              <a:rPr lang="en-US" sz="2000" b="1" i="1" dirty="0" smtClean="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user itself (for example, upon registration or signing in via specific account or filling the form);</a:t>
            </a:r>
          </a:p>
          <a:p>
            <a:pPr lvl="1" algn="just"/>
            <a:r>
              <a:rPr lang="en-US" sz="2000" b="1" i="1" dirty="0">
                <a:latin typeface="Times New Roman" panose="02020603050405020304" pitchFamily="18" charset="0"/>
                <a:cs typeface="Times New Roman" panose="02020603050405020304" pitchFamily="18" charset="0"/>
              </a:rPr>
              <a:t>monitoring on-site/in-app user behavior (which pages are visited, what kind of content got clicked and so on</a:t>
            </a:r>
            <a:r>
              <a:rPr lang="en-US" sz="2000" b="1" i="1" dirty="0" smtClean="0">
                <a:latin typeface="Times New Roman" panose="02020603050405020304" pitchFamily="18" charset="0"/>
                <a:cs typeface="Times New Roman" panose="02020603050405020304" pitchFamily="18" charset="0"/>
              </a:rPr>
              <a:t>).</a:t>
            </a:r>
            <a:endParaRPr lang="lt-LT" sz="2000" b="1" i="1" dirty="0">
              <a:latin typeface="Times New Roman" panose="02020603050405020304" pitchFamily="18" charset="0"/>
              <a:cs typeface="Times New Roman" panose="02020603050405020304" pitchFamily="18" charset="0"/>
            </a:endParaRPr>
          </a:p>
          <a:p>
            <a:pPr marL="457200" lvl="1" indent="0" algn="just">
              <a:buNone/>
            </a:pPr>
            <a:r>
              <a:rPr lang="lt-LT" sz="1800" u="sng" dirty="0" err="1" smtClean="0">
                <a:latin typeface="Times New Roman" panose="02020603050405020304" pitchFamily="18" charset="0"/>
                <a:cs typeface="Times New Roman" panose="02020603050405020304" pitchFamily="18" charset="0"/>
              </a:rPr>
              <a:t>Examples</a:t>
            </a:r>
            <a:r>
              <a:rPr lang="lt-LT" sz="1800" u="sng" dirty="0" smtClean="0">
                <a:latin typeface="Times New Roman" panose="02020603050405020304" pitchFamily="18" charset="0"/>
                <a:cs typeface="Times New Roman" panose="02020603050405020304" pitchFamily="18" charset="0"/>
              </a:rPr>
              <a:t>: </a:t>
            </a:r>
            <a:r>
              <a:rPr lang="lt-LT" sz="1800" dirty="0" smtClean="0">
                <a:latin typeface="Times New Roman" panose="02020603050405020304" pitchFamily="18" charset="0"/>
                <a:cs typeface="Times New Roman" panose="02020603050405020304" pitchFamily="18" charset="0"/>
              </a:rPr>
              <a:t>t</a:t>
            </a:r>
            <a:r>
              <a:rPr lang="en-US" sz="1800" dirty="0" err="1" smtClean="0">
                <a:latin typeface="Times New Roman" panose="02020603050405020304" pitchFamily="18" charset="0"/>
                <a:cs typeface="Times New Roman" panose="02020603050405020304" pitchFamily="18" charset="0"/>
              </a:rPr>
              <a:t>ransactional</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data (which gateway, currency, date, time, etc</a:t>
            </a:r>
            <a:r>
              <a:rPr lang="en-US" sz="1800" dirty="0" smtClean="0">
                <a:latin typeface="Times New Roman" panose="02020603050405020304" pitchFamily="18" charset="0"/>
                <a:cs typeface="Times New Roman" panose="02020603050405020304" pitchFamily="18" charset="0"/>
              </a:rPr>
              <a:t>.)</a:t>
            </a:r>
            <a:r>
              <a:rPr lang="lt-LT" sz="1800" dirty="0" smtClean="0">
                <a:latin typeface="Times New Roman" panose="02020603050405020304" pitchFamily="18" charset="0"/>
                <a:cs typeface="Times New Roman" panose="02020603050405020304" pitchFamily="18" charset="0"/>
              </a:rPr>
              <a:t>, w</a:t>
            </a:r>
            <a:r>
              <a:rPr lang="en-US" sz="1800" dirty="0" err="1" smtClean="0">
                <a:latin typeface="Times New Roman" panose="02020603050405020304" pitchFamily="18" charset="0"/>
                <a:cs typeface="Times New Roman" panose="02020603050405020304" pitchFamily="18" charset="0"/>
              </a:rPr>
              <a:t>eb</a:t>
            </a:r>
            <a:r>
              <a:rPr lang="en-US" sz="1800" dirty="0" smtClean="0">
                <a:latin typeface="Times New Roman" panose="02020603050405020304" pitchFamily="18" charset="0"/>
                <a:cs typeface="Times New Roman" panose="02020603050405020304" pitchFamily="18" charset="0"/>
              </a:rPr>
              <a:t> </a:t>
            </a:r>
            <a:r>
              <a:rPr lang="lt-LT" sz="1800" dirty="0" smtClean="0">
                <a:latin typeface="Times New Roman" panose="02020603050405020304" pitchFamily="18" charset="0"/>
                <a:cs typeface="Times New Roman" panose="02020603050405020304" pitchFamily="18" charset="0"/>
              </a:rPr>
              <a:t>b</a:t>
            </a:r>
            <a:r>
              <a:rPr lang="en-US" sz="1800" dirty="0" err="1" smtClean="0">
                <a:latin typeface="Times New Roman" panose="02020603050405020304" pitchFamily="18" charset="0"/>
                <a:cs typeface="Times New Roman" panose="02020603050405020304" pitchFamily="18" charset="0"/>
              </a:rPr>
              <a:t>ehavior</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(session time, content preferences</a:t>
            </a:r>
            <a:r>
              <a:rPr lang="en-US" sz="1800" dirty="0" smtClean="0">
                <a:latin typeface="Times New Roman" panose="02020603050405020304" pitchFamily="18" charset="0"/>
                <a:cs typeface="Times New Roman" panose="02020603050405020304" pitchFamily="18" charset="0"/>
              </a:rPr>
              <a:t>)</a:t>
            </a:r>
            <a:r>
              <a:rPr lang="lt-LT" sz="1800" dirty="0">
                <a:latin typeface="Times New Roman" panose="02020603050405020304" pitchFamily="18" charset="0"/>
                <a:cs typeface="Times New Roman" panose="02020603050405020304" pitchFamily="18" charset="0"/>
              </a:rPr>
              <a:t>, </a:t>
            </a:r>
            <a:r>
              <a:rPr lang="lt-LT" sz="1800" dirty="0" err="1" smtClean="0">
                <a:latin typeface="Times New Roman" panose="02020603050405020304" pitchFamily="18" charset="0"/>
                <a:cs typeface="Times New Roman" panose="02020603050405020304" pitchFamily="18" charset="0"/>
              </a:rPr>
              <a:t>social</a:t>
            </a:r>
            <a:r>
              <a:rPr lang="lt-LT" sz="1800" dirty="0" smtClean="0">
                <a:latin typeface="Times New Roman" panose="02020603050405020304" pitchFamily="18" charset="0"/>
                <a:cs typeface="Times New Roman" panose="02020603050405020304" pitchFamily="18" charset="0"/>
              </a:rPr>
              <a:t> </a:t>
            </a:r>
            <a:r>
              <a:rPr lang="lt-LT" sz="1800" dirty="0" err="1" smtClean="0">
                <a:latin typeface="Times New Roman" panose="02020603050405020304" pitchFamily="18" charset="0"/>
                <a:cs typeface="Times New Roman" panose="02020603050405020304" pitchFamily="18" charset="0"/>
              </a:rPr>
              <a:t>media</a:t>
            </a:r>
            <a:r>
              <a:rPr lang="lt-LT" sz="1800" dirty="0" smtClean="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activity</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logins</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shares</a:t>
            </a:r>
            <a:r>
              <a:rPr lang="lt-LT" sz="1800" dirty="0">
                <a:latin typeface="Times New Roman" panose="02020603050405020304" pitchFamily="18" charset="0"/>
                <a:cs typeface="Times New Roman" panose="02020603050405020304" pitchFamily="18" charset="0"/>
              </a:rPr>
              <a:t>, etc</a:t>
            </a:r>
            <a:r>
              <a:rPr lang="lt-LT" sz="1800" dirty="0" smtClean="0">
                <a:latin typeface="Times New Roman" panose="02020603050405020304" pitchFamily="18" charset="0"/>
                <a:cs typeface="Times New Roman" panose="02020603050405020304" pitchFamily="18" charset="0"/>
              </a:rPr>
              <a:t>.), </a:t>
            </a:r>
            <a:r>
              <a:rPr lang="lt-LT" sz="1800" dirty="0" err="1" smtClean="0">
                <a:latin typeface="Times New Roman" panose="02020603050405020304" pitchFamily="18" charset="0"/>
                <a:cs typeface="Times New Roman" panose="02020603050405020304" pitchFamily="18" charset="0"/>
              </a:rPr>
              <a:t>product</a:t>
            </a:r>
            <a:r>
              <a:rPr lang="lt-LT" sz="1800" dirty="0" smtClean="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use</a:t>
            </a:r>
            <a:r>
              <a:rPr lang="lt-LT" sz="1800" dirty="0">
                <a:latin typeface="Times New Roman" panose="02020603050405020304" pitchFamily="18" charset="0"/>
                <a:cs typeface="Times New Roman" panose="02020603050405020304" pitchFamily="18" charset="0"/>
              </a:rPr>
              <a:t> data (</a:t>
            </a:r>
            <a:r>
              <a:rPr lang="lt-LT" sz="1800" dirty="0" err="1">
                <a:latin typeface="Times New Roman" panose="02020603050405020304" pitchFamily="18" charset="0"/>
                <a:cs typeface="Times New Roman" panose="02020603050405020304" pitchFamily="18" charset="0"/>
              </a:rPr>
              <a:t>various</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actions</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usage</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stats</a:t>
            </a:r>
            <a:r>
              <a:rPr lang="lt-LT" sz="1800" dirty="0">
                <a:latin typeface="Times New Roman" panose="02020603050405020304" pitchFamily="18" charset="0"/>
                <a:cs typeface="Times New Roman" panose="02020603050405020304" pitchFamily="18" charset="0"/>
              </a:rPr>
              <a:t>, etc.), </a:t>
            </a:r>
            <a:r>
              <a:rPr lang="lt-LT" sz="1800" dirty="0" err="1">
                <a:latin typeface="Times New Roman" panose="02020603050405020304" pitchFamily="18" charset="0"/>
                <a:cs typeface="Times New Roman" panose="02020603050405020304" pitchFamily="18" charset="0"/>
              </a:rPr>
              <a:t>related</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input</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text</a:t>
            </a:r>
            <a:r>
              <a:rPr lang="lt-LT" sz="1800" dirty="0">
                <a:latin typeface="Times New Roman" panose="02020603050405020304" pitchFamily="18" charset="0"/>
                <a:cs typeface="Times New Roman" panose="02020603050405020304" pitchFamily="18" charset="0"/>
              </a:rPr>
              <a:t> data (</a:t>
            </a:r>
            <a:r>
              <a:rPr lang="lt-LT" sz="1800" dirty="0" err="1">
                <a:latin typeface="Times New Roman" panose="02020603050405020304" pitchFamily="18" charset="0"/>
                <a:cs typeface="Times New Roman" panose="02020603050405020304" pitchFamily="18" charset="0"/>
              </a:rPr>
              <a:t>registration</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comments</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chatbot</a:t>
            </a:r>
            <a:r>
              <a:rPr lang="lt-LT" sz="1800" dirty="0">
                <a:latin typeface="Times New Roman" panose="02020603050405020304" pitchFamily="18" charset="0"/>
                <a:cs typeface="Times New Roman" panose="02020603050405020304" pitchFamily="18" charset="0"/>
              </a:rPr>
              <a:t> </a:t>
            </a:r>
            <a:r>
              <a:rPr lang="lt-LT" sz="1800" dirty="0" err="1">
                <a:latin typeface="Times New Roman" panose="02020603050405020304" pitchFamily="18" charset="0"/>
                <a:cs typeface="Times New Roman" panose="02020603050405020304" pitchFamily="18" charset="0"/>
              </a:rPr>
              <a:t>interaction</a:t>
            </a:r>
            <a:r>
              <a:rPr lang="lt-LT" sz="1800" dirty="0">
                <a:latin typeface="Times New Roman" panose="02020603050405020304" pitchFamily="18" charset="0"/>
                <a:cs typeface="Times New Roman" panose="02020603050405020304" pitchFamily="18" charset="0"/>
              </a:rPr>
              <a:t>, etc</a:t>
            </a:r>
            <a:r>
              <a:rPr lang="lt-LT"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lt-LT" sz="2400" b="1" dirty="0" err="1">
                <a:solidFill>
                  <a:schemeClr val="accent6"/>
                </a:solidFill>
                <a:latin typeface="Times New Roman" panose="02020603050405020304" pitchFamily="18" charset="0"/>
                <a:cs typeface="Times New Roman" panose="02020603050405020304" pitchFamily="18" charset="0"/>
              </a:rPr>
              <a:t>f</a:t>
            </a:r>
            <a:r>
              <a:rPr lang="lt-LT" sz="2400" b="1" dirty="0" err="1" smtClean="0">
                <a:solidFill>
                  <a:schemeClr val="accent6"/>
                </a:solidFill>
                <a:latin typeface="Times New Roman" panose="02020603050405020304" pitchFamily="18" charset="0"/>
                <a:cs typeface="Times New Roman" panose="02020603050405020304" pitchFamily="18" charset="0"/>
              </a:rPr>
              <a:t>ed</a:t>
            </a:r>
            <a:r>
              <a:rPr lang="lt-LT" sz="2400" b="1" dirty="0" smtClean="0">
                <a:solidFill>
                  <a:schemeClr val="accent6"/>
                </a:solidFill>
                <a:latin typeface="Times New Roman" panose="02020603050405020304" pitchFamily="18" charset="0"/>
                <a:cs typeface="Times New Roman" panose="02020603050405020304" pitchFamily="18" charset="0"/>
              </a:rPr>
              <a:t> </a:t>
            </a:r>
            <a:r>
              <a:rPr lang="en-US" sz="2400" b="1" dirty="0" smtClean="0">
                <a:solidFill>
                  <a:schemeClr val="accent6"/>
                </a:solidFill>
                <a:latin typeface="Times New Roman" panose="02020603050405020304" pitchFamily="18" charset="0"/>
                <a:cs typeface="Times New Roman" panose="02020603050405020304" pitchFamily="18" charset="0"/>
              </a:rPr>
              <a:t>information </a:t>
            </a:r>
            <a:r>
              <a:rPr lang="en-US" sz="2400" b="1" dirty="0">
                <a:solidFill>
                  <a:schemeClr val="accent6"/>
                </a:solidFill>
                <a:latin typeface="Times New Roman" panose="02020603050405020304" pitchFamily="18" charset="0"/>
                <a:cs typeface="Times New Roman" panose="02020603050405020304" pitchFamily="18" charset="0"/>
              </a:rPr>
              <a:t>into the data mining </a:t>
            </a:r>
            <a:r>
              <a:rPr lang="en-US" sz="2400" b="1" dirty="0" smtClean="0">
                <a:solidFill>
                  <a:schemeClr val="accent6"/>
                </a:solidFill>
                <a:latin typeface="Times New Roman" panose="02020603050405020304" pitchFamily="18" charset="0"/>
                <a:cs typeface="Times New Roman" panose="02020603050405020304" pitchFamily="18" charset="0"/>
              </a:rPr>
              <a:t>algorithm</a:t>
            </a:r>
            <a:r>
              <a:rPr lang="lt-LT" sz="2400" b="1" dirty="0" smtClean="0">
                <a:solidFill>
                  <a:schemeClr val="accent6"/>
                </a:solidFill>
                <a:latin typeface="Times New Roman" panose="02020603050405020304" pitchFamily="18" charset="0"/>
                <a:cs typeface="Times New Roman" panose="02020603050405020304" pitchFamily="18" charset="0"/>
              </a:rPr>
              <a:t> </a:t>
            </a:r>
            <a:r>
              <a:rPr lang="lt-LT" sz="2400" b="1" dirty="0" err="1" smtClean="0">
                <a:latin typeface="Times New Roman" panose="02020603050405020304" pitchFamily="18" charset="0"/>
                <a:cs typeface="Times New Roman" panose="02020603050405020304" pitchFamily="18" charset="0"/>
              </a:rPr>
              <a:t>and</a:t>
            </a:r>
            <a:r>
              <a:rPr lang="lt-LT" sz="2400" b="1" dirty="0" smtClean="0">
                <a:latin typeface="Times New Roman" panose="02020603050405020304" pitchFamily="18" charset="0"/>
                <a:cs typeface="Times New Roman" panose="02020603050405020304" pitchFamily="18" charset="0"/>
              </a:rPr>
              <a:t> </a:t>
            </a:r>
            <a:r>
              <a:rPr lang="lt-LT" sz="2400" b="1" dirty="0" err="1" smtClean="0">
                <a:latin typeface="Times New Roman" panose="02020603050405020304" pitchFamily="18" charset="0"/>
                <a:cs typeface="Times New Roman" panose="02020603050405020304" pitchFamily="18" charset="0"/>
              </a:rPr>
              <a:t>extract</a:t>
            </a:r>
            <a:r>
              <a:rPr lang="lt-LT" sz="2400" b="1" dirty="0" smtClean="0">
                <a:latin typeface="Times New Roman" panose="02020603050405020304" pitchFamily="18" charset="0"/>
                <a:cs typeface="Times New Roman" panose="02020603050405020304" pitchFamily="18" charset="0"/>
              </a:rPr>
              <a:t> </a:t>
            </a:r>
            <a:r>
              <a:rPr lang="lt-LT" sz="2400" b="1" dirty="0" err="1" smtClean="0">
                <a:latin typeface="Times New Roman" panose="02020603050405020304" pitchFamily="18" charset="0"/>
                <a:cs typeface="Times New Roman" panose="02020603050405020304" pitchFamily="18" charset="0"/>
              </a:rPr>
              <a:t>usefull</a:t>
            </a:r>
            <a:r>
              <a:rPr lang="lt-LT" sz="2400" b="1" dirty="0" smtClean="0">
                <a:latin typeface="Times New Roman" panose="02020603050405020304" pitchFamily="18" charset="0"/>
                <a:cs typeface="Times New Roman" panose="02020603050405020304" pitchFamily="18" charset="0"/>
              </a:rPr>
              <a:t> data/</a:t>
            </a:r>
            <a:r>
              <a:rPr lang="en-US" sz="2400" b="1" dirty="0" smtClean="0">
                <a:latin typeface="Times New Roman" panose="02020603050405020304" pitchFamily="18" charset="0"/>
                <a:cs typeface="Times New Roman" panose="02020603050405020304" pitchFamily="18" charset="0"/>
              </a:rPr>
              <a:t>insights</a:t>
            </a:r>
            <a:r>
              <a:rPr lang="lt-LT" sz="2400" b="1" dirty="0" smtClean="0">
                <a:latin typeface="Times New Roman" panose="02020603050405020304" pitchFamily="18" charset="0"/>
                <a:cs typeface="Times New Roman" panose="02020603050405020304" pitchFamily="18" charset="0"/>
              </a:rPr>
              <a:t> </a:t>
            </a:r>
            <a:r>
              <a:rPr lang="lt-LT" sz="2400" b="1" dirty="0" err="1" smtClean="0">
                <a:latin typeface="Times New Roman" panose="02020603050405020304" pitchFamily="18" charset="0"/>
                <a:cs typeface="Times New Roman" panose="02020603050405020304" pitchFamily="18" charset="0"/>
              </a:rPr>
              <a:t>about</a:t>
            </a:r>
            <a:r>
              <a:rPr lang="lt-LT" sz="2400" b="1" dirty="0" smtClean="0">
                <a:latin typeface="Times New Roman" panose="02020603050405020304" pitchFamily="18" charset="0"/>
                <a:cs typeface="Times New Roman" panose="02020603050405020304" pitchFamily="18" charset="0"/>
              </a:rPr>
              <a:t> </a:t>
            </a:r>
            <a:r>
              <a:rPr lang="lt-LT" sz="2400" b="1" dirty="0" err="1" smtClean="0">
                <a:latin typeface="Times New Roman" panose="02020603050405020304" pitchFamily="18" charset="0"/>
                <a:cs typeface="Times New Roman" panose="02020603050405020304" pitchFamily="18" charset="0"/>
              </a:rPr>
              <a:t>user</a:t>
            </a:r>
            <a:r>
              <a:rPr lang="lt-LT" sz="2400" b="1" dirty="0" smtClean="0">
                <a:latin typeface="Times New Roman" panose="02020603050405020304" pitchFamily="18" charset="0"/>
                <a:cs typeface="Times New Roman" panose="02020603050405020304" pitchFamily="18" charset="0"/>
              </a:rPr>
              <a:t>,</a:t>
            </a:r>
          </a:p>
          <a:p>
            <a:pPr algn="just"/>
            <a:r>
              <a:rPr lang="lt-LT" sz="2400" b="1" dirty="0">
                <a:solidFill>
                  <a:schemeClr val="accent6"/>
                </a:solidFill>
                <a:latin typeface="Times New Roman" panose="02020603050405020304" pitchFamily="18" charset="0"/>
                <a:cs typeface="Times New Roman" panose="02020603050405020304" pitchFamily="18" charset="0"/>
              </a:rPr>
              <a:t>c</a:t>
            </a:r>
            <a:r>
              <a:rPr lang="en-US" sz="2400" b="1" dirty="0" err="1" smtClean="0">
                <a:solidFill>
                  <a:schemeClr val="accent6"/>
                </a:solidFill>
                <a:latin typeface="Times New Roman" panose="02020603050405020304" pitchFamily="18" charset="0"/>
                <a:cs typeface="Times New Roman" panose="02020603050405020304" pitchFamily="18" charset="0"/>
              </a:rPr>
              <a:t>ompile</a:t>
            </a:r>
            <a:r>
              <a:rPr lang="lt-LT" sz="2400" b="1" dirty="0" smtClean="0">
                <a:solidFill>
                  <a:schemeClr val="accent6"/>
                </a:solidFill>
                <a:latin typeface="Times New Roman" panose="02020603050405020304" pitchFamily="18" charset="0"/>
                <a:cs typeface="Times New Roman" panose="02020603050405020304" pitchFamily="18" charset="0"/>
              </a:rPr>
              <a:t> </a:t>
            </a:r>
            <a:r>
              <a:rPr lang="lt-LT" sz="2400" b="1" dirty="0" err="1" smtClean="0">
                <a:solidFill>
                  <a:schemeClr val="accent6"/>
                </a:solidFill>
                <a:latin typeface="Times New Roman" panose="02020603050405020304" pitchFamily="18" charset="0"/>
                <a:cs typeface="Times New Roman" panose="02020603050405020304" pitchFamily="18" charset="0"/>
              </a:rPr>
              <a:t>information</a:t>
            </a:r>
            <a:r>
              <a:rPr lang="en-US" sz="2400" b="1" dirty="0" smtClean="0">
                <a:solidFill>
                  <a:schemeClr val="accent6"/>
                </a:solidFill>
                <a:latin typeface="Times New Roman" panose="02020603050405020304" pitchFamily="18" charset="0"/>
                <a:cs typeface="Times New Roman" panose="02020603050405020304" pitchFamily="18" charset="0"/>
              </a:rPr>
              <a:t> </a:t>
            </a:r>
            <a:r>
              <a:rPr lang="en-US" sz="2400" b="1" dirty="0">
                <a:solidFill>
                  <a:schemeClr val="accent6"/>
                </a:solidFill>
                <a:latin typeface="Times New Roman" panose="02020603050405020304" pitchFamily="18" charset="0"/>
                <a:cs typeface="Times New Roman" panose="02020603050405020304" pitchFamily="18" charset="0"/>
              </a:rPr>
              <a:t>into a user </a:t>
            </a:r>
            <a:r>
              <a:rPr lang="en-US" sz="2400" b="1" dirty="0" smtClean="0">
                <a:solidFill>
                  <a:schemeClr val="accent6"/>
                </a:solidFill>
                <a:latin typeface="Times New Roman" panose="02020603050405020304" pitchFamily="18" charset="0"/>
                <a:cs typeface="Times New Roman" panose="02020603050405020304" pitchFamily="18" charset="0"/>
              </a:rPr>
              <a:t>model/profile</a:t>
            </a:r>
            <a:r>
              <a:rPr lang="lt-LT" sz="2400" b="1" dirty="0">
                <a:latin typeface="Times New Roman" panose="02020603050405020304" pitchFamily="18" charset="0"/>
                <a:cs typeface="Times New Roman" panose="02020603050405020304" pitchFamily="18" charset="0"/>
              </a:rPr>
              <a:t>,</a:t>
            </a:r>
            <a:endParaRPr lang="lt-LT" sz="2400" b="1" dirty="0" smtClean="0">
              <a:latin typeface="Times New Roman" panose="02020603050405020304" pitchFamily="18" charset="0"/>
              <a:cs typeface="Times New Roman" panose="02020603050405020304" pitchFamily="18" charset="0"/>
            </a:endParaRPr>
          </a:p>
          <a:p>
            <a:pPr algn="just"/>
            <a:r>
              <a:rPr lang="lt-LT" sz="2400" b="1" dirty="0" smtClean="0">
                <a:solidFill>
                  <a:schemeClr val="accent6"/>
                </a:solidFill>
                <a:latin typeface="Times New Roman" panose="02020603050405020304" pitchFamily="18" charset="0"/>
                <a:cs typeface="Times New Roman" panose="02020603050405020304" pitchFamily="18" charset="0"/>
              </a:rPr>
              <a:t>i</a:t>
            </a:r>
            <a:r>
              <a:rPr lang="en-US" sz="2400" b="1" dirty="0" err="1" smtClean="0">
                <a:solidFill>
                  <a:schemeClr val="accent6"/>
                </a:solidFill>
                <a:latin typeface="Times New Roman" panose="02020603050405020304" pitchFamily="18" charset="0"/>
                <a:cs typeface="Times New Roman" panose="02020603050405020304" pitchFamily="18" charset="0"/>
              </a:rPr>
              <a:t>ntegrate</a:t>
            </a:r>
            <a:r>
              <a:rPr lang="lt-LT" sz="2400" b="1" dirty="0" smtClean="0">
                <a:solidFill>
                  <a:schemeClr val="accent6"/>
                </a:solidFill>
                <a:latin typeface="Times New Roman" panose="02020603050405020304" pitchFamily="18" charset="0"/>
                <a:cs typeface="Times New Roman" panose="02020603050405020304" pitchFamily="18" charset="0"/>
              </a:rPr>
              <a:t> </a:t>
            </a:r>
            <a:r>
              <a:rPr lang="en-US" sz="2400" b="1" dirty="0">
                <a:solidFill>
                  <a:schemeClr val="accent6"/>
                </a:solidFill>
                <a:latin typeface="Times New Roman" panose="02020603050405020304" pitchFamily="18" charset="0"/>
                <a:cs typeface="Times New Roman" panose="02020603050405020304" pitchFamily="18" charset="0"/>
              </a:rPr>
              <a:t>user model/profile </a:t>
            </a:r>
            <a:r>
              <a:rPr lang="en-US" sz="2400" b="1" dirty="0" smtClean="0">
                <a:solidFill>
                  <a:schemeClr val="accent6"/>
                </a:solidFill>
                <a:latin typeface="Times New Roman" panose="02020603050405020304" pitchFamily="18" charset="0"/>
                <a:cs typeface="Times New Roman" panose="02020603050405020304" pitchFamily="18" charset="0"/>
              </a:rPr>
              <a:t>into </a:t>
            </a:r>
            <a:r>
              <a:rPr lang="en-US" sz="2400" b="1" dirty="0">
                <a:solidFill>
                  <a:schemeClr val="accent6"/>
                </a:solidFill>
                <a:latin typeface="Times New Roman" panose="02020603050405020304" pitchFamily="18" charset="0"/>
                <a:cs typeface="Times New Roman" panose="02020603050405020304" pitchFamily="18" charset="0"/>
              </a:rPr>
              <a:t>the system </a:t>
            </a:r>
            <a:r>
              <a:rPr lang="en-US" sz="2400" b="1" dirty="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use </a:t>
            </a:r>
            <a:r>
              <a:rPr lang="en-US" sz="2400" b="1" dirty="0">
                <a:latin typeface="Times New Roman" panose="02020603050405020304" pitchFamily="18" charset="0"/>
                <a:cs typeface="Times New Roman" panose="02020603050405020304" pitchFamily="18" charset="0"/>
              </a:rPr>
              <a:t>in a variety of </a:t>
            </a:r>
            <a:r>
              <a:rPr lang="en-US" sz="2400" b="1" dirty="0" smtClean="0">
                <a:latin typeface="Times New Roman" panose="02020603050405020304" pitchFamily="18" charset="0"/>
                <a:cs typeface="Times New Roman" panose="02020603050405020304" pitchFamily="18" charset="0"/>
              </a:rPr>
              <a:t>ways</a:t>
            </a:r>
            <a:r>
              <a:rPr lang="lt-LT" sz="2400" b="1" dirty="0" smtClean="0">
                <a:latin typeface="Times New Roman" panose="02020603050405020304" pitchFamily="18" charset="0"/>
                <a:cs typeface="Times New Roman" panose="02020603050405020304" pitchFamily="18" charset="0"/>
              </a:rPr>
              <a:t>.</a:t>
            </a:r>
            <a:endParaRPr lang="lt-L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005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979714"/>
            <a:ext cx="8568952" cy="812800"/>
          </a:xfrm>
        </p:spPr>
        <p:txBody>
          <a:bodyPr/>
          <a:lstStyle/>
          <a:p>
            <a:r>
              <a:rPr lang="lt-LT" sz="3200" b="1" dirty="0" err="1" smtClean="0"/>
              <a:t>Learning</a:t>
            </a:r>
            <a:r>
              <a:rPr lang="lt-LT" sz="3200" b="1" dirty="0" smtClean="0"/>
              <a:t> </a:t>
            </a:r>
            <a:r>
              <a:rPr lang="lt-LT" sz="3200" b="1" dirty="0" err="1" smtClean="0"/>
              <a:t>styles</a:t>
            </a:r>
            <a:r>
              <a:rPr lang="lt-LT" sz="3200" b="1" dirty="0" smtClean="0"/>
              <a:t> </a:t>
            </a:r>
            <a:r>
              <a:rPr lang="lt-LT" sz="3200" b="1" dirty="0" err="1" smtClean="0"/>
              <a:t>for</a:t>
            </a:r>
            <a:r>
              <a:rPr lang="lt-LT" sz="3200" b="1" dirty="0" smtClean="0"/>
              <a:t/>
            </a:r>
            <a:br>
              <a:rPr lang="lt-LT" sz="3200" b="1" dirty="0" smtClean="0"/>
            </a:br>
            <a:r>
              <a:rPr lang="lt-LT" sz="3200" b="1" dirty="0" err="1" smtClean="0"/>
              <a:t>learner</a:t>
            </a:r>
            <a:r>
              <a:rPr lang="lt-LT" sz="3200" b="1" dirty="0" smtClean="0"/>
              <a:t> </a:t>
            </a:r>
            <a:r>
              <a:rPr lang="lt-LT" sz="3200" b="1" dirty="0" err="1" smtClean="0"/>
              <a:t>model</a:t>
            </a:r>
            <a:endParaRPr lang="en-US" sz="3200" b="1"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058" y="2728685"/>
            <a:ext cx="3657599" cy="2329543"/>
          </a:xfrm>
        </p:spPr>
      </p:pic>
      <p:pic>
        <p:nvPicPr>
          <p:cNvPr id="7" name="Paveikslėlis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343" y="1045028"/>
            <a:ext cx="4806145" cy="5812972"/>
          </a:xfrm>
          <a:prstGeom prst="rect">
            <a:avLst/>
          </a:prstGeom>
        </p:spPr>
      </p:pic>
    </p:spTree>
    <p:extLst>
      <p:ext uri="{BB962C8B-B14F-4D97-AF65-F5344CB8AC3E}">
        <p14:creationId xmlns:p14="http://schemas.microsoft.com/office/powerpoint/2010/main" val="290948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5536" y="1124744"/>
            <a:ext cx="8568952" cy="711313"/>
          </a:xfrm>
        </p:spPr>
        <p:txBody>
          <a:bodyPr/>
          <a:lstStyle/>
          <a:p>
            <a:r>
              <a:rPr lang="lt-LT" sz="3600" b="1" dirty="0" err="1" smtClean="0">
                <a:latin typeface="Times New Roman" panose="02020603050405020304" pitchFamily="18" charset="0"/>
                <a:cs typeface="Times New Roman" panose="02020603050405020304" pitchFamily="18" charset="0"/>
              </a:rPr>
              <a:t>Factors</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influencing</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learning</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style</a:t>
            </a:r>
            <a:endParaRPr lang="en-US" sz="3600" b="1"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7" y="1748971"/>
            <a:ext cx="7050292" cy="4731658"/>
          </a:xfrm>
        </p:spPr>
      </p:pic>
    </p:spTree>
    <p:extLst>
      <p:ext uri="{BB962C8B-B14F-4D97-AF65-F5344CB8AC3E}">
        <p14:creationId xmlns:p14="http://schemas.microsoft.com/office/powerpoint/2010/main" val="137652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8742"/>
            <a:ext cx="8568952" cy="890545"/>
          </a:xfrm>
        </p:spPr>
        <p:txBody>
          <a:bodyPr/>
          <a:lstStyle/>
          <a:p>
            <a:pPr algn="just"/>
            <a:r>
              <a:rPr lang="lt-LT" sz="3200" b="1" dirty="0" smtClean="0"/>
              <a:t>M</a:t>
            </a:r>
            <a:r>
              <a:rPr lang="en-US" sz="3200" b="1" dirty="0" err="1" smtClean="0"/>
              <a:t>ethods</a:t>
            </a:r>
            <a:r>
              <a:rPr lang="en-US" sz="3200" b="1" dirty="0" smtClean="0"/>
              <a:t> </a:t>
            </a:r>
            <a:r>
              <a:rPr lang="en-US" sz="3200" b="1" dirty="0"/>
              <a:t>of </a:t>
            </a:r>
            <a:r>
              <a:rPr lang="en-US" sz="3200" b="1" dirty="0" smtClean="0"/>
              <a:t>machine</a:t>
            </a:r>
            <a:r>
              <a:rPr lang="lt-LT" sz="3200" b="1" dirty="0" smtClean="0"/>
              <a:t> </a:t>
            </a:r>
            <a:r>
              <a:rPr lang="en-US" sz="3200" b="1" dirty="0" smtClean="0"/>
              <a:t>learning</a:t>
            </a:r>
            <a:r>
              <a:rPr lang="lt-LT" sz="3200" b="1" dirty="0" smtClean="0"/>
              <a:t> </a:t>
            </a:r>
            <a:r>
              <a:rPr lang="lt-LT" sz="3200" b="1" dirty="0" err="1" smtClean="0"/>
              <a:t>for</a:t>
            </a:r>
            <a:r>
              <a:rPr lang="lt-LT" sz="3200" b="1" dirty="0" smtClean="0"/>
              <a:t> </a:t>
            </a:r>
            <a:r>
              <a:rPr lang="en-US" sz="3200" b="1" dirty="0"/>
              <a:t>User Modeling </a:t>
            </a:r>
            <a:r>
              <a:rPr lang="lt-LT" sz="3200" dirty="0" smtClean="0"/>
              <a:t>[</a:t>
            </a:r>
            <a:r>
              <a:rPr lang="en-US" sz="3200" dirty="0" smtClean="0"/>
              <a:t>8</a:t>
            </a:r>
            <a:r>
              <a:rPr lang="lt-LT" sz="3200" dirty="0" smtClean="0"/>
              <a:t>]</a:t>
            </a:r>
            <a:endParaRPr lang="en-US" sz="3200" b="1" dirty="0"/>
          </a:p>
        </p:txBody>
      </p:sp>
      <p:sp>
        <p:nvSpPr>
          <p:cNvPr id="3" name="Content Placeholder 2"/>
          <p:cNvSpPr>
            <a:spLocks noGrp="1"/>
          </p:cNvSpPr>
          <p:nvPr>
            <p:ph idx="1"/>
          </p:nvPr>
        </p:nvSpPr>
        <p:spPr>
          <a:xfrm>
            <a:off x="395536" y="2011680"/>
            <a:ext cx="8568952" cy="4297640"/>
          </a:xfrm>
        </p:spPr>
        <p:txBody>
          <a:bodyPr/>
          <a:lstStyle/>
          <a:p>
            <a:pPr algn="just"/>
            <a:r>
              <a:rPr lang="lt-LT" sz="2200" b="1" i="1" dirty="0" err="1">
                <a:solidFill>
                  <a:schemeClr val="accent6"/>
                </a:solidFill>
                <a:latin typeface="Times New Roman" panose="02020603050405020304" pitchFamily="18" charset="0"/>
                <a:cs typeface="Times New Roman" panose="02020603050405020304" pitchFamily="18" charset="0"/>
              </a:rPr>
              <a:t>s</a:t>
            </a:r>
            <a:r>
              <a:rPr lang="lt-LT" sz="2200" b="1" i="1" dirty="0" err="1" smtClean="0">
                <a:solidFill>
                  <a:schemeClr val="accent6"/>
                </a:solidFill>
                <a:latin typeface="Times New Roman" panose="02020603050405020304" pitchFamily="18" charset="0"/>
                <a:cs typeface="Times New Roman" panose="02020603050405020304" pitchFamily="18" charset="0"/>
              </a:rPr>
              <a:t>upervised</a:t>
            </a:r>
            <a:r>
              <a:rPr lang="lt-LT" sz="2200" b="1" i="1" dirty="0" smtClean="0">
                <a:solidFill>
                  <a:schemeClr val="accent6"/>
                </a:solidFill>
                <a:latin typeface="Times New Roman" panose="02020603050405020304" pitchFamily="18" charset="0"/>
                <a:cs typeface="Times New Roman" panose="02020603050405020304" pitchFamily="18" charset="0"/>
              </a:rPr>
              <a:t> </a:t>
            </a:r>
            <a:r>
              <a:rPr lang="lt-LT" sz="2200" b="1" i="1" dirty="0" err="1" smtClean="0">
                <a:solidFill>
                  <a:schemeClr val="accent6"/>
                </a:solidFill>
                <a:latin typeface="Times New Roman" panose="02020603050405020304" pitchFamily="18" charset="0"/>
                <a:cs typeface="Times New Roman" panose="02020603050405020304" pitchFamily="18" charset="0"/>
              </a:rPr>
              <a:t>learning</a:t>
            </a:r>
            <a:r>
              <a:rPr lang="lt-LT" sz="2200" b="1" i="1" dirty="0" smtClean="0">
                <a:solidFill>
                  <a:schemeClr val="accent6"/>
                </a:solidFill>
                <a:latin typeface="Times New Roman" panose="02020603050405020304" pitchFamily="18" charset="0"/>
                <a:cs typeface="Times New Roman" panose="02020603050405020304" pitchFamily="18" charset="0"/>
              </a:rPr>
              <a:t> c</a:t>
            </a:r>
            <a:r>
              <a:rPr lang="en-US" sz="2200" b="1" i="1" dirty="0" err="1" smtClean="0">
                <a:solidFill>
                  <a:schemeClr val="accent6"/>
                </a:solidFill>
                <a:latin typeface="Times New Roman" panose="02020603050405020304" pitchFamily="18" charset="0"/>
                <a:cs typeface="Times New Roman" panose="02020603050405020304" pitchFamily="18" charset="0"/>
              </a:rPr>
              <a:t>lassification</a:t>
            </a:r>
            <a:r>
              <a:rPr lang="en-US" sz="2200" b="1" i="1" dirty="0">
                <a:solidFill>
                  <a:schemeClr val="accent6"/>
                </a:solidFill>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the algorithm is trained on labeled data and then used to classify new samples. In the meantime, it also detects unseen instances or </a:t>
            </a:r>
            <a:r>
              <a:rPr lang="en-US" sz="2200" b="1" i="1" dirty="0" smtClean="0">
                <a:latin typeface="Times New Roman" panose="02020603050405020304" pitchFamily="18" charset="0"/>
                <a:cs typeface="Times New Roman" panose="02020603050405020304" pitchFamily="18" charset="0"/>
              </a:rPr>
              <a:t>anomalies</a:t>
            </a:r>
            <a:r>
              <a:rPr lang="lt-LT" sz="2200" b="1" i="1" dirty="0" smtClean="0">
                <a:latin typeface="Times New Roman" panose="02020603050405020304" pitchFamily="18" charset="0"/>
                <a:cs typeface="Times New Roman" panose="02020603050405020304" pitchFamily="18" charset="0"/>
              </a:rPr>
              <a:t>,</a:t>
            </a:r>
            <a:endParaRPr lang="en-US" sz="2200" b="1" i="1" dirty="0">
              <a:latin typeface="Times New Roman" panose="02020603050405020304" pitchFamily="18" charset="0"/>
              <a:cs typeface="Times New Roman" panose="02020603050405020304" pitchFamily="18" charset="0"/>
            </a:endParaRPr>
          </a:p>
          <a:p>
            <a:pPr algn="just"/>
            <a:r>
              <a:rPr lang="lt-LT" sz="2200" b="1" i="1" dirty="0" smtClean="0">
                <a:solidFill>
                  <a:schemeClr val="accent6"/>
                </a:solidFill>
                <a:latin typeface="Times New Roman" panose="02020603050405020304" pitchFamily="18" charset="0"/>
                <a:cs typeface="Times New Roman" panose="02020603050405020304" pitchFamily="18" charset="0"/>
              </a:rPr>
              <a:t>s</a:t>
            </a:r>
            <a:r>
              <a:rPr lang="en-US" sz="2200" b="1" i="1" dirty="0" err="1" smtClean="0">
                <a:solidFill>
                  <a:schemeClr val="accent6"/>
                </a:solidFill>
                <a:latin typeface="Times New Roman" panose="02020603050405020304" pitchFamily="18" charset="0"/>
                <a:cs typeface="Times New Roman" panose="02020603050405020304" pitchFamily="18" charset="0"/>
              </a:rPr>
              <a:t>upervised</a:t>
            </a:r>
            <a:r>
              <a:rPr lang="en-US" sz="2200" b="1" i="1" dirty="0" smtClean="0">
                <a:solidFill>
                  <a:schemeClr val="accent6"/>
                </a:solidFill>
                <a:latin typeface="Times New Roman" panose="02020603050405020304" pitchFamily="18" charset="0"/>
                <a:cs typeface="Times New Roman" panose="02020603050405020304" pitchFamily="18" charset="0"/>
              </a:rPr>
              <a:t> </a:t>
            </a:r>
            <a:r>
              <a:rPr lang="lt-LT" sz="2200" b="1" i="1" dirty="0" smtClean="0">
                <a:solidFill>
                  <a:schemeClr val="accent6"/>
                </a:solidFill>
                <a:latin typeface="Times New Roman" panose="02020603050405020304" pitchFamily="18" charset="0"/>
                <a:cs typeface="Times New Roman" panose="02020603050405020304" pitchFamily="18" charset="0"/>
              </a:rPr>
              <a:t>l</a:t>
            </a:r>
            <a:r>
              <a:rPr lang="en-US" sz="2200" b="1" i="1" dirty="0" smtClean="0">
                <a:solidFill>
                  <a:schemeClr val="accent6"/>
                </a:solidFill>
                <a:latin typeface="Times New Roman" panose="02020603050405020304" pitchFamily="18" charset="0"/>
                <a:cs typeface="Times New Roman" panose="02020603050405020304" pitchFamily="18" charset="0"/>
              </a:rPr>
              <a:t>earning </a:t>
            </a:r>
            <a:r>
              <a:rPr lang="lt-LT" sz="2200" b="1" i="1" dirty="0" smtClean="0">
                <a:solidFill>
                  <a:schemeClr val="accent6"/>
                </a:solidFill>
                <a:latin typeface="Times New Roman" panose="02020603050405020304" pitchFamily="18" charset="0"/>
                <a:cs typeface="Times New Roman" panose="02020603050405020304" pitchFamily="18" charset="0"/>
              </a:rPr>
              <a:t>r</a:t>
            </a:r>
            <a:r>
              <a:rPr lang="en-US" sz="2200" b="1" i="1" dirty="0" smtClean="0">
                <a:solidFill>
                  <a:schemeClr val="accent6"/>
                </a:solidFill>
                <a:latin typeface="Times New Roman" panose="02020603050405020304" pitchFamily="18" charset="0"/>
                <a:cs typeface="Times New Roman" panose="02020603050405020304" pitchFamily="18" charset="0"/>
              </a:rPr>
              <a:t>egression</a:t>
            </a:r>
            <a:r>
              <a:rPr lang="en-US" sz="2200" b="1" i="1" dirty="0">
                <a:latin typeface="Times New Roman" panose="02020603050405020304" pitchFamily="18" charset="0"/>
                <a:cs typeface="Times New Roman" panose="02020603050405020304" pitchFamily="18" charset="0"/>
              </a:rPr>
              <a:t>: the algorithm is trained to estimate the relationship and values of the variable </a:t>
            </a:r>
            <a:r>
              <a:rPr lang="en-US" sz="2200" b="1" i="1" dirty="0" smtClean="0">
                <a:latin typeface="Times New Roman" panose="02020603050405020304" pitchFamily="18" charset="0"/>
                <a:cs typeface="Times New Roman" panose="02020603050405020304" pitchFamily="18" charset="0"/>
              </a:rPr>
              <a:t>elements</a:t>
            </a:r>
            <a:r>
              <a:rPr lang="lt-LT" sz="2200" b="1" i="1" dirty="0" smtClean="0">
                <a:latin typeface="Times New Roman" panose="02020603050405020304" pitchFamily="18" charset="0"/>
                <a:cs typeface="Times New Roman" panose="02020603050405020304" pitchFamily="18" charset="0"/>
              </a:rPr>
              <a:t>,</a:t>
            </a:r>
            <a:endParaRPr lang="en-US" sz="2200" b="1" i="1" dirty="0">
              <a:latin typeface="Times New Roman" panose="02020603050405020304" pitchFamily="18" charset="0"/>
              <a:cs typeface="Times New Roman" panose="02020603050405020304" pitchFamily="18" charset="0"/>
            </a:endParaRPr>
          </a:p>
          <a:p>
            <a:pPr algn="just"/>
            <a:r>
              <a:rPr lang="lt-LT" sz="2200" b="1" i="1" u="sng" dirty="0" smtClean="0">
                <a:solidFill>
                  <a:schemeClr val="accent6"/>
                </a:solidFill>
                <a:latin typeface="Times New Roman" panose="02020603050405020304" pitchFamily="18" charset="0"/>
                <a:cs typeface="Times New Roman" panose="02020603050405020304" pitchFamily="18" charset="0"/>
              </a:rPr>
              <a:t>u</a:t>
            </a:r>
            <a:r>
              <a:rPr lang="en-US" sz="2200" b="1" i="1" u="sng" dirty="0" err="1" smtClean="0">
                <a:solidFill>
                  <a:schemeClr val="accent6"/>
                </a:solidFill>
                <a:latin typeface="Times New Roman" panose="02020603050405020304" pitchFamily="18" charset="0"/>
                <a:cs typeface="Times New Roman" panose="02020603050405020304" pitchFamily="18" charset="0"/>
              </a:rPr>
              <a:t>nsupervised</a:t>
            </a:r>
            <a:r>
              <a:rPr lang="en-US" sz="2200" b="1" i="1" u="sng" dirty="0" smtClean="0">
                <a:solidFill>
                  <a:schemeClr val="accent6"/>
                </a:solidFill>
                <a:latin typeface="Times New Roman" panose="02020603050405020304" pitchFamily="18" charset="0"/>
                <a:cs typeface="Times New Roman" panose="02020603050405020304" pitchFamily="18" charset="0"/>
              </a:rPr>
              <a:t> </a:t>
            </a:r>
            <a:r>
              <a:rPr lang="lt-LT" sz="2200" b="1" i="1" u="sng" dirty="0" smtClean="0">
                <a:solidFill>
                  <a:schemeClr val="accent6"/>
                </a:solidFill>
                <a:latin typeface="Times New Roman" panose="02020603050405020304" pitchFamily="18" charset="0"/>
                <a:cs typeface="Times New Roman" panose="02020603050405020304" pitchFamily="18" charset="0"/>
              </a:rPr>
              <a:t>l</a:t>
            </a:r>
            <a:r>
              <a:rPr lang="en-US" sz="2200" b="1" i="1" u="sng" dirty="0" smtClean="0">
                <a:solidFill>
                  <a:schemeClr val="accent6"/>
                </a:solidFill>
                <a:latin typeface="Times New Roman" panose="02020603050405020304" pitchFamily="18" charset="0"/>
                <a:cs typeface="Times New Roman" panose="02020603050405020304" pitchFamily="18" charset="0"/>
              </a:rPr>
              <a:t>earning </a:t>
            </a:r>
            <a:r>
              <a:rPr lang="lt-LT" sz="2200" b="1" i="1" u="sng" dirty="0" smtClean="0">
                <a:solidFill>
                  <a:schemeClr val="accent6"/>
                </a:solidFill>
                <a:latin typeface="Times New Roman" panose="02020603050405020304" pitchFamily="18" charset="0"/>
                <a:cs typeface="Times New Roman" panose="02020603050405020304" pitchFamily="18" charset="0"/>
              </a:rPr>
              <a:t>c</a:t>
            </a:r>
            <a:r>
              <a:rPr lang="en-US" sz="2200" b="1" i="1" u="sng" dirty="0" smtClean="0">
                <a:solidFill>
                  <a:schemeClr val="accent6"/>
                </a:solidFill>
                <a:latin typeface="Times New Roman" panose="02020603050405020304" pitchFamily="18" charset="0"/>
                <a:cs typeface="Times New Roman" panose="02020603050405020304" pitchFamily="18" charset="0"/>
              </a:rPr>
              <a:t>lustering</a:t>
            </a:r>
            <a:r>
              <a:rPr lang="en-US" sz="2200" b="1" i="1" u="sng" dirty="0">
                <a:solidFill>
                  <a:schemeClr val="accent6"/>
                </a:solidFill>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the algorithm is trained on the go with the unlabeled set of data in which it finds patterns and groups them </a:t>
            </a:r>
            <a:r>
              <a:rPr lang="en-US" sz="2200" b="1" i="1" dirty="0" smtClean="0">
                <a:latin typeface="Times New Roman" panose="02020603050405020304" pitchFamily="18" charset="0"/>
                <a:cs typeface="Times New Roman" panose="02020603050405020304" pitchFamily="18" charset="0"/>
              </a:rPr>
              <a:t>accordingly</a:t>
            </a:r>
            <a:r>
              <a:rPr lang="lt-LT" sz="2200" b="1" i="1" dirty="0">
                <a:latin typeface="Times New Roman" panose="02020603050405020304" pitchFamily="18" charset="0"/>
                <a:cs typeface="Times New Roman" panose="02020603050405020304" pitchFamily="18" charset="0"/>
              </a:rPr>
              <a:t>,</a:t>
            </a:r>
            <a:endParaRPr lang="en-US" sz="2200" b="1" i="1" dirty="0">
              <a:latin typeface="Times New Roman" panose="02020603050405020304" pitchFamily="18" charset="0"/>
              <a:cs typeface="Times New Roman" panose="02020603050405020304" pitchFamily="18" charset="0"/>
            </a:endParaRPr>
          </a:p>
          <a:p>
            <a:pPr algn="just"/>
            <a:r>
              <a:rPr lang="lt-LT" sz="2200" b="1" i="1" dirty="0" smtClean="0">
                <a:solidFill>
                  <a:schemeClr val="accent6"/>
                </a:solidFill>
                <a:latin typeface="Times New Roman" panose="02020603050405020304" pitchFamily="18" charset="0"/>
                <a:cs typeface="Times New Roman" panose="02020603050405020304" pitchFamily="18" charset="0"/>
              </a:rPr>
              <a:t>r</a:t>
            </a:r>
            <a:r>
              <a:rPr lang="en-US" sz="2200" b="1" i="1" dirty="0" err="1" smtClean="0">
                <a:solidFill>
                  <a:schemeClr val="accent6"/>
                </a:solidFill>
                <a:latin typeface="Times New Roman" panose="02020603050405020304" pitchFamily="18" charset="0"/>
                <a:cs typeface="Times New Roman" panose="02020603050405020304" pitchFamily="18" charset="0"/>
              </a:rPr>
              <a:t>andom</a:t>
            </a:r>
            <a:r>
              <a:rPr lang="en-US" sz="2200" b="1" i="1" dirty="0" smtClean="0">
                <a:solidFill>
                  <a:schemeClr val="accent6"/>
                </a:solidFill>
                <a:latin typeface="Times New Roman" panose="02020603050405020304" pitchFamily="18" charset="0"/>
                <a:cs typeface="Times New Roman" panose="02020603050405020304" pitchFamily="18" charset="0"/>
              </a:rPr>
              <a:t> </a:t>
            </a:r>
            <a:r>
              <a:rPr lang="lt-LT" sz="2200" b="1" i="1" dirty="0" smtClean="0">
                <a:solidFill>
                  <a:schemeClr val="accent6"/>
                </a:solidFill>
                <a:latin typeface="Times New Roman" panose="02020603050405020304" pitchFamily="18" charset="0"/>
                <a:cs typeface="Times New Roman" panose="02020603050405020304" pitchFamily="18" charset="0"/>
              </a:rPr>
              <a:t>f</a:t>
            </a:r>
            <a:r>
              <a:rPr lang="en-US" sz="2200" b="1" i="1" dirty="0" err="1" smtClean="0">
                <a:solidFill>
                  <a:schemeClr val="accent6"/>
                </a:solidFill>
                <a:latin typeface="Times New Roman" panose="02020603050405020304" pitchFamily="18" charset="0"/>
                <a:cs typeface="Times New Roman" panose="02020603050405020304" pitchFamily="18" charset="0"/>
              </a:rPr>
              <a:t>orest</a:t>
            </a:r>
            <a:r>
              <a:rPr lang="en-US" sz="2200" b="1" i="1" dirty="0" smtClean="0">
                <a:solidFill>
                  <a:schemeClr val="accent6"/>
                </a:solidFill>
                <a:latin typeface="Times New Roman" panose="02020603050405020304" pitchFamily="18" charset="0"/>
                <a:cs typeface="Times New Roman" panose="02020603050405020304" pitchFamily="18" charset="0"/>
              </a:rPr>
              <a:t> method</a:t>
            </a:r>
            <a:r>
              <a:rPr lang="lt-LT" sz="2200" b="1" i="1" dirty="0" smtClean="0">
                <a:solidFill>
                  <a:schemeClr val="accent6"/>
                </a:solidFill>
                <a:latin typeface="Times New Roman" panose="02020603050405020304" pitchFamily="18" charset="0"/>
                <a:cs typeface="Times New Roman" panose="02020603050405020304" pitchFamily="18" charset="0"/>
              </a:rPr>
              <a:t>:</a:t>
            </a:r>
            <a:r>
              <a:rPr lang="en-US" sz="2200" b="1" i="1" dirty="0" smtClean="0">
                <a:solidFill>
                  <a:schemeClr val="accent6"/>
                </a:solidFill>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applies multiple decision trees to split up the data set into the relevant segments.</a:t>
            </a:r>
          </a:p>
        </p:txBody>
      </p:sp>
    </p:spTree>
    <p:extLst>
      <p:ext uri="{BB962C8B-B14F-4D97-AF65-F5344CB8AC3E}">
        <p14:creationId xmlns:p14="http://schemas.microsoft.com/office/powerpoint/2010/main" val="270139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38254"/>
            <a:ext cx="8568952" cy="1122594"/>
          </a:xfrm>
        </p:spPr>
        <p:txBody>
          <a:bodyPr/>
          <a:lstStyle/>
          <a:p>
            <a:r>
              <a:rPr lang="en-US" sz="3200" b="1" dirty="0"/>
              <a:t>All models are wrong, but some are useful</a:t>
            </a:r>
            <a:r>
              <a:rPr lang="lt-LT" dirty="0"/>
              <a:t/>
            </a:r>
            <a:br>
              <a:rPr lang="lt-LT" dirty="0"/>
            </a:br>
            <a:endParaRPr lang="lt-LT" dirty="0"/>
          </a:p>
        </p:txBody>
      </p:sp>
      <p:sp>
        <p:nvSpPr>
          <p:cNvPr id="3" name="Content Placeholder 2"/>
          <p:cNvSpPr>
            <a:spLocks noGrp="1"/>
          </p:cNvSpPr>
          <p:nvPr>
            <p:ph idx="1"/>
          </p:nvPr>
        </p:nvSpPr>
        <p:spPr>
          <a:xfrm>
            <a:off x="395536" y="1558456"/>
            <a:ext cx="8568952" cy="4750864"/>
          </a:xfrm>
        </p:spPr>
        <p:txBody>
          <a:bodyPr/>
          <a:lstStyle/>
          <a:p>
            <a:pPr algn="just"/>
            <a:r>
              <a:rPr lang="lt-LT" b="1" i="1" dirty="0" err="1" smtClean="0">
                <a:solidFill>
                  <a:schemeClr val="accent6"/>
                </a:solidFill>
                <a:latin typeface="Times New Roman" panose="02020603050405020304" pitchFamily="18" charset="0"/>
                <a:cs typeface="Times New Roman" panose="02020603050405020304" pitchFamily="18" charset="0"/>
              </a:rPr>
              <a:t>weak</a:t>
            </a:r>
            <a:r>
              <a:rPr lang="lt-LT" b="1" i="1" dirty="0" smtClean="0">
                <a:solidFill>
                  <a:schemeClr val="accent6"/>
                </a:solidFill>
                <a:latin typeface="Times New Roman" panose="02020603050405020304" pitchFamily="18" charset="0"/>
                <a:cs typeface="Times New Roman" panose="02020603050405020304" pitchFamily="18" charset="0"/>
              </a:rPr>
              <a:t> </a:t>
            </a:r>
            <a:r>
              <a:rPr lang="lt-LT" b="1" i="1" dirty="0" err="1" smtClean="0">
                <a:solidFill>
                  <a:schemeClr val="accent6"/>
                </a:solidFill>
                <a:latin typeface="Times New Roman" panose="02020603050405020304" pitchFamily="18" charset="0"/>
                <a:cs typeface="Times New Roman" panose="02020603050405020304" pitchFamily="18" charset="0"/>
              </a:rPr>
              <a:t>theories</a:t>
            </a:r>
            <a:r>
              <a:rPr lang="lt-LT" b="1" i="1" dirty="0" smtClean="0">
                <a:solidFill>
                  <a:schemeClr val="accent6"/>
                </a:solidFill>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for</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an</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unfinished</a:t>
            </a:r>
            <a:r>
              <a:rPr lang="lt-LT" b="1" i="1" dirty="0" smtClean="0">
                <a:latin typeface="Times New Roman" panose="02020603050405020304" pitchFamily="18" charset="0"/>
                <a:cs typeface="Times New Roman" panose="02020603050405020304" pitchFamily="18" charset="0"/>
              </a:rPr>
              <a:t> </a:t>
            </a:r>
            <a:r>
              <a:rPr lang="lt-LT" b="1" i="1" dirty="0" err="1" smtClean="0">
                <a:latin typeface="Times New Roman" panose="02020603050405020304" pitchFamily="18" charset="0"/>
                <a:cs typeface="Times New Roman" panose="02020603050405020304" pitchFamily="18" charset="0"/>
              </a:rPr>
              <a:t>world</a:t>
            </a:r>
            <a:r>
              <a:rPr lang="lt-LT" b="1" i="1" dirty="0" smtClean="0">
                <a:latin typeface="Times New Roman" panose="02020603050405020304" pitchFamily="18" charset="0"/>
                <a:cs typeface="Times New Roman" panose="02020603050405020304" pitchFamily="18" charset="0"/>
              </a:rPr>
              <a:t>:</a:t>
            </a:r>
          </a:p>
          <a:p>
            <a:pPr lvl="1" algn="just"/>
            <a:r>
              <a:rPr lang="lt-LT" sz="2000" b="1" i="1" dirty="0" err="1" smtClean="0">
                <a:latin typeface="Times New Roman" panose="02020603050405020304" pitchFamily="18" charset="0"/>
                <a:cs typeface="Times New Roman" panose="02020603050405020304" pitchFamily="18" charset="0"/>
              </a:rPr>
              <a:t>can‘t</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see</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the</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scope</a:t>
            </a:r>
            <a:r>
              <a:rPr lang="lt-LT" sz="2000" b="1" i="1" dirty="0" smtClean="0">
                <a:latin typeface="Times New Roman" panose="02020603050405020304" pitchFamily="18" charset="0"/>
                <a:cs typeface="Times New Roman" panose="02020603050405020304" pitchFamily="18" charset="0"/>
              </a:rPr>
              <a:t> </a:t>
            </a:r>
            <a:r>
              <a:rPr lang="lt-LT" sz="2000" b="1" i="1" dirty="0" err="1" smtClean="0">
                <a:latin typeface="Times New Roman" panose="02020603050405020304" pitchFamily="18" charset="0"/>
                <a:cs typeface="Times New Roman" panose="02020603050405020304" pitchFamily="18" charset="0"/>
              </a:rPr>
              <a:t>easily</a:t>
            </a:r>
            <a:r>
              <a:rPr lang="lt-LT" sz="2000" b="1" i="1" dirty="0" smtClean="0">
                <a:latin typeface="Times New Roman" panose="02020603050405020304" pitchFamily="18" charset="0"/>
                <a:cs typeface="Times New Roman" panose="02020603050405020304" pitchFamily="18" charset="0"/>
              </a:rPr>
              <a:t>,</a:t>
            </a:r>
          </a:p>
          <a:p>
            <a:pPr lvl="1" algn="just"/>
            <a:r>
              <a:rPr lang="en-US" sz="2000" b="1" i="1" dirty="0">
                <a:latin typeface="Times New Roman" panose="02020603050405020304" pitchFamily="18" charset="0"/>
                <a:cs typeface="Times New Roman" panose="02020603050405020304" pitchFamily="18" charset="0"/>
              </a:rPr>
              <a:t>no use for the criteria of completeness and </a:t>
            </a:r>
            <a:r>
              <a:rPr lang="en-US" sz="2000" b="1" i="1" dirty="0" smtClean="0">
                <a:latin typeface="Times New Roman" panose="02020603050405020304" pitchFamily="18" charset="0"/>
                <a:cs typeface="Times New Roman" panose="02020603050405020304" pitchFamily="18" charset="0"/>
              </a:rPr>
              <a:t>privileging</a:t>
            </a:r>
            <a:r>
              <a:rPr lang="lt-LT" sz="2000" b="1" i="1" dirty="0">
                <a:latin typeface="Times New Roman" panose="02020603050405020304" pitchFamily="18" charset="0"/>
                <a:cs typeface="Times New Roman" panose="02020603050405020304" pitchFamily="18" charset="0"/>
              </a:rPr>
              <a:t>;</a:t>
            </a:r>
            <a:endParaRPr lang="lt-LT" sz="2000" b="1" i="1" dirty="0" smtClean="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i</a:t>
            </a:r>
            <a:r>
              <a:rPr lang="en-US" b="1" i="1" dirty="0" smtClean="0">
                <a:latin typeface="Times New Roman" panose="02020603050405020304" pitchFamily="18" charset="0"/>
                <a:cs typeface="Times New Roman" panose="02020603050405020304" pitchFamily="18" charset="0"/>
              </a:rPr>
              <a:t>n </a:t>
            </a:r>
            <a:r>
              <a:rPr lang="en-US" b="1" i="1" dirty="0">
                <a:latin typeface="Times New Roman" panose="02020603050405020304" pitchFamily="18" charset="0"/>
                <a:cs typeface="Times New Roman" panose="02020603050405020304" pitchFamily="18" charset="0"/>
              </a:rPr>
              <a:t>spite of that there is no perfect model, it is worth trying to develop more accurate and usable models that use knowledge, can analyze and understand treasure of data and can help to make decisions in the best possible </a:t>
            </a:r>
            <a:r>
              <a:rPr lang="en-US" b="1" i="1" dirty="0" smtClean="0">
                <a:latin typeface="Times New Roman" panose="02020603050405020304" pitchFamily="18" charset="0"/>
                <a:cs typeface="Times New Roman" panose="02020603050405020304" pitchFamily="18" charset="0"/>
              </a:rPr>
              <a:t>way</a:t>
            </a:r>
            <a:r>
              <a:rPr lang="lt-LT" b="1" i="1" dirty="0" smtClean="0">
                <a:latin typeface="Times New Roman" panose="02020603050405020304" pitchFamily="18" charset="0"/>
                <a:cs typeface="Times New Roman" panose="02020603050405020304" pitchFamily="18" charset="0"/>
              </a:rPr>
              <a:t>.</a:t>
            </a:r>
            <a:endParaRPr lang="lt-LT" b="1" i="1"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243487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MF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FMF EN</Template>
  <TotalTime>2310</TotalTime>
  <Words>3794</Words>
  <Application>Microsoft Office PowerPoint</Application>
  <PresentationFormat>Demonstracija ekrane (4:3)</PresentationFormat>
  <Paragraphs>262</Paragraphs>
  <Slides>37</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37</vt:i4>
      </vt:variant>
    </vt:vector>
  </HeadingPairs>
  <TitlesOfParts>
    <vt:vector size="42" baseType="lpstr">
      <vt:lpstr>Arial</vt:lpstr>
      <vt:lpstr>Calibri</vt:lpstr>
      <vt:lpstr>Cambria Math</vt:lpstr>
      <vt:lpstr>Times New Roman</vt:lpstr>
      <vt:lpstr>FMF EN</vt:lpstr>
      <vt:lpstr>INTEGRATED EXAMPLAR-BASED AND Case-based APPROACHES FOR STUDENT’S LEARNING STYLE DIAGNOSIS PURPOSE</vt:lpstr>
      <vt:lpstr>Area of scientific research - personalisation of virtual learning environments  </vt:lpstr>
      <vt:lpstr>Personalisation uses user model [8]</vt:lpstr>
      <vt:lpstr>User Modeling approaches [8]</vt:lpstr>
      <vt:lpstr>User model construction [8] </vt:lpstr>
      <vt:lpstr>Learning styles for learner model</vt:lpstr>
      <vt:lpstr>Factors influencing learning style</vt:lpstr>
      <vt:lpstr>Methods of machine learning for User Modeling [8]</vt:lpstr>
      <vt:lpstr>All models are wrong, but some are useful </vt:lpstr>
      <vt:lpstr>Modeling uncertainty</vt:lpstr>
      <vt:lpstr>Bayesian networks</vt:lpstr>
      <vt:lpstr>Bayesian network: graphical representation</vt:lpstr>
      <vt:lpstr>Training Bayesian network</vt:lpstr>
      <vt:lpstr>Training Bayesian network and making inference</vt:lpstr>
      <vt:lpstr>Inference in Bayesian network</vt:lpstr>
      <vt:lpstr>Markov Chain Monte Carlo (MCMC) method</vt:lpstr>
      <vt:lpstr>MCMC method</vt:lpstr>
      <vt:lpstr>Gibbs sampling - </vt:lpstr>
      <vt:lpstr>Gibbs sampling algorithm</vt:lpstr>
      <vt:lpstr>Collapsed Gibbs sampler</vt:lpstr>
      <vt:lpstr>Case-based reasoning (CBR):</vt:lpstr>
      <vt:lpstr>Two main trends for BN+CBR modelling [9], [10] </vt:lpstr>
      <vt:lpstr>Two main trends for BN+CBR modelling</vt:lpstr>
      <vt:lpstr>BCM: clusters, prototypes,  subspaces</vt:lpstr>
      <vt:lpstr>BCM clusters, subspaces, prototypes for learning style modeling</vt:lpstr>
      <vt:lpstr>Parameters in BCM</vt:lpstr>
      <vt:lpstr>BCM application for student‘s learning style modelling</vt:lpstr>
      <vt:lpstr>Bayesian Case model (BCM)</vt:lpstr>
      <vt:lpstr>Mixture model</vt:lpstr>
      <vt:lpstr>BCM clustering part [1]-[7]</vt:lpstr>
      <vt:lpstr>BCM clustering part [1]-[7]</vt:lpstr>
      <vt:lpstr>BCM inferences</vt:lpstr>
      <vt:lpstr>BCM: explanations [1]-[7]</vt:lpstr>
      <vt:lpstr>BCM: interactive part</vt:lpstr>
      <vt:lpstr>BCM application</vt:lpstr>
      <vt:lpstr>Literature, links, sources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dc:title>
  <dc:creator>Justinas Janulevičius</dc:creator>
  <cp:lastModifiedBy>Daiva1</cp:lastModifiedBy>
  <cp:revision>177</cp:revision>
  <dcterms:created xsi:type="dcterms:W3CDTF">2014-09-12T09:38:39Z</dcterms:created>
  <dcterms:modified xsi:type="dcterms:W3CDTF">2019-09-18T18:01:32Z</dcterms:modified>
</cp:coreProperties>
</file>