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1" r:id="rId1"/>
  </p:sldMasterIdLst>
  <p:handoutMasterIdLst>
    <p:handoutMasterId r:id="rId17"/>
  </p:handoutMasterIdLst>
  <p:sldIdLst>
    <p:sldId id="256" r:id="rId2"/>
    <p:sldId id="266" r:id="rId3"/>
    <p:sldId id="265" r:id="rId4"/>
    <p:sldId id="268" r:id="rId5"/>
    <p:sldId id="267" r:id="rId6"/>
    <p:sldId id="257" r:id="rId7"/>
    <p:sldId id="264" r:id="rId8"/>
    <p:sldId id="270" r:id="rId9"/>
    <p:sldId id="258" r:id="rId10"/>
    <p:sldId id="271" r:id="rId11"/>
    <p:sldId id="259" r:id="rId12"/>
    <p:sldId id="260" r:id="rId13"/>
    <p:sldId id="261" r:id="rId14"/>
    <p:sldId id="262" r:id="rId15"/>
    <p:sldId id="263" r:id="rId16"/>
  </p:sldIdLst>
  <p:sldSz cx="9144000" cy="6858000" type="screen4x3"/>
  <p:notesSz cx="6797675" cy="9926638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85" autoAdjust="0"/>
    <p:restoredTop sz="91344" autoAdjust="0"/>
  </p:normalViewPr>
  <p:slideViewPr>
    <p:cSldViewPr snapToGrid="0">
      <p:cViewPr varScale="1">
        <p:scale>
          <a:sx n="71" d="100"/>
          <a:sy n="71" d="100"/>
        </p:scale>
        <p:origin x="-139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C015B-F2D6-44C6-9659-B844A7BC01F6}" type="datetimeFigureOut">
              <a:rPr lang="lt-LT" smtClean="0"/>
              <a:pPr/>
              <a:t>2019-09-18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9E5CB-EBB0-48E8-8D7D-02CDF04BDB7D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8EFFB686-E0A0-473A-9DDF-4938A2BED57F}" type="datetimeFigureOut">
              <a:rPr lang="lt-LT" smtClean="0"/>
              <a:pPr/>
              <a:t>2019-09-18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66126896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04857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6DFF08F-DC6B-4601-B491-B0F83F6DD2DA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4686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3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6DFF08F-DC6B-4601-B491-B0F83F6DD2DA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257640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6DFF08F-DC6B-4601-B491-B0F83F6DD2DA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691367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94358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3629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140657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6DFF08F-DC6B-4601-B491-B0F83F6DD2DA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651332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E2BC-D197-42E0-93EA-4E24880C5CE1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2173481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6DFF08F-DC6B-4601-B491-B0F83F6DD2DA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54551200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E2BC-D197-42E0-93EA-4E24880C5CE1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403233904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3682383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0756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86551241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5657568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E2BC-D197-42E0-93EA-4E24880C5CE1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1680439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7068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2" r:id="rId1"/>
    <p:sldLayoutId id="2147484053" r:id="rId2"/>
    <p:sldLayoutId id="2147484054" r:id="rId3"/>
    <p:sldLayoutId id="2147484055" r:id="rId4"/>
    <p:sldLayoutId id="2147484056" r:id="rId5"/>
    <p:sldLayoutId id="2147484057" r:id="rId6"/>
    <p:sldLayoutId id="2147484058" r:id="rId7"/>
    <p:sldLayoutId id="2147484059" r:id="rId8"/>
    <p:sldLayoutId id="2147484060" r:id="rId9"/>
    <p:sldLayoutId id="2147484061" r:id="rId10"/>
    <p:sldLayoutId id="2147484062" r:id="rId11"/>
    <p:sldLayoutId id="2147484063" r:id="rId12"/>
    <p:sldLayoutId id="2147484064" r:id="rId13"/>
    <p:sldLayoutId id="2147484065" r:id="rId14"/>
    <p:sldLayoutId id="2147484066" r:id="rId15"/>
    <p:sldLayoutId id="2147484067" r:id="rId16"/>
    <p:sldLayoutId id="2147484068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dinesh.gopisetti@stud.vgtu.lt" TargetMode="External"/><Relationship Id="rId3" Type="http://schemas.openxmlformats.org/officeDocument/2006/relationships/hyperlink" Target="https://en.wikipedia.org/wiki/Kanuru" TargetMode="External"/><Relationship Id="rId7" Type="http://schemas.openxmlformats.org/officeDocument/2006/relationships/hyperlink" Target="mailto:giedre.dzemydaite@evaf.vu.lt" TargetMode="External"/><Relationship Id="rId2" Type="http://schemas.openxmlformats.org/officeDocument/2006/relationships/hyperlink" Target="https://en.wikipedia.org/wiki/National_Highway_9_(India)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dale.dzemydiene@vgtu.lt" TargetMode="External"/><Relationship Id="rId5" Type="http://schemas.openxmlformats.org/officeDocument/2006/relationships/hyperlink" Target="https://en.wikipedia.org/wiki/India" TargetMode="External"/><Relationship Id="rId4" Type="http://schemas.openxmlformats.org/officeDocument/2006/relationships/hyperlink" Target="https://en.wikipedia.org/wiki/Andhra_Pradesh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tats.oecd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mailto:dinesh.gopisetti@stud.vgtu.lt" TargetMode="External"/><Relationship Id="rId3" Type="http://schemas.openxmlformats.org/officeDocument/2006/relationships/hyperlink" Target="https://en.wikipedia.org/wiki/Kanuru" TargetMode="External"/><Relationship Id="rId7" Type="http://schemas.openxmlformats.org/officeDocument/2006/relationships/hyperlink" Target="mailto:giedre.dzemydaite@ef.vu.lt" TargetMode="External"/><Relationship Id="rId2" Type="http://schemas.openxmlformats.org/officeDocument/2006/relationships/hyperlink" Target="https://en.wikipedia.org/wiki/National_Highway_9_(India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ale.dzemydiene@vgtu.lt" TargetMode="External"/><Relationship Id="rId5" Type="http://schemas.openxmlformats.org/officeDocument/2006/relationships/hyperlink" Target="https://en.wikipedia.org/wiki/India" TargetMode="External"/><Relationship Id="rId4" Type="http://schemas.openxmlformats.org/officeDocument/2006/relationships/hyperlink" Target="https://en.wikipedia.org/wiki/Andhra_Pradesh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B9421A-20C9-44DC-B032-177B5827CF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9725" y="746337"/>
            <a:ext cx="8724275" cy="2341637"/>
          </a:xfrm>
        </p:spPr>
        <p:txBody>
          <a:bodyPr>
            <a:noAutofit/>
          </a:bodyPr>
          <a:lstStyle/>
          <a:p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POSSIBILITIES OF APPLICATION OF </a:t>
            </a:r>
            <a:r>
              <a:rPr lang="en-I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MULTICRITERIA 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 MAKING METHODS FOR EVALUATION OF ICT USAGE IN </a:t>
            </a:r>
            <a:r>
              <a:rPr lang="en-I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  </a:t>
            </a:r>
            <a:endParaRPr lang="en-I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57B6B8A-B5B1-4EB7-902D-3FD305389B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9508" y="3237875"/>
            <a:ext cx="8184631" cy="2773181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Dalė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DZEMYDIENĖ</a:t>
            </a:r>
            <a: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Giedr</a:t>
            </a:r>
            <a: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ė DZEMYDAITĖ;  </a:t>
            </a: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Dinesh GOPISETTI</a:t>
            </a:r>
            <a:endParaRPr lang="lt-LT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Vilnius University, Vilnius Gediminas Technical University Lithuania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R. Siddhartha Engineering College,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National Highway 9 (India)"/>
              </a:rPr>
              <a:t>NH-9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 tooltip="Kanuru"/>
              </a:rPr>
              <a:t>Kanuru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Andhra Pradesh"/>
              </a:rPr>
              <a:t>AP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India"/>
              </a:rPr>
              <a:t>India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dale.dzemydiene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@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vgtu.lt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giedre.dzemydaite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@</a:t>
            </a:r>
            <a: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e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va</a:t>
            </a:r>
            <a:r>
              <a:rPr lang="lt-LT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f.vu.lt</a:t>
            </a:r>
            <a: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dinesh.gopisetti@stud.vgtu.lt</a:t>
            </a:r>
            <a:endParaRPr lang="lt-LT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5443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6702" y="97582"/>
            <a:ext cx="6048672" cy="1498178"/>
          </a:xfrm>
        </p:spPr>
        <p:txBody>
          <a:bodyPr>
            <a:normAutofit/>
          </a:bodyPr>
          <a:lstStyle/>
          <a:p>
            <a:r>
              <a:rPr lang="en-GB" altLang="lt-LT" sz="3200" dirty="0">
                <a:solidFill>
                  <a:schemeClr val="tx1"/>
                </a:solidFill>
                <a:ea typeface="Times New Roman" panose="02020603050405020304" pitchFamily="18" charset="0"/>
              </a:rPr>
              <a:t>Dynamics of usage of ICT in all types of business enterprises</a:t>
            </a:r>
            <a:endParaRPr lang="lt-LT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01944753"/>
              </p:ext>
            </p:extLst>
          </p:nvPr>
        </p:nvGraphicFramePr>
        <p:xfrm>
          <a:off x="0" y="1771650"/>
          <a:ext cx="9144001" cy="39589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54834"/>
                <a:gridCol w="1318565"/>
                <a:gridCol w="1318565"/>
                <a:gridCol w="1318565"/>
                <a:gridCol w="1318565"/>
                <a:gridCol w="1314907"/>
              </a:tblGrid>
              <a:tr h="96145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</a:t>
                      </a:r>
                      <a:endParaRPr lang="lt-LT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Country</a:t>
                      </a:r>
                      <a:endParaRPr lang="lt-LT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lang="lt-LT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lang="lt-LT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lt-LT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lt-LT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lt-LT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592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LITHUANIA</a:t>
                      </a:r>
                      <a:endParaRPr lang="lt-LT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75.2 %</a:t>
                      </a:r>
                      <a:endParaRPr lang="lt-LT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74.53 %</a:t>
                      </a:r>
                      <a:endParaRPr lang="lt-LT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77.28 %</a:t>
                      </a:r>
                      <a:endParaRPr lang="lt-LT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77.03 %</a:t>
                      </a:r>
                      <a:endParaRPr lang="lt-LT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78.03 %</a:t>
                      </a:r>
                      <a:endParaRPr lang="lt-LT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6272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FRANCE</a:t>
                      </a:r>
                      <a:endParaRPr lang="lt-LT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65.3 %</a:t>
                      </a:r>
                      <a:endParaRPr lang="lt-LT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63.59 %</a:t>
                      </a:r>
                      <a:endParaRPr lang="lt-LT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66.82 %</a:t>
                      </a:r>
                      <a:endParaRPr lang="lt-LT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68.5 %</a:t>
                      </a:r>
                      <a:endParaRPr lang="lt-LT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66.53 %</a:t>
                      </a:r>
                      <a:endParaRPr lang="lt-LT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592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UNITED KINGDOM</a:t>
                      </a:r>
                      <a:endParaRPr lang="lt-LT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81.98 %</a:t>
                      </a:r>
                      <a:endParaRPr lang="lt-LT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79.69%</a:t>
                      </a:r>
                      <a:endParaRPr lang="lt-LT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80.76 %</a:t>
                      </a:r>
                      <a:endParaRPr lang="lt-LT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82.99 %</a:t>
                      </a:r>
                      <a:endParaRPr lang="lt-LT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88.63 %</a:t>
                      </a:r>
                      <a:endParaRPr lang="lt-LT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592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GREECE</a:t>
                      </a:r>
                      <a:endParaRPr lang="lt-LT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60.59 %</a:t>
                      </a:r>
                      <a:endParaRPr lang="lt-LT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61.85 %</a:t>
                      </a:r>
                      <a:endParaRPr lang="lt-LT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60.95 %</a:t>
                      </a:r>
                      <a:endParaRPr lang="lt-LT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65.89 %</a:t>
                      </a:r>
                      <a:endParaRPr lang="lt-LT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64.77 %</a:t>
                      </a:r>
                      <a:endParaRPr lang="lt-LT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592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LATVIA</a:t>
                      </a:r>
                      <a:endParaRPr lang="lt-LT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55.66 %</a:t>
                      </a:r>
                      <a:endParaRPr lang="lt-LT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55.86 %</a:t>
                      </a:r>
                      <a:endParaRPr lang="lt-LT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58.95 %</a:t>
                      </a:r>
                      <a:endParaRPr lang="lt-LT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63.49 %</a:t>
                      </a:r>
                      <a:endParaRPr lang="lt-LT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62.93 %</a:t>
                      </a:r>
                      <a:endParaRPr lang="lt-LT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47674" y="5819061"/>
            <a:ext cx="81343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t-LT" altLang="lt-L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Source: Official statistical data </a:t>
            </a:r>
            <a:r>
              <a:rPr kumimoji="0" lang="en-US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en-US" altLang="lt-LT" sz="1200" b="0" i="0" u="sng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https://stats.oecd.org</a:t>
            </a:r>
            <a:r>
              <a:rPr kumimoji="0" lang="en-US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en-US" altLang="lt-LT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3566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AEA4C7-167B-4229-8F1B-19B8A6F88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5703" y="126157"/>
            <a:ext cx="6658297" cy="1498178"/>
          </a:xfrm>
        </p:spPr>
        <p:txBody>
          <a:bodyPr>
            <a:normAutofit fontScale="90000"/>
          </a:bodyPr>
          <a:lstStyle/>
          <a:p>
            <a:r>
              <a:rPr lang="en-IN" sz="3600" dirty="0" smtClean="0"/>
              <a:t>Results of Evaluation EU countries by ICT usage using TOPSIS method</a:t>
            </a:r>
            <a:endParaRPr lang="en-IN" sz="36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419131D1-2AD4-4979-A901-92F0076481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85141386"/>
              </p:ext>
            </p:extLst>
          </p:nvPr>
        </p:nvGraphicFramePr>
        <p:xfrm>
          <a:off x="0" y="1912452"/>
          <a:ext cx="9029701" cy="47455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0636">
                  <a:extLst>
                    <a:ext uri="{9D8B030D-6E8A-4147-A177-3AD203B41FA5}">
                      <a16:colId xmlns:a16="http://schemas.microsoft.com/office/drawing/2014/main" xmlns="" val="3217666600"/>
                    </a:ext>
                  </a:extLst>
                </a:gridCol>
                <a:gridCol w="881047">
                  <a:extLst>
                    <a:ext uri="{9D8B030D-6E8A-4147-A177-3AD203B41FA5}">
                      <a16:colId xmlns:a16="http://schemas.microsoft.com/office/drawing/2014/main" xmlns="" val="1145851380"/>
                    </a:ext>
                  </a:extLst>
                </a:gridCol>
                <a:gridCol w="881935">
                  <a:extLst>
                    <a:ext uri="{9D8B030D-6E8A-4147-A177-3AD203B41FA5}">
                      <a16:colId xmlns:a16="http://schemas.microsoft.com/office/drawing/2014/main" xmlns="" val="3853494241"/>
                    </a:ext>
                  </a:extLst>
                </a:gridCol>
                <a:gridCol w="881047">
                  <a:extLst>
                    <a:ext uri="{9D8B030D-6E8A-4147-A177-3AD203B41FA5}">
                      <a16:colId xmlns:a16="http://schemas.microsoft.com/office/drawing/2014/main" xmlns="" val="1091582681"/>
                    </a:ext>
                  </a:extLst>
                </a:gridCol>
                <a:gridCol w="881047">
                  <a:extLst>
                    <a:ext uri="{9D8B030D-6E8A-4147-A177-3AD203B41FA5}">
                      <a16:colId xmlns:a16="http://schemas.microsoft.com/office/drawing/2014/main" xmlns="" val="1996811725"/>
                    </a:ext>
                  </a:extLst>
                </a:gridCol>
                <a:gridCol w="881047">
                  <a:extLst>
                    <a:ext uri="{9D8B030D-6E8A-4147-A177-3AD203B41FA5}">
                      <a16:colId xmlns:a16="http://schemas.microsoft.com/office/drawing/2014/main" xmlns="" val="3732302211"/>
                    </a:ext>
                  </a:extLst>
                </a:gridCol>
                <a:gridCol w="1012494">
                  <a:extLst>
                    <a:ext uri="{9D8B030D-6E8A-4147-A177-3AD203B41FA5}">
                      <a16:colId xmlns:a16="http://schemas.microsoft.com/office/drawing/2014/main" xmlns="" val="64232577"/>
                    </a:ext>
                  </a:extLst>
                </a:gridCol>
                <a:gridCol w="881935">
                  <a:extLst>
                    <a:ext uri="{9D8B030D-6E8A-4147-A177-3AD203B41FA5}">
                      <a16:colId xmlns:a16="http://schemas.microsoft.com/office/drawing/2014/main" xmlns="" val="2720220943"/>
                    </a:ext>
                  </a:extLst>
                </a:gridCol>
                <a:gridCol w="628812">
                  <a:extLst>
                    <a:ext uri="{9D8B030D-6E8A-4147-A177-3AD203B41FA5}">
                      <a16:colId xmlns:a16="http://schemas.microsoft.com/office/drawing/2014/main" xmlns="" val="2866391698"/>
                    </a:ext>
                  </a:extLst>
                </a:gridCol>
                <a:gridCol w="629701">
                  <a:extLst>
                    <a:ext uri="{9D8B030D-6E8A-4147-A177-3AD203B41FA5}">
                      <a16:colId xmlns:a16="http://schemas.microsoft.com/office/drawing/2014/main" xmlns="" val="3471086534"/>
                    </a:ext>
                  </a:extLst>
                </a:gridCol>
              </a:tblGrid>
              <a:tr h="646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si+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si-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Rank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549941118"/>
                  </a:ext>
                </a:extLst>
              </a:tr>
              <a:tr h="863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LITHUANIA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0.098301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0.098513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0.099459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0.095755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0.095821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0.019221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0.049448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0.720089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330683568"/>
                  </a:ext>
                </a:extLst>
              </a:tr>
              <a:tr h="863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FRANCE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0.085359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0.084053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0.085997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0.085151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0.081699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0.048074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0.020594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0.299906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928060119"/>
                  </a:ext>
                </a:extLst>
              </a:tr>
              <a:tr h="863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UNITED KINGDOM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0.107163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0.105334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0.103938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0.103163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0.108838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0.067434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678324232"/>
                  </a:ext>
                </a:extLst>
              </a:tr>
              <a:tr h="863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GREECE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0.079203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0.081753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0.078443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0.081907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0.079537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0.05743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0.011174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0.162872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845810899"/>
                  </a:ext>
                </a:extLst>
              </a:tr>
              <a:tr h="646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LATVIA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0.072758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0.073835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0.075869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0.078923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0.077278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0.067434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498182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07020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A7F120-9534-42DF-A40A-7B7580D63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2675" y="116632"/>
            <a:ext cx="7096125" cy="1498178"/>
          </a:xfrm>
        </p:spPr>
        <p:txBody>
          <a:bodyPr>
            <a:normAutofit fontScale="90000"/>
          </a:bodyPr>
          <a:lstStyle/>
          <a:p>
            <a:r>
              <a:rPr lang="en-IN" dirty="0"/>
              <a:t>R</a:t>
            </a:r>
            <a:r>
              <a:rPr lang="en-IN" dirty="0" smtClean="0"/>
              <a:t>esults of ICT usage in EU countries by SAW method</a:t>
            </a:r>
            <a:endParaRPr lang="en-IN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539B2B2D-0F3F-46A2-91EC-3F1489228D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19838679"/>
              </p:ext>
            </p:extLst>
          </p:nvPr>
        </p:nvGraphicFramePr>
        <p:xfrm>
          <a:off x="237802" y="1724025"/>
          <a:ext cx="8906198" cy="47142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1074">
                  <a:extLst>
                    <a:ext uri="{9D8B030D-6E8A-4147-A177-3AD203B41FA5}">
                      <a16:colId xmlns:a16="http://schemas.microsoft.com/office/drawing/2014/main" xmlns="" val="2230749048"/>
                    </a:ext>
                  </a:extLst>
                </a:gridCol>
                <a:gridCol w="1143946">
                  <a:extLst>
                    <a:ext uri="{9D8B030D-6E8A-4147-A177-3AD203B41FA5}">
                      <a16:colId xmlns:a16="http://schemas.microsoft.com/office/drawing/2014/main" xmlns="" val="179528640"/>
                    </a:ext>
                  </a:extLst>
                </a:gridCol>
                <a:gridCol w="938712">
                  <a:extLst>
                    <a:ext uri="{9D8B030D-6E8A-4147-A177-3AD203B41FA5}">
                      <a16:colId xmlns:a16="http://schemas.microsoft.com/office/drawing/2014/main" xmlns="" val="3553824805"/>
                    </a:ext>
                  </a:extLst>
                </a:gridCol>
                <a:gridCol w="1229056">
                  <a:extLst>
                    <a:ext uri="{9D8B030D-6E8A-4147-A177-3AD203B41FA5}">
                      <a16:colId xmlns:a16="http://schemas.microsoft.com/office/drawing/2014/main" xmlns="" val="2885139501"/>
                    </a:ext>
                  </a:extLst>
                </a:gridCol>
                <a:gridCol w="940495">
                  <a:extLst>
                    <a:ext uri="{9D8B030D-6E8A-4147-A177-3AD203B41FA5}">
                      <a16:colId xmlns:a16="http://schemas.microsoft.com/office/drawing/2014/main" xmlns="" val="4163330144"/>
                    </a:ext>
                  </a:extLst>
                </a:gridCol>
                <a:gridCol w="1272291">
                  <a:extLst>
                    <a:ext uri="{9D8B030D-6E8A-4147-A177-3AD203B41FA5}">
                      <a16:colId xmlns:a16="http://schemas.microsoft.com/office/drawing/2014/main" xmlns="" val="2136620702"/>
                    </a:ext>
                  </a:extLst>
                </a:gridCol>
                <a:gridCol w="1501098">
                  <a:extLst>
                    <a:ext uri="{9D8B030D-6E8A-4147-A177-3AD203B41FA5}">
                      <a16:colId xmlns:a16="http://schemas.microsoft.com/office/drawing/2014/main" xmlns="" val="486553707"/>
                    </a:ext>
                  </a:extLst>
                </a:gridCol>
                <a:gridCol w="899526">
                  <a:extLst>
                    <a:ext uri="{9D8B030D-6E8A-4147-A177-3AD203B41FA5}">
                      <a16:colId xmlns:a16="http://schemas.microsoft.com/office/drawing/2014/main" xmlns="" val="3318687558"/>
                    </a:ext>
                  </a:extLst>
                </a:gridCol>
              </a:tblGrid>
              <a:tr h="5540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WEIGHT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LITHUANIA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FRANCE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UNITED KINGDOM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GREECE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LATVIA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901236964"/>
                  </a:ext>
                </a:extLst>
              </a:tr>
              <a:tr h="6366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 CRITERIA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0.20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0.1834594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0.159307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0.147817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0.135789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732581387"/>
                  </a:ext>
                </a:extLst>
              </a:tr>
              <a:tr h="6366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 CRITERIA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0.20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0.1870498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0.159593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0.155227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0.140193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767739915"/>
                  </a:ext>
                </a:extLst>
              </a:tr>
              <a:tr h="6366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 CRITERIA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0.20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0.1913819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0.165478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0.150941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0.145988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464845447"/>
                  </a:ext>
                </a:extLst>
              </a:tr>
              <a:tr h="6366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 CRITERIA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0.20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0.1856368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0.16508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0.15879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0.153006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181102379"/>
                  </a:ext>
                </a:extLst>
              </a:tr>
              <a:tr h="6366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 CRITERIA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0.20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0.1866077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0.159106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0.154897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0.150496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580244574"/>
                  </a:ext>
                </a:extLst>
              </a:tr>
              <a:tr h="6366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SUM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0.9341356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0.808564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0.767671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0.725473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829897767"/>
                  </a:ext>
                </a:extLst>
              </a:tr>
              <a:tr h="3072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RANK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IN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667845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68788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3E053C-7848-4EBD-A110-91C953F38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829716-5D5E-4378-B70E-F8AA69632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125" y="2330815"/>
            <a:ext cx="8582347" cy="4832945"/>
          </a:xfrm>
        </p:spPr>
        <p:txBody>
          <a:bodyPr/>
          <a:lstStyle/>
          <a:p>
            <a:r>
              <a:rPr lang="en-GB" dirty="0"/>
              <a:t>After analysing of the statistical data about the ICT usage in business during the period of 2013 and 2017 in choose countries of EU by using of two methods - TOPSIS and SAW, we can see which country has the best ICT usage and access. </a:t>
            </a:r>
            <a:endParaRPr lang="lt-LT" dirty="0" smtClean="0"/>
          </a:p>
          <a:p>
            <a:r>
              <a:rPr lang="en-GB" dirty="0" smtClean="0"/>
              <a:t>The </a:t>
            </a:r>
            <a:r>
              <a:rPr lang="en-GB" dirty="0"/>
              <a:t>provided methods allow to </a:t>
            </a:r>
            <a:r>
              <a:rPr lang="en-GB" dirty="0" smtClean="0"/>
              <a:t>revealed</a:t>
            </a:r>
            <a:r>
              <a:rPr lang="en-GB" dirty="0" smtClean="0"/>
              <a:t> </a:t>
            </a:r>
            <a:r>
              <a:rPr lang="en-GB" dirty="0"/>
              <a:t>which country ranks first in ICT usage. </a:t>
            </a:r>
            <a:endParaRPr lang="en-IN" dirty="0"/>
          </a:p>
          <a:p>
            <a:r>
              <a:rPr lang="en-GB" dirty="0"/>
              <a:t>By the evaluation of ICT usage in Lithuania in comparison with the other </a:t>
            </a:r>
            <a:r>
              <a:rPr lang="en-GB" dirty="0" smtClean="0"/>
              <a:t>countries, development </a:t>
            </a:r>
            <a:r>
              <a:rPr lang="en-GB" dirty="0"/>
              <a:t>in all businesses by implementing </a:t>
            </a:r>
            <a:r>
              <a:rPr lang="en-GB" dirty="0" smtClean="0"/>
              <a:t>ICT</a:t>
            </a:r>
            <a:r>
              <a:rPr lang="en-GB" dirty="0" smtClean="0"/>
              <a:t> </a:t>
            </a:r>
            <a:r>
              <a:rPr lang="en-GB" dirty="0" smtClean="0"/>
              <a:t>was analyzed.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82757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88E521-1347-4DF4-A002-B581E57F4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99D8EA-FCE4-4A11-BC87-3E2DD77BF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 smtClean="0"/>
              <a:t>limitation of </a:t>
            </a:r>
            <a:r>
              <a:rPr lang="en-GB" dirty="0"/>
              <a:t>this research </a:t>
            </a:r>
            <a:r>
              <a:rPr lang="en-GB" dirty="0" smtClean="0"/>
              <a:t>is an analysis </a:t>
            </a:r>
            <a:r>
              <a:rPr lang="en-GB" dirty="0" smtClean="0"/>
              <a:t>of </a:t>
            </a:r>
            <a:r>
              <a:rPr lang="en-GB" dirty="0" smtClean="0"/>
              <a:t>five countries </a:t>
            </a:r>
            <a:r>
              <a:rPr lang="en-GB" dirty="0"/>
              <a:t>and </a:t>
            </a:r>
            <a:r>
              <a:rPr lang="en-GB" dirty="0" smtClean="0"/>
              <a:t>an application of two </a:t>
            </a:r>
            <a:r>
              <a:rPr lang="en-GB" dirty="0"/>
              <a:t>multi-criteria decision making methods (TOPSIS and SAW</a:t>
            </a:r>
            <a:r>
              <a:rPr lang="en-GB" dirty="0" smtClean="0"/>
              <a:t>).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2767722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5FC46C-1768-48E8-8567-B86406EDF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6769" y="497673"/>
            <a:ext cx="6972300" cy="1293028"/>
          </a:xfrm>
        </p:spPr>
        <p:txBody>
          <a:bodyPr>
            <a:normAutofit fontScale="90000"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ATTENTION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8743D3-680F-43A5-B313-957842E1E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1790701"/>
            <a:ext cx="8629972" cy="45186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N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</a:t>
            </a:r>
            <a:r>
              <a:rPr lang="en-I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I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r. Dal</a:t>
            </a:r>
            <a:r>
              <a:rPr lang="lt-L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ė Dzemydienė</a:t>
            </a:r>
          </a:p>
          <a:p>
            <a:pPr marL="0" indent="0">
              <a:buNone/>
            </a:pPr>
            <a:r>
              <a:rPr lang="lt-LT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</a:t>
            </a:r>
            <a:r>
              <a:rPr lang="lt-L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lt-L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 Dr. Giedrė Dzemydaitė</a:t>
            </a:r>
          </a:p>
          <a:p>
            <a:pPr marL="0" indent="0">
              <a:buNone/>
            </a:pPr>
            <a:r>
              <a:rPr lang="lt-L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Master student Dinesh Gopisetti</a:t>
            </a:r>
          </a:p>
          <a:p>
            <a:pPr marL="0" indent="0">
              <a:buNone/>
            </a:pPr>
            <a:endParaRPr lang="lt-LT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Vilnius University, </a:t>
            </a:r>
            <a:endParaRPr lang="lt-LT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Vilnius </a:t>
            </a:r>
            <a:r>
              <a:rPr lang="lt-L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Gediminas Technical University Lithuania</a:t>
            </a:r>
          </a:p>
          <a:p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R. Siddhartha Engineering College, 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National Highway 9 (India)"/>
              </a:rPr>
              <a:t>NH-9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 tooltip="Kanuru"/>
              </a:rPr>
              <a:t>Kanuru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Andhra Pradesh"/>
              </a:rPr>
              <a:t>AP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India"/>
              </a:rPr>
              <a:t>India</a:t>
            </a:r>
            <a:endParaRPr lang="lt-L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dale.dzemydiene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@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vgtu.lt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giedre.dzemydaite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@</a:t>
            </a:r>
            <a:r>
              <a:rPr lang="lt-LT" sz="40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e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va</a:t>
            </a:r>
            <a:r>
              <a:rPr lang="lt-LT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f.vu.lt</a:t>
            </a:r>
            <a:r>
              <a:rPr lang="lt-LT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dinesh.gopisetti@stud.vgtu.lt</a:t>
            </a:r>
            <a:endParaRPr lang="lt-LT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8439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of presentation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Research area;</a:t>
            </a:r>
          </a:p>
          <a:p>
            <a:r>
              <a:rPr lang="en-US" dirty="0" smtClean="0"/>
              <a:t>Aims and objectives of research;</a:t>
            </a:r>
          </a:p>
          <a:p>
            <a:r>
              <a:rPr lang="en-US" dirty="0" smtClean="0"/>
              <a:t>Layers of ICT structure in business;</a:t>
            </a:r>
          </a:p>
          <a:p>
            <a:r>
              <a:rPr lang="en-US" dirty="0" smtClean="0"/>
              <a:t>Multi-dimensional decision support methods;</a:t>
            </a:r>
          </a:p>
          <a:p>
            <a:r>
              <a:rPr lang="en-US" dirty="0" smtClean="0"/>
              <a:t>Results of evaluation of ICT usage in EU countries by applying TOPSIS and SAW methods;</a:t>
            </a:r>
          </a:p>
          <a:p>
            <a:r>
              <a:rPr lang="en-US" dirty="0" smtClean="0"/>
              <a:t>Conclusions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xmlns="" val="1729092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area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249" y="2057401"/>
            <a:ext cx="8534400" cy="4608512"/>
          </a:xfrm>
        </p:spPr>
        <p:txBody>
          <a:bodyPr/>
          <a:lstStyle/>
          <a:p>
            <a:r>
              <a:rPr lang="lt-LT" dirty="0"/>
              <a:t>Business management systems provide functionality for business enterprises, </a:t>
            </a:r>
            <a:r>
              <a:rPr lang="lt-LT" dirty="0" err="1"/>
              <a:t>enabling</a:t>
            </a:r>
            <a:r>
              <a:rPr lang="lt-LT" dirty="0"/>
              <a:t> </a:t>
            </a:r>
            <a:r>
              <a:rPr lang="en-US" dirty="0" smtClean="0"/>
              <a:t>to </a:t>
            </a:r>
            <a:r>
              <a:rPr lang="lt-LT" dirty="0" err="1" smtClean="0"/>
              <a:t>maintain</a:t>
            </a:r>
            <a:r>
              <a:rPr lang="lt-LT" dirty="0" smtClean="0"/>
              <a:t> </a:t>
            </a:r>
            <a:r>
              <a:rPr lang="lt-LT" dirty="0"/>
              <a:t>data about usage </a:t>
            </a:r>
            <a:r>
              <a:rPr lang="lt-LT" dirty="0" err="1"/>
              <a:t>and</a:t>
            </a:r>
            <a:r>
              <a:rPr lang="lt-LT" dirty="0"/>
              <a:t> </a:t>
            </a:r>
            <a:r>
              <a:rPr lang="lt-LT" dirty="0" err="1" smtClean="0"/>
              <a:t>manage</a:t>
            </a:r>
            <a:r>
              <a:rPr lang="en-US" dirty="0" err="1" smtClean="0"/>
              <a:t>ment</a:t>
            </a:r>
            <a:r>
              <a:rPr lang="lt-LT" dirty="0" smtClean="0"/>
              <a:t> </a:t>
            </a:r>
            <a:r>
              <a:rPr lang="lt-LT" dirty="0"/>
              <a:t>of all types of resources. </a:t>
            </a:r>
            <a:endParaRPr lang="en-US" dirty="0" smtClean="0"/>
          </a:p>
          <a:p>
            <a:r>
              <a:rPr lang="lt-LT" dirty="0" smtClean="0"/>
              <a:t>The </a:t>
            </a:r>
            <a:r>
              <a:rPr lang="lt-LT" dirty="0"/>
              <a:t>statistical information helps us to reveal information about functioning of enterprises and implementing of ICT. </a:t>
            </a:r>
            <a:endParaRPr lang="en-US" dirty="0" smtClean="0"/>
          </a:p>
          <a:p>
            <a:r>
              <a:rPr lang="lt-LT" dirty="0" smtClean="0"/>
              <a:t>Our </a:t>
            </a:r>
            <a:r>
              <a:rPr lang="lt-LT" dirty="0"/>
              <a:t>research area concerns the methods for the evaluation of ICT usage in businesses and possibilities to evaluate the spectrum of different kinds of used systems. </a:t>
            </a:r>
          </a:p>
        </p:txBody>
      </p:sp>
    </p:spTree>
    <p:extLst>
      <p:ext uri="{BB962C8B-B14F-4D97-AF65-F5344CB8AC3E}">
        <p14:creationId xmlns:p14="http://schemas.microsoft.com/office/powerpoint/2010/main" xmlns="" val="2378122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Situation of ICT usage and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</a:t>
            </a:r>
            <a:r>
              <a:rPr lang="en-GB" dirty="0"/>
              <a:t>the most recent decade, extraordinary changes were achieved in numerous business </a:t>
            </a:r>
            <a:r>
              <a:rPr lang="en-GB" dirty="0" smtClean="0"/>
              <a:t>areas, </a:t>
            </a:r>
            <a:r>
              <a:rPr lang="en-GB" dirty="0"/>
              <a:t>including </a:t>
            </a:r>
            <a:r>
              <a:rPr lang="en-GB" dirty="0" smtClean="0"/>
              <a:t>manufacturing industry</a:t>
            </a:r>
            <a:r>
              <a:rPr lang="en-GB" dirty="0"/>
              <a:t>, retail </a:t>
            </a:r>
            <a:r>
              <a:rPr lang="en-GB" dirty="0" smtClean="0"/>
              <a:t>or other sectors. </a:t>
            </a:r>
          </a:p>
          <a:p>
            <a:r>
              <a:rPr lang="en-GB" dirty="0" smtClean="0"/>
              <a:t>ICT </a:t>
            </a:r>
            <a:r>
              <a:rPr lang="en-GB" dirty="0"/>
              <a:t>assets are renovated and re-engineered regular in the areas of bookkeeping, marketing/sales, </a:t>
            </a:r>
            <a:r>
              <a:rPr lang="en-GB" dirty="0" smtClean="0"/>
              <a:t>finance, supply</a:t>
            </a:r>
            <a:r>
              <a:rPr lang="en-GB" dirty="0"/>
              <a:t>, production planning and human resources. </a:t>
            </a:r>
            <a:endParaRPr lang="en-GB" dirty="0" smtClean="0"/>
          </a:p>
          <a:p>
            <a:r>
              <a:rPr lang="en-US" dirty="0" smtClean="0"/>
              <a:t>The ICT usage in businesses enterprises have differentiations. </a:t>
            </a:r>
          </a:p>
        </p:txBody>
      </p:sp>
    </p:spTree>
    <p:extLst>
      <p:ext uri="{BB962C8B-B14F-4D97-AF65-F5344CB8AC3E}">
        <p14:creationId xmlns:p14="http://schemas.microsoft.com/office/powerpoint/2010/main" xmlns="" val="292512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aim of research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9141"/>
            <a:ext cx="8477250" cy="4922183"/>
          </a:xfrm>
        </p:spPr>
        <p:txBody>
          <a:bodyPr/>
          <a:lstStyle/>
          <a:p>
            <a:r>
              <a:rPr lang="en-US" dirty="0" smtClean="0"/>
              <a:t>To </a:t>
            </a:r>
            <a:r>
              <a:rPr lang="en-US" dirty="0"/>
              <a:t>analyze differentiations of </a:t>
            </a:r>
            <a:r>
              <a:rPr lang="en-US" dirty="0" smtClean="0"/>
              <a:t>I</a:t>
            </a:r>
            <a:r>
              <a:rPr lang="lt-LT" dirty="0" smtClean="0"/>
              <a:t>C</a:t>
            </a:r>
            <a:r>
              <a:rPr lang="en-US" dirty="0" smtClean="0"/>
              <a:t>T </a:t>
            </a:r>
            <a:r>
              <a:rPr lang="en-US" dirty="0"/>
              <a:t>usage in small and medium enterprises (SME) by enabling the evaluation of </a:t>
            </a:r>
            <a:r>
              <a:rPr lang="en-US" dirty="0" smtClean="0"/>
              <a:t>development </a:t>
            </a:r>
            <a:r>
              <a:rPr lang="en-US" dirty="0"/>
              <a:t>of business. </a:t>
            </a:r>
            <a:endParaRPr lang="en-US" dirty="0" smtClean="0"/>
          </a:p>
          <a:p>
            <a:r>
              <a:rPr lang="en-US" dirty="0" smtClean="0"/>
              <a:t>Special </a:t>
            </a:r>
            <a:r>
              <a:rPr lang="en-US" dirty="0"/>
              <a:t>view is paid for business management systems and ICT usage differentiation in SME and their benefit.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xmlns="" val="1979820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FAEB20-7DD9-4EED-B60C-9C9010EC1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0EAC4B-47E4-4134-9B15-5CA3A9BA1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To analyze the possibilities of application of multicriteria decision making methods for evaluation of ICT usage in business </a:t>
            </a:r>
            <a:r>
              <a:rPr lang="lt-LT" dirty="0" err="1"/>
              <a:t>for</a:t>
            </a:r>
            <a:r>
              <a:rPr lang="lt-LT" dirty="0"/>
              <a:t> </a:t>
            </a:r>
            <a:r>
              <a:rPr lang="lt-LT" dirty="0" err="1" smtClean="0"/>
              <a:t>development</a:t>
            </a:r>
            <a:r>
              <a:rPr lang="en-US" dirty="0" smtClean="0"/>
              <a:t> of business</a:t>
            </a:r>
            <a:r>
              <a:rPr lang="lt-LT" dirty="0" smtClean="0"/>
              <a:t>.</a:t>
            </a:r>
            <a:endParaRPr lang="en-IN" dirty="0"/>
          </a:p>
          <a:p>
            <a:r>
              <a:rPr lang="lt-LT" dirty="0"/>
              <a:t>To analyze the methods for recognition of </a:t>
            </a:r>
            <a:r>
              <a:rPr lang="lt-LT" dirty="0" err="1"/>
              <a:t>different</a:t>
            </a:r>
            <a:r>
              <a:rPr lang="lt-LT" dirty="0"/>
              <a:t> </a:t>
            </a:r>
            <a:r>
              <a:rPr lang="lt-LT" dirty="0" err="1" smtClean="0"/>
              <a:t>alternative</a:t>
            </a:r>
            <a:r>
              <a:rPr lang="en-US" dirty="0" smtClean="0"/>
              <a:t>s</a:t>
            </a:r>
            <a:r>
              <a:rPr lang="lt-LT" dirty="0" smtClean="0"/>
              <a:t> </a:t>
            </a:r>
            <a:r>
              <a:rPr lang="lt-LT" dirty="0"/>
              <a:t>of decision making in the ICT implementation area of business enterprises.</a:t>
            </a:r>
            <a:endParaRPr lang="en-IN" dirty="0"/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4164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800" y="116632"/>
            <a:ext cx="6200750" cy="1016843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Layers of information infrastructure (ICT) of business organization</a:t>
            </a:r>
            <a:endParaRPr lang="lt-LT" sz="2800" dirty="0"/>
          </a:p>
        </p:txBody>
      </p:sp>
      <p:pic>
        <p:nvPicPr>
          <p:cNvPr id="88" name="Content Placeholder 87" descr="Dzemydiene Gopisetti _3 - Word (Product Activation Failed)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671" t="13636" r="24140" b="4225"/>
          <a:stretch/>
        </p:blipFill>
        <p:spPr>
          <a:xfrm>
            <a:off x="-314793" y="1124262"/>
            <a:ext cx="9287343" cy="5561351"/>
          </a:xfrm>
        </p:spPr>
      </p:pic>
    </p:spTree>
    <p:extLst>
      <p:ext uri="{BB962C8B-B14F-4D97-AF65-F5344CB8AC3E}">
        <p14:creationId xmlns:p14="http://schemas.microsoft.com/office/powerpoint/2010/main" xmlns="" val="3354730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799" y="116632"/>
            <a:ext cx="6476975" cy="1498178"/>
          </a:xfrm>
        </p:spPr>
        <p:txBody>
          <a:bodyPr>
            <a:normAutofit/>
          </a:bodyPr>
          <a:lstStyle/>
          <a:p>
            <a:r>
              <a:rPr lang="en-US" sz="3200" dirty="0"/>
              <a:t>Layers of information infrastructure (ICT) of business organization</a:t>
            </a:r>
            <a:endParaRPr lang="lt-LT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00250"/>
            <a:ext cx="9144000" cy="4309069"/>
          </a:xfrm>
        </p:spPr>
        <p:txBody>
          <a:bodyPr>
            <a:normAutofit/>
          </a:bodyPr>
          <a:lstStyle/>
          <a:p>
            <a:r>
              <a:rPr lang="en-GB" sz="2400" dirty="0"/>
              <a:t>The infrastructure contains layer of law and legal systems, layer of management and control, layer of </a:t>
            </a:r>
            <a:r>
              <a:rPr lang="en-GB" sz="2400" dirty="0" smtClean="0"/>
              <a:t>hardware, </a:t>
            </a:r>
            <a:r>
              <a:rPr lang="en-GB" sz="2400" dirty="0"/>
              <a:t>layer of software, layer of databases, layer of information systems, and layer of decision support systems. </a:t>
            </a:r>
            <a:endParaRPr lang="en-GB" sz="2400" dirty="0" smtClean="0"/>
          </a:p>
          <a:p>
            <a:r>
              <a:rPr lang="en-GB" sz="2400" dirty="0" smtClean="0"/>
              <a:t>Types of </a:t>
            </a:r>
            <a:r>
              <a:rPr lang="en-GB" sz="2400" dirty="0"/>
              <a:t>Management Information Systems (MIS) and Business Management System (BMS) vary from the different kinds of Enterprise Resource Planning (ERP) systems (such as SAP, Microsoft Axapta, Navision, Dynamics, Oracle Business </a:t>
            </a:r>
            <a:r>
              <a:rPr lang="en-GB" sz="2400" dirty="0" smtClean="0"/>
              <a:t>Suite, etc.)</a:t>
            </a:r>
          </a:p>
          <a:p>
            <a:r>
              <a:rPr lang="lt-LT" sz="2400" dirty="0" smtClean="0"/>
              <a:t>SME apply </a:t>
            </a:r>
            <a:r>
              <a:rPr lang="en-GB" sz="2400" dirty="0" smtClean="0"/>
              <a:t>Business </a:t>
            </a:r>
            <a:r>
              <a:rPr lang="en-GB" sz="2400" dirty="0"/>
              <a:t>Intelligence Systems (BIS</a:t>
            </a:r>
            <a:r>
              <a:rPr lang="en-GB" sz="2400" dirty="0" smtClean="0"/>
              <a:t>).</a:t>
            </a:r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xmlns="" val="501973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3C8C46-005B-4DBC-9FD2-8C73D233F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7153" y="135682"/>
            <a:ext cx="6486847" cy="1498178"/>
          </a:xfrm>
        </p:spPr>
        <p:txBody>
          <a:bodyPr>
            <a:normAutofit fontScale="90000"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ethods used for evaluation of the ICT usage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ACA11F-048F-49D3-BAC2-DEB64B5B4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50" y="2197423"/>
            <a:ext cx="8363272" cy="4608512"/>
          </a:xfrm>
        </p:spPr>
        <p:txBody>
          <a:bodyPr/>
          <a:lstStyle/>
          <a:p>
            <a:r>
              <a:rPr lang="en-IN" dirty="0">
                <a:latin typeface="+mj-lt"/>
                <a:cs typeface="Times New Roman" panose="02020603050405020304" pitchFamily="18" charset="0"/>
              </a:rPr>
              <a:t>TOPSIS </a:t>
            </a:r>
            <a:r>
              <a:rPr lang="en-IN" dirty="0" smtClean="0">
                <a:latin typeface="+mj-lt"/>
                <a:cs typeface="Times New Roman" panose="02020603050405020304" pitchFamily="18" charset="0"/>
              </a:rPr>
              <a:t>method</a:t>
            </a:r>
            <a:r>
              <a:rPr lang="lt-LT" dirty="0" smtClean="0">
                <a:latin typeface="+mj-lt"/>
                <a:cs typeface="Times New Roman" panose="02020603050405020304" pitchFamily="18" charset="0"/>
              </a:rPr>
              <a:t> - </a:t>
            </a:r>
            <a:r>
              <a:rPr lang="en-US" dirty="0" smtClean="0">
                <a:latin typeface="+mj-lt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Technique for Order of Preference by Similarity to Ideal </a:t>
            </a:r>
            <a:r>
              <a:rPr lang="en-US" dirty="0" smtClean="0">
                <a:latin typeface="+mj-lt"/>
                <a:cs typeface="Times New Roman" panose="02020603050405020304" pitchFamily="18" charset="0"/>
              </a:rPr>
              <a:t>Solution</a:t>
            </a:r>
            <a:r>
              <a:rPr lang="lt-LT" dirty="0" smtClean="0">
                <a:latin typeface="+mj-lt"/>
                <a:cs typeface="Times New Roman" panose="02020603050405020304" pitchFamily="18" charset="0"/>
              </a:rPr>
              <a:t>;</a:t>
            </a:r>
            <a:r>
              <a:rPr lang="en-US" dirty="0" smtClean="0">
                <a:latin typeface="+mj-lt"/>
                <a:cs typeface="Times New Roman" panose="02020603050405020304" pitchFamily="18" charset="0"/>
              </a:rPr>
              <a:t> </a:t>
            </a:r>
            <a:endParaRPr lang="lt-LT" dirty="0" smtClean="0">
              <a:latin typeface="+mj-lt"/>
              <a:cs typeface="Times New Roman" panose="02020603050405020304" pitchFamily="18" charset="0"/>
            </a:endParaRPr>
          </a:p>
          <a:p>
            <a:endParaRPr lang="en-IN" dirty="0">
              <a:latin typeface="+mj-lt"/>
              <a:cs typeface="Times New Roman" panose="02020603050405020304" pitchFamily="18" charset="0"/>
            </a:endParaRPr>
          </a:p>
          <a:p>
            <a:r>
              <a:rPr lang="en-IN" dirty="0">
                <a:latin typeface="+mj-lt"/>
                <a:cs typeface="Times New Roman" panose="02020603050405020304" pitchFamily="18" charset="0"/>
              </a:rPr>
              <a:t>SAW </a:t>
            </a:r>
            <a:r>
              <a:rPr lang="en-IN" dirty="0" smtClean="0">
                <a:latin typeface="+mj-lt"/>
                <a:cs typeface="Times New Roman" panose="02020603050405020304" pitchFamily="18" charset="0"/>
              </a:rPr>
              <a:t>method</a:t>
            </a:r>
            <a:r>
              <a:rPr lang="lt-LT" dirty="0" smtClean="0">
                <a:latin typeface="+mj-lt"/>
                <a:cs typeface="Times New Roman" panose="02020603050405020304" pitchFamily="18" charset="0"/>
              </a:rPr>
              <a:t> - 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the Simple Additive Weighting </a:t>
            </a:r>
            <a:r>
              <a:rPr lang="en-US" dirty="0" smtClean="0">
                <a:latin typeface="+mj-lt"/>
                <a:cs typeface="Times New Roman" panose="02020603050405020304" pitchFamily="18" charset="0"/>
              </a:rPr>
              <a:t>method</a:t>
            </a:r>
            <a:r>
              <a:rPr lang="lt-LT" dirty="0" smtClean="0">
                <a:latin typeface="+mj-lt"/>
                <a:cs typeface="Times New Roman" panose="02020603050405020304" pitchFamily="18" charset="0"/>
              </a:rPr>
              <a:t>.</a:t>
            </a:r>
            <a:r>
              <a:rPr lang="en-US" dirty="0" smtClean="0">
                <a:latin typeface="+mj-lt"/>
                <a:cs typeface="Times New Roman" panose="02020603050405020304" pitchFamily="18" charset="0"/>
              </a:rPr>
              <a:t> </a:t>
            </a:r>
            <a:endParaRPr lang="en-IN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65852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289</TotalTime>
  <Words>869</Words>
  <Application>Microsoft Office PowerPoint</Application>
  <PresentationFormat>On-screen Show (4:3)</PresentationFormat>
  <Paragraphs>214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Vapor Trail</vt:lpstr>
      <vt:lpstr>POSSIBILITIES OF APPLICATION OF MULTICRITERIA DECISION MAKING METHODS FOR EVALUATION OF ICT USAGE IN BUSINESS   </vt:lpstr>
      <vt:lpstr>Content of presentation</vt:lpstr>
      <vt:lpstr>Research area</vt:lpstr>
      <vt:lpstr>Situation of ICT usage and problems</vt:lpstr>
      <vt:lpstr>The aim of research</vt:lpstr>
      <vt:lpstr>OBJECTIVES</vt:lpstr>
      <vt:lpstr>Layers of information infrastructure (ICT) of business organization</vt:lpstr>
      <vt:lpstr>Layers of information infrastructure (ICT) of business organization</vt:lpstr>
      <vt:lpstr>Methods used for evaluation of the ICT usage</vt:lpstr>
      <vt:lpstr>Dynamics of usage of ICT in all types of business enterprises</vt:lpstr>
      <vt:lpstr>Results of Evaluation EU countries by ICT usage using TOPSIS method</vt:lpstr>
      <vt:lpstr>Results of ICT usage in EU countries by SAW method</vt:lpstr>
      <vt:lpstr>CONCLUSIONS</vt:lpstr>
      <vt:lpstr>LIMITATIONS</vt:lpstr>
      <vt:lpstr>THANK YOU FOR ATTENTION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POSSIBILITIES OF APPLICATION OF MULTICRITERIA DECISION MAKING METHODS FOR EVALUATION OF ICT USAGE IN BUSINESS</dc:title>
  <dc:creator>srikanth danam</dc:creator>
  <cp:lastModifiedBy>Giedre</cp:lastModifiedBy>
  <cp:revision>21</cp:revision>
  <dcterms:created xsi:type="dcterms:W3CDTF">2019-02-01T12:15:41Z</dcterms:created>
  <dcterms:modified xsi:type="dcterms:W3CDTF">2019-09-18T07:33:04Z</dcterms:modified>
</cp:coreProperties>
</file>