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7" r:id="rId2"/>
    <p:sldId id="258" r:id="rId3"/>
    <p:sldId id="311" r:id="rId4"/>
    <p:sldId id="321" r:id="rId5"/>
    <p:sldId id="322" r:id="rId6"/>
    <p:sldId id="323" r:id="rId7"/>
    <p:sldId id="320" r:id="rId8"/>
    <p:sldId id="316" r:id="rId9"/>
    <p:sldId id="317" r:id="rId10"/>
    <p:sldId id="318" r:id="rId11"/>
    <p:sldId id="319" r:id="rId12"/>
    <p:sldId id="312" r:id="rId13"/>
    <p:sldId id="313" r:id="rId14"/>
    <p:sldId id="324" r:id="rId15"/>
    <p:sldId id="314" r:id="rId16"/>
    <p:sldId id="315" r:id="rId17"/>
    <p:sldId id="327" r:id="rId18"/>
    <p:sldId id="325" r:id="rId19"/>
    <p:sldId id="310" r:id="rId20"/>
    <p:sldId id="259" r:id="rId21"/>
    <p:sldId id="260" r:id="rId22"/>
    <p:sldId id="267" r:id="rId23"/>
    <p:sldId id="261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268" r:id="rId52"/>
    <p:sldId id="273" r:id="rId53"/>
    <p:sldId id="308" r:id="rId54"/>
    <p:sldId id="306" r:id="rId55"/>
    <p:sldId id="307" r:id="rId5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1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8E591-0F3E-4111-B6C3-BA0A0CDCD456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A0CE9-2A56-48B2-85E3-E037F6FEB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49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1DFFF-EC29-4CD6-AE32-2E8448B97C7B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6E51-5F97-4D64-9BDD-A4021C5D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509E46-40DB-4164-997A-88C01A948E51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1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06580F-AE9B-4DF9-BFB2-9D9CE4354AAE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48131" name="Rectangle 6"/>
          <p:cNvSpPr txBox="1">
            <a:spLocks noGrp="1" noChangeArrowheads="1"/>
          </p:cNvSpPr>
          <p:nvPr/>
        </p:nvSpPr>
        <p:spPr bwMode="auto">
          <a:xfrm>
            <a:off x="0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Compram</a:t>
            </a:r>
          </a:p>
        </p:txBody>
      </p:sp>
      <p:sp>
        <p:nvSpPr>
          <p:cNvPr id="48132" name="Rectangle 7"/>
          <p:cNvSpPr txBox="1">
            <a:spLocks noGrp="1" noChangeArrowheads="1"/>
          </p:cNvSpPr>
          <p:nvPr/>
        </p:nvSpPr>
        <p:spPr bwMode="auto">
          <a:xfrm>
            <a:off x="3815825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354E1-8702-425C-B59E-FDEA0EBB6353}" type="slidenum">
              <a:rPr lang="en-US" altLang="en-US"/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Compram methodology handles all phases of the problem handling process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Now we  are already in phase 1.4  forming a team  based on the idea which field are involved in the  problem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Always policy makers: we are in the middel of the problem handlinG process never at the start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05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47242-BC53-4E5B-ADD6-782E931500FA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50179" name="Rectangle 6"/>
          <p:cNvSpPr txBox="1">
            <a:spLocks noGrp="1" noChangeArrowheads="1"/>
          </p:cNvSpPr>
          <p:nvPr/>
        </p:nvSpPr>
        <p:spPr bwMode="auto">
          <a:xfrm>
            <a:off x="0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Compram</a:t>
            </a:r>
          </a:p>
        </p:txBody>
      </p:sp>
      <p:sp>
        <p:nvSpPr>
          <p:cNvPr id="50180" name="Rectangle 7"/>
          <p:cNvSpPr txBox="1">
            <a:spLocks noGrp="1" noChangeArrowheads="1"/>
          </p:cNvSpPr>
          <p:nvPr/>
        </p:nvSpPr>
        <p:spPr bwMode="auto">
          <a:xfrm>
            <a:off x="3815825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271562-8A3C-4CC4-9CB7-2C3BA8175231}" type="slidenum">
              <a:rPr lang="en-US" altLang="en-US"/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The same phases seen as they are a continuing</a:t>
            </a:r>
            <a:endParaRPr lang="tr-T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4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99277D-C1A0-480F-B420-8A0B527A2F80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52227" name="Rectangle 6"/>
          <p:cNvSpPr txBox="1">
            <a:spLocks noGrp="1" noChangeArrowheads="1"/>
          </p:cNvSpPr>
          <p:nvPr/>
        </p:nvSpPr>
        <p:spPr bwMode="auto">
          <a:xfrm>
            <a:off x="0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Compram</a:t>
            </a:r>
          </a:p>
        </p:txBody>
      </p:sp>
      <p:sp>
        <p:nvSpPr>
          <p:cNvPr id="52228" name="Rectangle 7"/>
          <p:cNvSpPr txBox="1">
            <a:spLocks noGrp="1" noChangeArrowheads="1"/>
          </p:cNvSpPr>
          <p:nvPr/>
        </p:nvSpPr>
        <p:spPr bwMode="auto">
          <a:xfrm>
            <a:off x="3815825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5BBD15-9746-4929-A908-857EB2EADDA2}" type="slidenum">
              <a:rPr lang="en-US" altLang="en-US"/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01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7D564F-2D4A-46E7-8A91-E2EE9D4DE3D4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54275" name="Rectangle 6"/>
          <p:cNvSpPr txBox="1">
            <a:spLocks noGrp="1" noChangeArrowheads="1"/>
          </p:cNvSpPr>
          <p:nvPr/>
        </p:nvSpPr>
        <p:spPr bwMode="auto">
          <a:xfrm>
            <a:off x="0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Compram</a:t>
            </a:r>
          </a:p>
        </p:txBody>
      </p:sp>
      <p:sp>
        <p:nvSpPr>
          <p:cNvPr id="54276" name="Rectangle 7"/>
          <p:cNvSpPr txBox="1">
            <a:spLocks noGrp="1" noChangeArrowheads="1"/>
          </p:cNvSpPr>
          <p:nvPr/>
        </p:nvSpPr>
        <p:spPr bwMode="auto">
          <a:xfrm>
            <a:off x="3815825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97355C-ACDF-46BE-807D-4F6CE412C915}" type="slidenum">
              <a:rPr lang="en-US" altLang="en-US"/>
              <a:pPr algn="r"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19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Compram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16297-8A4B-4911-991E-36047CE525A2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75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22EE10-F900-4836-B9CE-62EAA69EFDE7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  <p:sp>
        <p:nvSpPr>
          <p:cNvPr id="73731" name="Rectangle 6"/>
          <p:cNvSpPr txBox="1">
            <a:spLocks noGrp="1" noChangeArrowheads="1"/>
          </p:cNvSpPr>
          <p:nvPr/>
        </p:nvSpPr>
        <p:spPr bwMode="auto">
          <a:xfrm>
            <a:off x="0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Compram</a:t>
            </a:r>
          </a:p>
        </p:txBody>
      </p:sp>
      <p:sp>
        <p:nvSpPr>
          <p:cNvPr id="73732" name="Rectangle 7"/>
          <p:cNvSpPr txBox="1">
            <a:spLocks noGrp="1" noChangeArrowheads="1"/>
          </p:cNvSpPr>
          <p:nvPr/>
        </p:nvSpPr>
        <p:spPr bwMode="auto">
          <a:xfrm>
            <a:off x="3815825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30654A-07B1-4E88-9E58-43FEBBF95FB2}" type="slidenum">
              <a:rPr lang="en-US" altLang="en-US"/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Devils advocate role   avoiding group think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Expert support groups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 definition is depending of the quality of the group and the facilitator  hard to avoid hidden agenda’s but be aware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There are always white sport and blind spots</a:t>
            </a:r>
          </a:p>
        </p:txBody>
      </p:sp>
    </p:spTree>
    <p:extLst>
      <p:ext uri="{BB962C8B-B14F-4D97-AF65-F5344CB8AC3E}">
        <p14:creationId xmlns:p14="http://schemas.microsoft.com/office/powerpoint/2010/main" val="4137083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B91E33-5D0A-4115-BA14-58748647DCD4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9046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741D6B-28C1-4400-9DBF-A767F76F4FF6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4127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F9D296-CFB7-495A-8470-E3D41CF6D70F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3221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08BFE0-ECA6-4CD4-B0AC-1C1E790BECA5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Explain each actor sees because of interests and want to have an other solution Give examples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8E146-177D-4071-BC99-C5EA1E41393E}" type="slidenum">
              <a:rPr lang="en-US" altLang="en-US" smtClean="0"/>
              <a:pPr/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72749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Compram</a:t>
            </a:r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C74B5A-FF7C-4B2F-9074-3DB0188CA0DD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31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Compram</a:t>
            </a:r>
          </a:p>
        </p:txBody>
      </p:sp>
      <p:sp>
        <p:nvSpPr>
          <p:cNvPr id="860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BCA716-0955-4792-BB86-AB50903F7CF9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Devils advocate role   avoiding group think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Expert support groups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 definition is depending of the quality of the group and the facilitator  hard to avoid hidden agenda’s but be aware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There are always white sport and blind spots</a:t>
            </a:r>
          </a:p>
        </p:txBody>
      </p:sp>
    </p:spTree>
    <p:extLst>
      <p:ext uri="{BB962C8B-B14F-4D97-AF65-F5344CB8AC3E}">
        <p14:creationId xmlns:p14="http://schemas.microsoft.com/office/powerpoint/2010/main" val="1629764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B89EB7-E62C-4663-969D-8CAF982F9199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4721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6B29FC-3A2C-44D3-8D51-EEC701621E6B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7979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7ECC7E-1791-4008-87C4-8C6721290DC0}" type="slidenum">
              <a:rPr lang="en-US" altLang="en-US" smtClean="0"/>
              <a:pPr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6893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1F4B5C-03D1-4543-9964-7A7D5207A733}" type="slidenum">
              <a:rPr lang="en-US" altLang="en-US" smtClean="0"/>
              <a:pPr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0604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DD8DB6-518F-4E43-AB76-21F3CAB44BE0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8726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Compram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1943AE-06C1-4FBC-B340-38057793ED3A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1675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 smtClean="0">
              <a:latin typeface="Arial" panose="020B0604020202020204" pitchFamily="34" charset="0"/>
            </a:endParaRPr>
          </a:p>
        </p:txBody>
      </p:sp>
      <p:sp>
        <p:nvSpPr>
          <p:cNvPr id="10138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Compram</a:t>
            </a:r>
          </a:p>
        </p:txBody>
      </p:sp>
      <p:sp>
        <p:nvSpPr>
          <p:cNvPr id="1013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2CDB07-C5FB-4A0E-AA9D-F667B9C46321}" type="slidenum">
              <a:rPr lang="en-US" altLang="en-US" smtClean="0"/>
              <a:pPr/>
              <a:t>55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110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dirty="0" smtClean="0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EEBF75-1A64-4403-A9D5-E822D4CAD703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3637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CA2DDC-1722-40B6-A891-CF6A1DB91F64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685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en-US" smtClean="0">
                <a:latin typeface="Arial" panose="020B0604020202020204" pitchFamily="34" charset="0"/>
              </a:rPr>
              <a:t>Difficuklt to put on lolitical agenda abortion women the nethelands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Compram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6DC3D6-C8AF-4F2A-A3DD-BC9DCDA349ED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908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Compram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1C92A9-2126-45FD-A90D-143EFF893704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8007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2DAC86-DC15-401C-B75B-0D82BB8146C5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31747" name="Rectangle 6"/>
          <p:cNvSpPr txBox="1">
            <a:spLocks noGrp="1" noChangeArrowheads="1"/>
          </p:cNvSpPr>
          <p:nvPr/>
        </p:nvSpPr>
        <p:spPr bwMode="auto">
          <a:xfrm>
            <a:off x="0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Compram</a:t>
            </a:r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3815825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132816-FA7A-47DF-974F-C06B0612060C}" type="slidenum">
              <a:rPr lang="en-US" altLang="en-US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8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01FEA4-AA0D-41EA-B3A1-C1C1278A378B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40963" name="Rectangle 6"/>
          <p:cNvSpPr txBox="1">
            <a:spLocks noGrp="1" noChangeArrowheads="1"/>
          </p:cNvSpPr>
          <p:nvPr/>
        </p:nvSpPr>
        <p:spPr bwMode="auto">
          <a:xfrm>
            <a:off x="0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Compram</a:t>
            </a:r>
          </a:p>
        </p:txBody>
      </p:sp>
      <p:sp>
        <p:nvSpPr>
          <p:cNvPr id="40964" name="Rectangle 7"/>
          <p:cNvSpPr txBox="1">
            <a:spLocks noGrp="1" noChangeArrowheads="1"/>
          </p:cNvSpPr>
          <p:nvPr/>
        </p:nvSpPr>
        <p:spPr bwMode="auto">
          <a:xfrm>
            <a:off x="3815825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4D9F14-87BB-47AD-904C-266F4CE8D5C2}" type="slidenum">
              <a:rPr lang="en-US" altLang="en-US"/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00"/>
                </a:solidFill>
                <a:latin typeface="Arial" panose="020B0604020202020204" pitchFamily="34" charset="0"/>
              </a:rPr>
              <a:t>knowledge, power and emotion  element</a:t>
            </a:r>
          </a:p>
        </p:txBody>
      </p:sp>
    </p:spTree>
    <p:extLst>
      <p:ext uri="{BB962C8B-B14F-4D97-AF65-F5344CB8AC3E}">
        <p14:creationId xmlns:p14="http://schemas.microsoft.com/office/powerpoint/2010/main" val="1905958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0B6D41-3D4A-47F5-B21D-CD346A5AE9ED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46083" name="Rectangle 6"/>
          <p:cNvSpPr txBox="1">
            <a:spLocks noGrp="1" noChangeArrowheads="1"/>
          </p:cNvSpPr>
          <p:nvPr/>
        </p:nvSpPr>
        <p:spPr bwMode="auto">
          <a:xfrm>
            <a:off x="0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Compram</a:t>
            </a: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815825" y="10235123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EBBA4D-9CAD-4FE7-B4E3-04438AB4DE88}" type="slidenum">
              <a:rPr lang="en-US" altLang="en-US"/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(Take 6-12 months)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Only mentioning as a overview not yet discuss  indicate the distinction with the problem handling phases see next slide</a:t>
            </a:r>
          </a:p>
        </p:txBody>
      </p:sp>
    </p:spTree>
    <p:extLst>
      <p:ext uri="{BB962C8B-B14F-4D97-AF65-F5344CB8AC3E}">
        <p14:creationId xmlns:p14="http://schemas.microsoft.com/office/powerpoint/2010/main" val="125347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7F3F-2662-480C-908E-50DCECFF244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D5F5-E73B-40F7-8B5E-A48E5651B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9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7F3F-2662-480C-908E-50DCECFF244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D5F5-E73B-40F7-8B5E-A48E5651B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6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7F3F-2662-480C-908E-50DCECFF244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D5F5-E73B-40F7-8B5E-A48E5651B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7F3F-2662-480C-908E-50DCECFF244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D5F5-E73B-40F7-8B5E-A48E5651B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6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7F3F-2662-480C-908E-50DCECFF244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D5F5-E73B-40F7-8B5E-A48E5651B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0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7F3F-2662-480C-908E-50DCECFF244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D5F5-E73B-40F7-8B5E-A48E5651B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7F3F-2662-480C-908E-50DCECFF244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D5F5-E73B-40F7-8B5E-A48E5651B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6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7F3F-2662-480C-908E-50DCECFF244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D5F5-E73B-40F7-8B5E-A48E5651B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0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7F3F-2662-480C-908E-50DCECFF244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D5F5-E73B-40F7-8B5E-A48E5651B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7F3F-2662-480C-908E-50DCECFF244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D5F5-E73B-40F7-8B5E-A48E5651B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5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7F3F-2662-480C-908E-50DCECFF244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D5F5-E73B-40F7-8B5E-A48E5651B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8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7F3F-2662-480C-908E-50DCECFF244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0D5F5-E73B-40F7-8B5E-A48E5651B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iendetomb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eofobesity.org/adult-obesity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.who.int/__data/assets/pdf_file/0018/243315/Netherlands-WHO-Country-Profile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7049" y="411161"/>
            <a:ext cx="10585751" cy="17272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6600CC"/>
                </a:solidFill>
              </a:rPr>
              <a:t/>
            </a:r>
            <a:br>
              <a:rPr lang="en-US" altLang="en-US" sz="3600" dirty="0">
                <a:solidFill>
                  <a:srgbClr val="6600CC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Towards a healthy body </a:t>
            </a:r>
            <a:r>
              <a:rPr lang="en-US" sz="4000" b="1" dirty="0" smtClean="0">
                <a:solidFill>
                  <a:srgbClr val="FF0000"/>
                </a:solidFill>
              </a:rPr>
              <a:t>weight: </a:t>
            </a:r>
            <a:r>
              <a:rPr lang="en-US" sz="4000" b="1" dirty="0">
                <a:solidFill>
                  <a:srgbClr val="FF0000"/>
                </a:solidFill>
              </a:rPr>
              <a:t>the prevention of obesity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88869" y="1925639"/>
            <a:ext cx="8058149" cy="227965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altLang="en-US" sz="12800" b="1" dirty="0">
                <a:solidFill>
                  <a:schemeClr val="accent6">
                    <a:lumMod val="50000"/>
                  </a:schemeClr>
                </a:solidFill>
              </a:rPr>
              <a:t>Prof. </a:t>
            </a:r>
            <a:r>
              <a:rPr lang="en-US" altLang="en-US" sz="12800" b="1" dirty="0">
                <a:solidFill>
                  <a:schemeClr val="accent6">
                    <a:lumMod val="50000"/>
                  </a:schemeClr>
                </a:solidFill>
              </a:rPr>
              <a:t>Dr. Dorien  DeTombe (MSc. Ph.D.)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2800" b="1" dirty="0">
                <a:solidFill>
                  <a:schemeClr val="accent6">
                    <a:lumMod val="50000"/>
                  </a:schemeClr>
                </a:solidFill>
              </a:rPr>
              <a:t>Sichuan University, Chengdu, P.R. China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2800" b="1" dirty="0">
                <a:solidFill>
                  <a:schemeClr val="accent6">
                    <a:lumMod val="50000"/>
                  </a:schemeClr>
                </a:solidFill>
              </a:rPr>
              <a:t>Founder International Research Society on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2800" b="1" dirty="0">
                <a:solidFill>
                  <a:schemeClr val="accent6">
                    <a:lumMod val="50000"/>
                  </a:schemeClr>
                </a:solidFill>
              </a:rPr>
              <a:t>Methodology of Societal Complexity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2800" b="1" dirty="0">
                <a:solidFill>
                  <a:schemeClr val="accent6">
                    <a:lumMod val="50000"/>
                  </a:schemeClr>
                </a:solidFill>
              </a:rPr>
              <a:t>Amsterdam The Netherlands, Europe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2800" b="1" dirty="0">
                <a:solidFill>
                  <a:schemeClr val="accent6">
                    <a:lumMod val="50000"/>
                  </a:schemeClr>
                </a:solidFill>
              </a:rPr>
              <a:t>T	: +31 20 6927526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2800" b="1" dirty="0">
                <a:solidFill>
                  <a:schemeClr val="accent6">
                    <a:lumMod val="50000"/>
                  </a:schemeClr>
                </a:solidFill>
              </a:rPr>
              <a:t>E	: detombe@nosmo.nl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2800" b="1" dirty="0">
                <a:solidFill>
                  <a:schemeClr val="accent6">
                    <a:lumMod val="50000"/>
                  </a:schemeClr>
                </a:solidFill>
              </a:rPr>
              <a:t>W	:</a:t>
            </a:r>
            <a:r>
              <a:rPr lang="en-US" altLang="en-US" sz="12800" b="1" u="sng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www.doriendetombe.nl</a:t>
            </a:r>
            <a:endParaRPr lang="en-US" altLang="en-US" sz="1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000" b="1" dirty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000" b="1" dirty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859464" y="2708276"/>
            <a:ext cx="3667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4400" dirty="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 dirty="0">
              <a:solidFill>
                <a:srgbClr val="0033CC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474913" y="2511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400" dirty="0">
              <a:solidFill>
                <a:srgbClr val="008000"/>
              </a:solidFill>
            </a:endParaRPr>
          </a:p>
        </p:txBody>
      </p:sp>
      <p:sp>
        <p:nvSpPr>
          <p:cNvPr id="410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Compram-DeTombe</a:t>
            </a:r>
          </a:p>
        </p:txBody>
      </p:sp>
      <p:sp>
        <p:nvSpPr>
          <p:cNvPr id="41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11235F-35D0-4ABE-AF83-CB11A2453EF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111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427" y="1574470"/>
            <a:ext cx="111034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USA</a:t>
            </a:r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2018</a:t>
            </a:r>
            <a:r>
              <a:rPr lang="en-US" sz="3200" dirty="0">
                <a:solidFill>
                  <a:srgbClr val="000000"/>
                </a:solidFill>
              </a:rPr>
              <a:t>: 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Behavioral Risk Factor Surveillance System (BRFSS) data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b</a:t>
            </a:r>
            <a:r>
              <a:rPr lang="en-US" sz="3200" dirty="0" smtClean="0">
                <a:solidFill>
                  <a:srgbClr val="FF0000"/>
                </a:solidFill>
              </a:rPr>
              <a:t>etween 35% and 22,6 %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000000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157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442" y="1293364"/>
            <a:ext cx="93399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Japan </a:t>
            </a:r>
            <a:r>
              <a:rPr lang="en-US" sz="3600" dirty="0">
                <a:solidFill>
                  <a:srgbClr val="000000"/>
                </a:solidFill>
              </a:rPr>
              <a:t>3.2%.</a:t>
            </a:r>
            <a:endParaRPr lang="en-US" sz="3600" dirty="0"/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endParaRPr lang="en-US" sz="3600" b="1" dirty="0">
              <a:solidFill>
                <a:srgbClr val="000000"/>
              </a:solidFill>
            </a:endParaRPr>
          </a:p>
          <a:p>
            <a:r>
              <a:rPr lang="en-US" sz="3600" b="1" dirty="0" smtClean="0">
                <a:solidFill>
                  <a:srgbClr val="000000"/>
                </a:solidFill>
              </a:rPr>
              <a:t>lowest </a:t>
            </a:r>
            <a:r>
              <a:rPr lang="en-US" sz="3600" b="1" dirty="0">
                <a:solidFill>
                  <a:srgbClr val="000000"/>
                </a:solidFill>
              </a:rPr>
              <a:t>rate</a:t>
            </a:r>
            <a:r>
              <a:rPr lang="en-US" sz="3600" dirty="0">
                <a:solidFill>
                  <a:srgbClr val="000000"/>
                </a:solidFill>
              </a:rPr>
              <a:t> of </a:t>
            </a:r>
            <a:r>
              <a:rPr lang="en-US" sz="3600" b="1" dirty="0">
                <a:solidFill>
                  <a:srgbClr val="000000"/>
                </a:solidFill>
              </a:rPr>
              <a:t>obesity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endParaRPr lang="en-US" sz="3600" dirty="0" smtClean="0">
              <a:solidFill>
                <a:srgbClr val="00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</a:rPr>
              <a:t>of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OECD member </a:t>
            </a:r>
            <a:r>
              <a:rPr lang="en-US" sz="3600" b="1" dirty="0" smtClean="0">
                <a:solidFill>
                  <a:srgbClr val="000000"/>
                </a:solidFill>
              </a:rPr>
              <a:t>countries   </a:t>
            </a:r>
            <a:r>
              <a:rPr lang="en-US" sz="2000" dirty="0" smtClean="0">
                <a:solidFill>
                  <a:srgbClr val="000000"/>
                </a:solidFill>
              </a:rPr>
              <a:t>(WHO) </a:t>
            </a:r>
          </a:p>
          <a:p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0" y="1877786"/>
            <a:ext cx="6588022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</a:t>
            </a:r>
            <a:r>
              <a:rPr lang="en-US" sz="3200" dirty="0" smtClean="0"/>
              <a:t>ifficult to change consumption </a:t>
            </a:r>
            <a:r>
              <a:rPr lang="en-US" sz="3200" dirty="0" smtClean="0"/>
              <a:t>habits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addiction to sweetened and fat food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2008414"/>
            <a:ext cx="75727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class problem</a:t>
            </a:r>
          </a:p>
          <a:p>
            <a:endParaRPr lang="en-US" sz="3200" dirty="0" smtClean="0"/>
          </a:p>
          <a:p>
            <a:r>
              <a:rPr lang="en-US" sz="3200" dirty="0" smtClean="0"/>
              <a:t>working class  ----</a:t>
            </a:r>
            <a:r>
              <a:rPr lang="en-US" sz="3200" dirty="0"/>
              <a:t> different </a:t>
            </a:r>
            <a:r>
              <a:rPr lang="en-US" sz="3200" dirty="0" smtClean="0"/>
              <a:t>---     </a:t>
            </a:r>
            <a:r>
              <a:rPr lang="en-US" sz="3200" dirty="0" smtClean="0"/>
              <a:t>intellectuals</a:t>
            </a:r>
          </a:p>
          <a:p>
            <a:endParaRPr lang="en-US" sz="3200" dirty="0" smtClean="0"/>
          </a:p>
          <a:p>
            <a:r>
              <a:rPr lang="en-US" sz="3200" dirty="0"/>
              <a:t>b</a:t>
            </a:r>
            <a:r>
              <a:rPr lang="en-US" sz="3200" dirty="0" smtClean="0"/>
              <a:t>oth influenced by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peers, family, environment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00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050" y="612299"/>
            <a:ext cx="81413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Iife</a:t>
            </a:r>
            <a:r>
              <a:rPr lang="en-US" sz="3600" dirty="0" smtClean="0">
                <a:solidFill>
                  <a:srgbClr val="FF0000"/>
                </a:solidFill>
              </a:rPr>
              <a:t> style</a:t>
            </a:r>
          </a:p>
          <a:p>
            <a:r>
              <a:rPr lang="en-US" sz="3600" dirty="0" smtClean="0"/>
              <a:t>problematic family</a:t>
            </a:r>
          </a:p>
          <a:p>
            <a:r>
              <a:rPr lang="en-US" sz="3600" dirty="0"/>
              <a:t>c</a:t>
            </a:r>
            <a:r>
              <a:rPr lang="en-US" sz="3600" dirty="0" smtClean="0"/>
              <a:t>ombination of problems</a:t>
            </a:r>
          </a:p>
          <a:p>
            <a:r>
              <a:rPr lang="en-US" sz="3600" dirty="0" smtClean="0"/>
              <a:t>unemployment</a:t>
            </a:r>
          </a:p>
          <a:p>
            <a:r>
              <a:rPr lang="en-US" sz="3600" dirty="0" smtClean="0"/>
              <a:t>debts</a:t>
            </a:r>
            <a:endParaRPr lang="en-US" sz="3600" dirty="0"/>
          </a:p>
          <a:p>
            <a:r>
              <a:rPr lang="en-US" sz="3600" dirty="0"/>
              <a:t>n</a:t>
            </a:r>
            <a:r>
              <a:rPr lang="en-US" sz="3600" dirty="0" smtClean="0"/>
              <a:t>o   sports</a:t>
            </a:r>
          </a:p>
          <a:p>
            <a:r>
              <a:rPr lang="en-US" sz="3600" dirty="0" smtClean="0"/>
              <a:t>alcohol 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moking</a:t>
            </a:r>
          </a:p>
          <a:p>
            <a:r>
              <a:rPr lang="en-US" sz="3600" dirty="0" smtClean="0"/>
              <a:t>drugs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4209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826" y="1022924"/>
            <a:ext cx="841082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intellectuals   read and belief</a:t>
            </a:r>
          </a:p>
          <a:p>
            <a:endParaRPr lang="en-US" sz="3200" dirty="0" smtClean="0"/>
          </a:p>
          <a:p>
            <a:r>
              <a:rPr lang="en-US" sz="3200" dirty="0" smtClean="0"/>
              <a:t>‘</a:t>
            </a:r>
            <a:r>
              <a:rPr lang="en-US" sz="3200" dirty="0" smtClean="0"/>
              <a:t>poor’ working class people  </a:t>
            </a:r>
            <a:r>
              <a:rPr lang="en-US" sz="3200" dirty="0" smtClean="0"/>
              <a:t>unhealthy </a:t>
            </a:r>
            <a:r>
              <a:rPr lang="en-US" sz="3200" dirty="0" smtClean="0"/>
              <a:t>life</a:t>
            </a:r>
          </a:p>
          <a:p>
            <a:r>
              <a:rPr lang="en-US" sz="3200" dirty="0"/>
              <a:t>l</a:t>
            </a:r>
            <a:r>
              <a:rPr lang="en-US" sz="3200" dirty="0" smtClean="0"/>
              <a:t>ive 7 years shorter than </a:t>
            </a:r>
            <a:r>
              <a:rPr lang="en-US" sz="3200" dirty="0" smtClean="0"/>
              <a:t>intellectuals</a:t>
            </a:r>
          </a:p>
          <a:p>
            <a:endParaRPr lang="en-US" sz="3200" dirty="0" smtClean="0"/>
          </a:p>
          <a:p>
            <a:r>
              <a:rPr lang="en-US" sz="3200" dirty="0" smtClean="0"/>
              <a:t>18 </a:t>
            </a:r>
            <a:r>
              <a:rPr lang="en-US" sz="3200" dirty="0" smtClean="0"/>
              <a:t>years before death have more physical trouble</a:t>
            </a:r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smtClean="0"/>
              <a:t>ASSEN (</a:t>
            </a:r>
            <a:r>
              <a:rPr lang="en-US" sz="3200" dirty="0"/>
              <a:t>The Netherlands </a:t>
            </a:r>
            <a:r>
              <a:rPr lang="en-US" sz="3200" dirty="0" smtClean="0"/>
              <a:t>) 2018 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working class people do not want </a:t>
            </a:r>
          </a:p>
          <a:p>
            <a:r>
              <a:rPr lang="en-US" sz="3200" dirty="0" smtClean="0"/>
              <a:t>the government to interfere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01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41" y="322068"/>
            <a:ext cx="978652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Dutch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National Prevention plan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overnmen</a:t>
            </a:r>
            <a:r>
              <a:rPr lang="en-US" sz="3200" dirty="0" smtClean="0"/>
              <a:t>t change unhealthy habits</a:t>
            </a:r>
          </a:p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soft + hard measurements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dirty="0" smtClean="0"/>
              <a:t>more </a:t>
            </a:r>
            <a:r>
              <a:rPr lang="en-US" sz="3200" dirty="0" smtClean="0"/>
              <a:t>healthy food in school and sports and supermarkets</a:t>
            </a:r>
          </a:p>
          <a:p>
            <a:r>
              <a:rPr lang="en-US" sz="3200" dirty="0"/>
              <a:t>n</a:t>
            </a:r>
            <a:r>
              <a:rPr lang="en-US" sz="3200" dirty="0" smtClean="0"/>
              <a:t>o drugs</a:t>
            </a:r>
          </a:p>
          <a:p>
            <a:r>
              <a:rPr lang="en-US" sz="3200" dirty="0" smtClean="0"/>
              <a:t>no drinking</a:t>
            </a:r>
          </a:p>
          <a:p>
            <a:r>
              <a:rPr lang="en-US" sz="3200" dirty="0" smtClean="0"/>
              <a:t>no smoking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691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6381" y="1273644"/>
            <a:ext cx="8365432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goal fitter  society  in </a:t>
            </a:r>
            <a:r>
              <a:rPr lang="en-US" sz="3200" b="1" dirty="0" smtClean="0">
                <a:solidFill>
                  <a:srgbClr val="FF0000"/>
                </a:solidFill>
              </a:rPr>
              <a:t>2040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overnment + business + private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ating&lt; </a:t>
            </a: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+ </a:t>
            </a:r>
          </a:p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better food fruit  vegetables, whole wheat, water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oving &gt;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8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462" y="1066488"/>
            <a:ext cx="107520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commercial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enterprises</a:t>
            </a:r>
            <a:r>
              <a:rPr lang="en-US" sz="3600" dirty="0"/>
              <a:t> </a:t>
            </a:r>
            <a:r>
              <a:rPr lang="en-US" sz="3600" dirty="0" smtClean="0"/>
              <a:t> money </a:t>
            </a:r>
            <a:endParaRPr lang="en-US" sz="3600" dirty="0"/>
          </a:p>
          <a:p>
            <a:r>
              <a:rPr lang="en-US" sz="3600" dirty="0"/>
              <a:t>advertising, offering in the streets, making it easy to buy ‘unhealthy’ </a:t>
            </a:r>
            <a:r>
              <a:rPr lang="en-US" sz="3600" dirty="0" smtClean="0"/>
              <a:t>food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harder and more expensive to buy healthy food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97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23" y="2110154"/>
            <a:ext cx="7269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</a:rPr>
              <a:t>o</a:t>
            </a:r>
            <a:r>
              <a:rPr lang="en-US" altLang="en-US" sz="3600" dirty="0" smtClean="0">
                <a:solidFill>
                  <a:srgbClr val="FF0000"/>
                </a:solidFill>
              </a:rPr>
              <a:t>besity  is a complex societal problem</a:t>
            </a:r>
            <a:endParaRPr lang="en-US" alt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Compram-DeTombe</a:t>
            </a: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94EC8B-88CB-4456-8773-86A28A01113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217738" y="1844675"/>
            <a:ext cx="79930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6600"/>
                </a:solidFill>
              </a:rPr>
              <a:t>Outline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6600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6600"/>
                </a:solidFill>
              </a:rPr>
              <a:t>o</a:t>
            </a:r>
            <a:r>
              <a:rPr lang="en-US" altLang="en-US" sz="2400" dirty="0" smtClean="0">
                <a:solidFill>
                  <a:srgbClr val="006600"/>
                </a:solidFill>
              </a:rPr>
              <a:t>besity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6600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6600"/>
                </a:solidFill>
              </a:rPr>
              <a:t>societal complexity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6600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6600"/>
                </a:solidFill>
              </a:rPr>
              <a:t>Compram Methodology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Compram-DeTombe</a:t>
            </a:r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5DC032A-12E7-4212-B96B-4B16B7250538}" type="slidenum">
              <a:rPr lang="en-US" altLang="en-US" sz="1050"/>
              <a:pPr>
                <a:spcBef>
                  <a:spcPct val="0"/>
                </a:spcBef>
                <a:buFontTx/>
                <a:buNone/>
                <a:defRPr/>
              </a:pPr>
              <a:t>20</a:t>
            </a:fld>
            <a:endParaRPr lang="en-US" altLang="en-US" sz="1050" dirty="0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4933950" y="3192464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350" dirty="0"/>
          </a:p>
        </p:txBody>
      </p:sp>
      <p:grpSp>
        <p:nvGrpSpPr>
          <p:cNvPr id="8197" name="Group 15"/>
          <p:cNvGrpSpPr>
            <a:grpSpLocks/>
          </p:cNvGrpSpPr>
          <p:nvPr/>
        </p:nvGrpSpPr>
        <p:grpSpPr bwMode="auto">
          <a:xfrm>
            <a:off x="2424113" y="325438"/>
            <a:ext cx="3294062" cy="4197350"/>
            <a:chOff x="0" y="0"/>
            <a:chExt cx="2075561" cy="3127159"/>
          </a:xfrm>
        </p:grpSpPr>
        <p:pic>
          <p:nvPicPr>
            <p:cNvPr id="8201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75561" cy="312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641"/>
              <a:ext cx="1934845" cy="2914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7" name="Rectangle 16"/>
          <p:cNvSpPr>
            <a:spLocks noChangeArrowheads="1"/>
          </p:cNvSpPr>
          <p:nvPr/>
        </p:nvSpPr>
        <p:spPr bwMode="auto">
          <a:xfrm>
            <a:off x="4313239" y="2424114"/>
            <a:ext cx="185737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350" dirty="0"/>
          </a:p>
        </p:txBody>
      </p:sp>
      <p:sp>
        <p:nvSpPr>
          <p:cNvPr id="40968" name="Rectangle 17"/>
          <p:cNvSpPr>
            <a:spLocks noChangeArrowheads="1"/>
          </p:cNvSpPr>
          <p:nvPr/>
        </p:nvSpPr>
        <p:spPr bwMode="auto">
          <a:xfrm>
            <a:off x="4313239" y="2532064"/>
            <a:ext cx="1857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00" name="Rectangle 1"/>
          <p:cNvSpPr>
            <a:spLocks noChangeArrowheads="1"/>
          </p:cNvSpPr>
          <p:nvPr/>
        </p:nvSpPr>
        <p:spPr bwMode="auto">
          <a:xfrm>
            <a:off x="5791200" y="2573339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7030A0"/>
                </a:solidFill>
              </a:rPr>
              <a:t>DeTombe, Dorien (2015)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7030A0"/>
                </a:solidFill>
              </a:rPr>
              <a:t>Handling Societal Complexity. A Study of the Theory and the Methodology of Societal Complexity and the COMPRAM Methodology.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7030A0"/>
                </a:solidFill>
              </a:rPr>
              <a:t>Heidelberg: Springer Verlag. ISBN /EAN  978-3-662-43916-6.(550 pages)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276475"/>
            <a:ext cx="8147050" cy="2592388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complex societal problems </a:t>
            </a:r>
            <a:r>
              <a:rPr lang="tr-TR" altLang="en-US" sz="4000">
                <a:solidFill>
                  <a:srgbClr val="006600"/>
                </a:solidFill>
              </a:rPr>
              <a:t>problems on the </a:t>
            </a:r>
            <a:r>
              <a:rPr lang="en-US" altLang="en-US" sz="4000" dirty="0">
                <a:solidFill>
                  <a:srgbClr val="006600"/>
                </a:solidFill>
              </a:rPr>
              <a:t>front page of the quality newspapers</a:t>
            </a:r>
            <a:r>
              <a:rPr lang="en-US" altLang="en-US" sz="4000" dirty="0"/>
              <a:t> </a:t>
            </a:r>
          </a:p>
        </p:txBody>
      </p:sp>
      <p:sp>
        <p:nvSpPr>
          <p:cNvPr id="921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Compram-DeTombe</a:t>
            </a:r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AB7F5D-60C3-49AD-A3EF-81CFE59764C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924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Compram-DeTombe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19BF62-F568-4E18-80FC-CD3DD8512F4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537313" y="2060575"/>
            <a:ext cx="659667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8000"/>
                </a:solidFill>
              </a:rPr>
              <a:t>policy </a:t>
            </a:r>
            <a:r>
              <a:rPr lang="en-US" altLang="en-US" sz="3600" dirty="0" smtClean="0">
                <a:solidFill>
                  <a:srgbClr val="008000"/>
                </a:solidFill>
              </a:rPr>
              <a:t>making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dirty="0" smtClean="0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8000"/>
                </a:solidFill>
              </a:rPr>
              <a:t>f</a:t>
            </a:r>
            <a:r>
              <a:rPr lang="en-US" altLang="en-US" sz="3600" dirty="0" smtClean="0">
                <a:solidFill>
                  <a:srgbClr val="008000"/>
                </a:solidFill>
              </a:rPr>
              <a:t>or handling societal complexity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8000"/>
                </a:solidFill>
              </a:rPr>
              <a:t>in order to implement changes</a:t>
            </a:r>
          </a:p>
        </p:txBody>
      </p:sp>
    </p:spTree>
    <p:extLst>
      <p:ext uri="{BB962C8B-B14F-4D97-AF65-F5344CB8AC3E}">
        <p14:creationId xmlns:p14="http://schemas.microsoft.com/office/powerpoint/2010/main" val="2893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Compram-DeTombe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CB514-15F2-44F5-A102-80A064FA51C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dirty="0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351089" y="333376"/>
            <a:ext cx="5621337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complex societal problems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what is 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what causes 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who is suffering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who has the benefit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who can change   it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how can it be changed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690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Compram-DeTombe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0B5750-222C-476B-A8D1-CE9D1D864FE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dirty="0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992314" y="1125539"/>
            <a:ext cx="76231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030A0"/>
                </a:solidFill>
              </a:rPr>
              <a:t>theory of Societal Complexity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030A0"/>
                </a:solidFill>
              </a:rPr>
              <a:t>and the Compram methodology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030A0"/>
                </a:solidFill>
              </a:rPr>
              <a:t>supports policy making in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030A0"/>
                </a:solidFill>
              </a:rPr>
              <a:t>handling complex societal  problems</a:t>
            </a:r>
          </a:p>
        </p:txBody>
      </p:sp>
    </p:spTree>
    <p:extLst>
      <p:ext uri="{BB962C8B-B14F-4D97-AF65-F5344CB8AC3E}">
        <p14:creationId xmlns:p14="http://schemas.microsoft.com/office/powerpoint/2010/main" val="13124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476251"/>
            <a:ext cx="8785225" cy="5184775"/>
          </a:xfrm>
        </p:spPr>
        <p:txBody>
          <a:bodyPr/>
          <a:lstStyle/>
          <a:p>
            <a:pPr algn="l" eaLnBrk="1" hangingPunct="1"/>
            <a:r>
              <a:rPr lang="tr-TR" altLang="en-US" sz="4000" dirty="0">
                <a:solidFill>
                  <a:srgbClr val="006600"/>
                </a:solidFill>
              </a:rPr>
              <a:t/>
            </a:r>
            <a:br>
              <a:rPr lang="tr-TR" altLang="en-US" sz="4000" dirty="0">
                <a:solidFill>
                  <a:srgbClr val="006600"/>
                </a:solidFill>
              </a:rPr>
            </a:br>
            <a:r>
              <a:rPr lang="en-US" altLang="en-US" sz="3200" b="1" dirty="0">
                <a:solidFill>
                  <a:schemeClr val="accent2"/>
                </a:solidFill>
              </a:rPr>
              <a:t>Methodology of Societal Complexity</a:t>
            </a:r>
            <a:br>
              <a:rPr lang="en-US" altLang="en-US" sz="3200" b="1" dirty="0">
                <a:solidFill>
                  <a:schemeClr val="accent2"/>
                </a:solidFill>
              </a:rPr>
            </a:b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br>
              <a:rPr lang="en-US" altLang="en-US" sz="3200" b="1" dirty="0">
                <a:solidFill>
                  <a:schemeClr val="accent2"/>
                </a:solidFill>
              </a:rPr>
            </a:br>
            <a:r>
              <a:rPr lang="en-US" altLang="en-US" sz="3200" dirty="0">
                <a:solidFill>
                  <a:srgbClr val="008000"/>
                </a:solidFill>
              </a:rPr>
              <a:t>supports </a:t>
            </a:r>
            <a:r>
              <a:rPr lang="nl-NL" altLang="en-US" sz="3200" dirty="0" err="1">
                <a:solidFill>
                  <a:srgbClr val="006600"/>
                </a:solidFill>
              </a:rPr>
              <a:t>decision</a:t>
            </a:r>
            <a:r>
              <a:rPr lang="nl-NL" altLang="en-US" sz="3200" dirty="0">
                <a:solidFill>
                  <a:srgbClr val="006600"/>
                </a:solidFill>
              </a:rPr>
              <a:t> making for </a:t>
            </a:r>
            <a:r>
              <a:rPr lang="en-US" altLang="en-US" sz="3200" dirty="0">
                <a:solidFill>
                  <a:srgbClr val="006600"/>
                </a:solidFill>
              </a:rPr>
              <a:t>politicians</a:t>
            </a:r>
            <a:br>
              <a:rPr lang="en-US" altLang="en-US" sz="3200" dirty="0">
                <a:solidFill>
                  <a:srgbClr val="006600"/>
                </a:solidFill>
              </a:rPr>
            </a:br>
            <a:r>
              <a:rPr lang="tr-TR" altLang="en-US" sz="3200" dirty="0">
                <a:solidFill>
                  <a:srgbClr val="006600"/>
                </a:solidFill>
              </a:rPr>
              <a:t/>
            </a:r>
            <a:br>
              <a:rPr lang="tr-TR" altLang="en-US" sz="3200" dirty="0">
                <a:solidFill>
                  <a:srgbClr val="006600"/>
                </a:solidFill>
              </a:rPr>
            </a:br>
            <a:r>
              <a:rPr lang="en-US" altLang="en-US" sz="3200" dirty="0">
                <a:solidFill>
                  <a:srgbClr val="006600"/>
                </a:solidFill>
              </a:rPr>
              <a:t>on local, state and global level </a:t>
            </a:r>
            <a:br>
              <a:rPr lang="en-US" altLang="en-US" sz="3200" dirty="0">
                <a:solidFill>
                  <a:srgbClr val="006600"/>
                </a:solidFill>
              </a:rPr>
            </a:br>
            <a:r>
              <a:rPr lang="en-US" altLang="en-US" sz="3200" dirty="0">
                <a:solidFill>
                  <a:srgbClr val="006600"/>
                </a:solidFill>
              </a:rPr>
              <a:t/>
            </a:r>
            <a:br>
              <a:rPr lang="en-US" altLang="en-US" sz="3200" dirty="0">
                <a:solidFill>
                  <a:srgbClr val="006600"/>
                </a:solidFill>
              </a:rPr>
            </a:br>
            <a:r>
              <a:rPr lang="en-US" altLang="en-US" sz="3200" dirty="0">
                <a:solidFill>
                  <a:srgbClr val="006600"/>
                </a:solidFill>
              </a:rPr>
              <a:t>using the Compram Methodology</a:t>
            </a:r>
            <a:r>
              <a:rPr lang="tr-TR" altLang="en-US" sz="4000" dirty="0">
                <a:solidFill>
                  <a:srgbClr val="006600"/>
                </a:solidFill>
              </a:rPr>
              <a:t/>
            </a:r>
            <a:br>
              <a:rPr lang="tr-TR" altLang="en-US" sz="4000" dirty="0">
                <a:solidFill>
                  <a:srgbClr val="006600"/>
                </a:solidFill>
              </a:rPr>
            </a:br>
            <a:r>
              <a:rPr lang="tr-TR" altLang="en-US" sz="4000" dirty="0">
                <a:solidFill>
                  <a:srgbClr val="006600"/>
                </a:solidFill>
              </a:rPr>
              <a:t/>
            </a:r>
            <a:br>
              <a:rPr lang="tr-TR" altLang="en-US" sz="4000" dirty="0">
                <a:solidFill>
                  <a:srgbClr val="006600"/>
                </a:solidFill>
              </a:rPr>
            </a:br>
            <a:endParaRPr lang="en-US" altLang="en-US" sz="4000" dirty="0">
              <a:solidFill>
                <a:srgbClr val="006600"/>
              </a:solidFill>
            </a:endParaRPr>
          </a:p>
        </p:txBody>
      </p:sp>
      <p:sp>
        <p:nvSpPr>
          <p:cNvPr id="2355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/>
              <a:t>Compram-DeTombe</a:t>
            </a:r>
            <a:endParaRPr lang="en-US" altLang="en-US" sz="1400" dirty="0"/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F3E567-079E-4D69-9472-4653E5261C6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634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0D47C2-123E-41CB-A2E5-3C6B3285EAE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919289" y="260351"/>
            <a:ext cx="8353425" cy="557847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Definition of Complex Societal Problems DeTombe 2005 (1)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00"/>
                </a:solidFill>
              </a:rPr>
              <a:t>a complex societal problem is a real life problem, which has a large however often different impact on different groups in the society. The problem has often an impact on all the levels of the society, on micro, meso and macro level.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00"/>
                </a:solidFill>
              </a:rPr>
              <a:t>Often it seems that the problem suddenly ‘pops-up’. The problem is dynamic, it changes during its development. The future development of the problem is uncertain.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It is often difficult to become aware of the problem and difficult to put it on the political agenda. </a:t>
            </a:r>
            <a:r>
              <a:rPr lang="en-US" altLang="en-US" sz="2400">
                <a:solidFill>
                  <a:srgbClr val="333300"/>
                </a:solidFill>
              </a:rPr>
              <a:t>It is difficult to get grip on the problem and  to handle the problem. Only changes are possible, no ‘solutions’.</a:t>
            </a:r>
          </a:p>
        </p:txBody>
      </p:sp>
    </p:spTree>
    <p:extLst>
      <p:ext uri="{BB962C8B-B14F-4D97-AF65-F5344CB8AC3E}">
        <p14:creationId xmlns:p14="http://schemas.microsoft.com/office/powerpoint/2010/main" val="33122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22B1F6-32A9-4928-A5C6-2CC133E6AB5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847851" y="0"/>
            <a:ext cx="8569325" cy="637063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Definition of Complex Societal Problems DeTombe 2005 (2)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00"/>
                </a:solidFill>
              </a:rPr>
              <a:t>The problem has a knowledge, a power and an emotional component.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00"/>
                </a:solidFill>
              </a:rPr>
              <a:t>The problem consist of  many  phenomena which are complicated intertwined with each other. </a:t>
            </a:r>
            <a:r>
              <a:rPr lang="en-US" altLang="en-US" sz="2400"/>
              <a:t>Often there is a lack of knowledge, the data are incomplete, uncertain or in contradiction with each other. The problem is interdisciplinary and it needs theories from different fields to explain what is happening.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00"/>
                </a:solidFill>
              </a:rPr>
              <a:t>There are many parties involved. Each party has a different view on the problem, a different definition of the problem, and has different goal and desires. The different parties have different power over the problem. The parties often have different ‘solutions’ for the problem.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00"/>
                </a:solidFill>
              </a:rPr>
              <a:t>The problem often provokes much emotion in society.</a:t>
            </a:r>
          </a:p>
        </p:txBody>
      </p:sp>
    </p:spTree>
    <p:extLst>
      <p:ext uri="{BB962C8B-B14F-4D97-AF65-F5344CB8AC3E}">
        <p14:creationId xmlns:p14="http://schemas.microsoft.com/office/powerpoint/2010/main" val="1014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4354514" y="2074864"/>
            <a:ext cx="44783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700">
                <a:solidFill>
                  <a:srgbClr val="993300"/>
                </a:solidFill>
              </a:rPr>
              <a:t>benefits are privatized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en-US" sz="2700">
              <a:solidFill>
                <a:srgbClr val="99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2700">
                <a:solidFill>
                  <a:srgbClr val="993300"/>
                </a:solidFill>
              </a:rPr>
              <a:t>costs are socialized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69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8C1ED6-BD6C-40F9-B42C-6982885AB6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834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voettekst 2"/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Compram-DeTombe                           </a:t>
            </a:r>
          </a:p>
        </p:txBody>
      </p:sp>
      <p:sp>
        <p:nvSpPr>
          <p:cNvPr id="30723" name="Tijdelijke aanduiding voor dianumm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DE65FAB-5777-4F90-B051-D8D8BC6C596A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pic>
        <p:nvPicPr>
          <p:cNvPr id="30724" name="Picture 2" descr="detom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484314"/>
            <a:ext cx="734536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2332038" y="44799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en-US" sz="1600"/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1919288" y="4114800"/>
            <a:ext cx="7562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com</a:t>
            </a:r>
            <a:r>
              <a:rPr lang="en-US" altLang="en-US" sz="2400">
                <a:solidFill>
                  <a:srgbClr val="006600"/>
                </a:solidFill>
              </a:rPr>
              <a:t>plex </a:t>
            </a:r>
            <a:r>
              <a:rPr lang="en-US" altLang="en-US" sz="2400">
                <a:solidFill>
                  <a:srgbClr val="002060"/>
                </a:solidFill>
              </a:rPr>
              <a:t>pro</a:t>
            </a:r>
            <a:r>
              <a:rPr lang="en-US" altLang="en-US" sz="2400">
                <a:solidFill>
                  <a:srgbClr val="006600"/>
                </a:solidFill>
              </a:rPr>
              <a:t>blem h</a:t>
            </a:r>
            <a:r>
              <a:rPr lang="en-US" altLang="en-US" sz="2400">
                <a:solidFill>
                  <a:srgbClr val="002060"/>
                </a:solidFill>
              </a:rPr>
              <a:t>a</a:t>
            </a:r>
            <a:r>
              <a:rPr lang="en-US" altLang="en-US" sz="2400">
                <a:solidFill>
                  <a:srgbClr val="006600"/>
                </a:solidFill>
              </a:rPr>
              <a:t>ndling </a:t>
            </a:r>
            <a:r>
              <a:rPr lang="en-US" altLang="en-US" sz="2400">
                <a:solidFill>
                  <a:srgbClr val="002060"/>
                </a:solidFill>
              </a:rPr>
              <a:t>m</a:t>
            </a:r>
            <a:r>
              <a:rPr lang="en-US" altLang="en-US" sz="2400">
                <a:solidFill>
                  <a:srgbClr val="006600"/>
                </a:solidFill>
              </a:rPr>
              <a:t>ethodology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DeTombe</a:t>
            </a:r>
            <a:endParaRPr lang="tr-TR" altLang="en-US" sz="240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2400">
                <a:solidFill>
                  <a:srgbClr val="006600"/>
                </a:solidFill>
              </a:rPr>
              <a:t>selected </a:t>
            </a:r>
            <a:r>
              <a:rPr lang="en-US" altLang="en-US" sz="2400">
                <a:solidFill>
                  <a:srgbClr val="006600"/>
                </a:solidFill>
              </a:rPr>
              <a:t>in 2006 </a:t>
            </a:r>
            <a:r>
              <a:rPr lang="tr-TR" altLang="en-US" sz="2400">
                <a:solidFill>
                  <a:srgbClr val="006600"/>
                </a:solidFill>
              </a:rPr>
              <a:t>by the </a:t>
            </a:r>
            <a:r>
              <a:rPr lang="tr-TR" altLang="en-US" sz="2400">
                <a:solidFill>
                  <a:srgbClr val="002060"/>
                </a:solidFill>
              </a:rPr>
              <a:t>OECD</a:t>
            </a:r>
            <a:r>
              <a:rPr lang="tr-TR" altLang="en-US" sz="2400">
                <a:solidFill>
                  <a:srgbClr val="006600"/>
                </a:solidFill>
              </a:rPr>
              <a:t> to handle Global safety</a:t>
            </a:r>
            <a:endParaRPr lang="en-US" altLang="en-US" sz="2400">
              <a:solidFill>
                <a:srgbClr val="006600"/>
              </a:solidFill>
            </a:endParaRPr>
          </a:p>
        </p:txBody>
      </p:sp>
      <p:sp>
        <p:nvSpPr>
          <p:cNvPr id="3072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3072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702199-A30D-4C12-99DF-95595BC75F8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26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057" y="1175657"/>
            <a:ext cx="857395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obesity</a:t>
            </a:r>
          </a:p>
          <a:p>
            <a:endParaRPr lang="en-US" sz="3200" dirty="0"/>
          </a:p>
          <a:p>
            <a:r>
              <a:rPr lang="en-US" sz="3200" dirty="0" smtClean="0"/>
              <a:t>what do we see</a:t>
            </a:r>
          </a:p>
          <a:p>
            <a:endParaRPr lang="en-US" sz="3200" dirty="0"/>
          </a:p>
          <a:p>
            <a:r>
              <a:rPr lang="en-US" sz="3200" dirty="0"/>
              <a:t>p</a:t>
            </a:r>
            <a:r>
              <a:rPr lang="en-US" sz="3200" dirty="0" smtClean="0"/>
              <a:t>eople in the </a:t>
            </a:r>
            <a:r>
              <a:rPr lang="en-US" sz="3200" dirty="0" smtClean="0"/>
              <a:t>USA </a:t>
            </a:r>
            <a:r>
              <a:rPr lang="en-US" sz="3200" dirty="0" smtClean="0"/>
              <a:t>and in Europe eat </a:t>
            </a:r>
          </a:p>
          <a:p>
            <a:endParaRPr lang="en-US" sz="3200" dirty="0"/>
          </a:p>
          <a:p>
            <a:r>
              <a:rPr lang="en-US" sz="3200" dirty="0" smtClean="0"/>
              <a:t>too much unhealthy food &amp; gain too much weight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94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B46D7C-6A25-4FB3-9F61-DA363E54718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524001" y="765176"/>
            <a:ext cx="88931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</a:rPr>
              <a:t>the </a:t>
            </a:r>
            <a:r>
              <a:rPr lang="en-US" altLang="en-US">
                <a:solidFill>
                  <a:srgbClr val="008000"/>
                </a:solidFill>
              </a:rPr>
              <a:t>Compram Methodology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532064"/>
            <a:ext cx="28448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8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voettekst 2"/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Compram-DeTombe                           </a:t>
            </a:r>
          </a:p>
        </p:txBody>
      </p:sp>
      <p:sp>
        <p:nvSpPr>
          <p:cNvPr id="39939" name="Tijdelijke aanduiding voor dianumm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A3BBBC-9C7C-4C0F-8532-64D1CE110855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2403476" y="784225"/>
            <a:ext cx="8088313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COMPRAM Methodology: 3 basic elements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00"/>
                </a:solidFill>
              </a:rPr>
              <a:t>each complex societal problem has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66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</a:rPr>
              <a:t>knowledge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00206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</a:rPr>
              <a:t>power 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00206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</a:rPr>
              <a:t>emotion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</p:txBody>
      </p:sp>
      <p:sp>
        <p:nvSpPr>
          <p:cNvPr id="3994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399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2C3CCE-985C-4587-A12E-6E2A23D434C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021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440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4B795E-C8BB-4B93-8B8E-AF19B7C6A71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1524001" y="765176"/>
            <a:ext cx="88931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00"/>
                </a:solidFill>
              </a:rPr>
              <a:t>the </a:t>
            </a:r>
            <a:r>
              <a:rPr lang="en-US" altLang="en-US">
                <a:solidFill>
                  <a:srgbClr val="008000"/>
                </a:solidFill>
              </a:rPr>
              <a:t>Compram Methodology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</a:rPr>
              <a:t>how does it works?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40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1664"/>
            <a:ext cx="28448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9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voettekst 2"/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Compram-DeTombe                           </a:t>
            </a:r>
          </a:p>
        </p:txBody>
      </p:sp>
      <p:sp>
        <p:nvSpPr>
          <p:cNvPr id="45059" name="Tijdelijke aanduiding voor dianumm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A2917A8-AFF3-4CAC-9541-684D6F59E47A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1847850" y="404814"/>
            <a:ext cx="813593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COMPRAM Methodology:  </a:t>
            </a:r>
            <a:r>
              <a:rPr lang="en-US" altLang="en-US" sz="2400">
                <a:solidFill>
                  <a:srgbClr val="006600"/>
                </a:solidFill>
              </a:rPr>
              <a:t>how does it works?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6 steps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step1 team of experts model the problem </a:t>
            </a:r>
            <a:r>
              <a:rPr lang="en-US" altLang="en-US" sz="2400">
                <a:solidFill>
                  <a:srgbClr val="0070C0"/>
                </a:solidFill>
              </a:rPr>
              <a:t>knowledge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step 2 actors model the problem </a:t>
            </a:r>
            <a:r>
              <a:rPr lang="en-US" altLang="en-US" sz="2400">
                <a:solidFill>
                  <a:srgbClr val="0070C0"/>
                </a:solidFill>
              </a:rPr>
              <a:t>power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step 3 experts + actors find interventions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step 4 societal reactions </a:t>
            </a:r>
            <a:r>
              <a:rPr lang="en-US" altLang="en-US" sz="2400">
                <a:solidFill>
                  <a:srgbClr val="0070C0"/>
                </a:solidFill>
              </a:rPr>
              <a:t>emotion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step 5 interventions implemented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step 6 interventions and process evaluated</a:t>
            </a:r>
          </a:p>
        </p:txBody>
      </p:sp>
      <p:sp>
        <p:nvSpPr>
          <p:cNvPr id="4506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4506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058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voettekst 2"/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Compram-DeTombe                           </a:t>
            </a:r>
          </a:p>
        </p:txBody>
      </p:sp>
      <p:sp>
        <p:nvSpPr>
          <p:cNvPr id="47107" name="Tijdelijke aanduiding voor dianumm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D765C3-0FAF-4ED4-A5B2-F05EBA31CDF9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1382712" y="1279525"/>
            <a:ext cx="8840788" cy="477043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</a:t>
            </a:r>
            <a:endParaRPr lang="en-US" altLang="en-US" sz="240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</a:t>
            </a:r>
            <a:r>
              <a:rPr lang="en-US" altLang="en-US" sz="2400" b="1">
                <a:solidFill>
                  <a:srgbClr val="006600"/>
                </a:solidFill>
              </a:rPr>
              <a:t>defining the problem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33CC"/>
                </a:solidFill>
              </a:rPr>
              <a:t>awareness        mental idea          agenda</a:t>
            </a:r>
            <a:r>
              <a:rPr lang="en-US" altLang="en-US" sz="1600"/>
              <a:t>         </a:t>
            </a:r>
            <a:r>
              <a:rPr lang="en-US" altLang="en-US" sz="1800" b="1">
                <a:solidFill>
                  <a:srgbClr val="0033CC"/>
                </a:solidFill>
              </a:rPr>
              <a:t>team      hypotheses      conc.model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</a:rPr>
              <a:t>__1.1__ __1.2__ __1.3__ _1.4___ _1.5__ __1.6__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</a:rPr>
              <a:t>  ===================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33CC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changing the problem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660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33CC"/>
                </a:solidFill>
              </a:rPr>
              <a:t>emp. model  handling space   scenario  intervention implementation evaluation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</a:rPr>
              <a:t>_2.1___ _2.2___ _2.3___ __2.4__ __2.5__ __2.6__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========================================</a:t>
            </a: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1847850" y="188913"/>
            <a:ext cx="817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COMPRAM Methodology</a:t>
            </a:r>
            <a:r>
              <a:rPr lang="en-US" altLang="en-US" sz="2400" b="1">
                <a:solidFill>
                  <a:srgbClr val="0070C0"/>
                </a:solidFill>
              </a:rPr>
              <a:t>: =====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>
                <a:solidFill>
                  <a:srgbClr val="006600"/>
                </a:solidFill>
              </a:rPr>
              <a:t>and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6600"/>
                </a:solidFill>
              </a:rPr>
              <a:t>phases of the problem handling process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471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099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voettekst 2"/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Compram-DeTombe                           </a:t>
            </a:r>
          </a:p>
        </p:txBody>
      </p:sp>
      <p:sp>
        <p:nvSpPr>
          <p:cNvPr id="49155" name="Tijdelijke aanduiding voor dianumm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AD719F-0D6F-4230-AA81-8C9F791DE0F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pic>
        <p:nvPicPr>
          <p:cNvPr id="49156" name="Picture 2" descr="compram-circle-groot-15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01600"/>
            <a:ext cx="8847138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491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BABD17-FCD2-4413-BB6D-F67FE9980A0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517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voettekst 2"/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Compram-DeTombe                           </a:t>
            </a:r>
          </a:p>
        </p:txBody>
      </p:sp>
      <p:sp>
        <p:nvSpPr>
          <p:cNvPr id="51203" name="Tijdelijke aanduiding voor dianumm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3A63A1-B8EE-4509-846F-4475C3A3BE19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1992313" y="981076"/>
            <a:ext cx="84963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COMPRAM Methodology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step 1     knowledge experts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problem owner ask facilitator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8000"/>
                </a:solidFill>
              </a:rPr>
              <a:t>to </a:t>
            </a:r>
            <a:r>
              <a:rPr lang="en-US" altLang="en-US" sz="2400">
                <a:solidFill>
                  <a:srgbClr val="006600"/>
                </a:solidFill>
              </a:rPr>
              <a:t>invite experts based on (vague) idea of the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experts discuss in 6 or more meetings the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	define the problem: by making conceptual model of 	the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report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				</a:t>
            </a:r>
          </a:p>
        </p:txBody>
      </p:sp>
      <p:sp>
        <p:nvSpPr>
          <p:cNvPr id="5120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512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1FC584-9FCB-48DF-8217-4A35BA2F2A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962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voettekst 2"/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Compram-DeTombe                           </a:t>
            </a:r>
          </a:p>
        </p:txBody>
      </p:sp>
      <p:sp>
        <p:nvSpPr>
          <p:cNvPr id="53251" name="Tijdelijke aanduiding voor dianumm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230E860-E068-4DD1-960E-5D180BFEFD89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1847850" y="6021389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en-US" sz="1600"/>
          </a:p>
        </p:txBody>
      </p:sp>
      <p:pic>
        <p:nvPicPr>
          <p:cNvPr id="53253" name="Picture 3" descr="compram-logo-circle-72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60350"/>
            <a:ext cx="58293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1900238" y="207963"/>
            <a:ext cx="545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each expert sees a part of the problem</a:t>
            </a:r>
          </a:p>
        </p:txBody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1703388" y="5589588"/>
            <a:ext cx="8253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communication and exchanging                  </a:t>
            </a:r>
            <a:r>
              <a:rPr lang="en-US" altLang="en-US" sz="3600">
                <a:solidFill>
                  <a:srgbClr val="006600"/>
                </a:solidFill>
              </a:rPr>
              <a:t>knowledge</a:t>
            </a:r>
          </a:p>
        </p:txBody>
      </p:sp>
      <p:sp>
        <p:nvSpPr>
          <p:cNvPr id="53256" name="TextBox 7"/>
          <p:cNvSpPr txBox="1">
            <a:spLocks noChangeArrowheads="1"/>
          </p:cNvSpPr>
          <p:nvPr/>
        </p:nvSpPr>
        <p:spPr bwMode="auto">
          <a:xfrm>
            <a:off x="1919288" y="2205038"/>
            <a:ext cx="119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experts</a:t>
            </a:r>
          </a:p>
        </p:txBody>
      </p:sp>
      <p:sp>
        <p:nvSpPr>
          <p:cNvPr id="5325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532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5809AB-AFB8-40B5-B181-39BE47152FB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855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3C053F-27CE-46C5-8940-2AF7D5CC246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pic>
        <p:nvPicPr>
          <p:cNvPr id="70660" name="Picture 2" descr="gdrdetom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6" y="852489"/>
            <a:ext cx="7650163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3"/>
          <p:cNvSpPr>
            <a:spLocks noChangeArrowheads="1"/>
          </p:cNvSpPr>
          <p:nvPr/>
        </p:nvSpPr>
        <p:spPr bwMode="auto">
          <a:xfrm>
            <a:off x="3575050" y="307976"/>
            <a:ext cx="4332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co-operative problem handling</a:t>
            </a:r>
          </a:p>
        </p:txBody>
      </p:sp>
    </p:spTree>
    <p:extLst>
      <p:ext uri="{BB962C8B-B14F-4D97-AF65-F5344CB8AC3E}">
        <p14:creationId xmlns:p14="http://schemas.microsoft.com/office/powerpoint/2010/main" val="11807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jdelijke aanduiding voor voettekst 2"/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Compram-DeTombe                           </a:t>
            </a:r>
          </a:p>
        </p:txBody>
      </p:sp>
      <p:sp>
        <p:nvSpPr>
          <p:cNvPr id="72707" name="Tijdelijke aanduiding voor dianumm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B75639F-A6C1-4348-A90D-4E9C291AAD9F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8543925" y="765176"/>
            <a:ext cx="19446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6600"/>
                </a:solidFill>
              </a:rPr>
              <a:t>COMPRAM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The seven layer communication model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DeTombe (1994)</a:t>
            </a:r>
          </a:p>
        </p:txBody>
      </p:sp>
      <p:sp>
        <p:nvSpPr>
          <p:cNvPr id="72709" name="Rectangle 3"/>
          <p:cNvSpPr>
            <a:spLocks noChangeArrowheads="1"/>
          </p:cNvSpPr>
          <p:nvPr/>
        </p:nvSpPr>
        <p:spPr bwMode="auto">
          <a:xfrm>
            <a:off x="152400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1600"/>
          </a:p>
        </p:txBody>
      </p:sp>
      <p:graphicFrame>
        <p:nvGraphicFramePr>
          <p:cNvPr id="72710" name="Object 4"/>
          <p:cNvGraphicFramePr>
            <a:graphicFrameLocks noChangeAspect="1"/>
          </p:cNvGraphicFramePr>
          <p:nvPr/>
        </p:nvGraphicFramePr>
        <p:xfrm>
          <a:off x="2063751" y="304800"/>
          <a:ext cx="6264275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r:id="rId4" imgW="1260348" imgH="2015941" progId="CDraw">
                  <p:embed/>
                </p:oleObj>
              </mc:Choice>
              <mc:Fallback>
                <p:oleObj r:id="rId4" imgW="1260348" imgH="2015941" progId="C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04800"/>
                        <a:ext cx="6264275" cy="6553200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7271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F734C1-719C-44EF-AAD5-7E10B2F706C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0062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404814"/>
            <a:ext cx="508635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919288" y="3716338"/>
            <a:ext cx="37147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system dynamic model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non-linear feedback loops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conceptual model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discussion model</a:t>
            </a:r>
          </a:p>
        </p:txBody>
      </p:sp>
      <p:sp>
        <p:nvSpPr>
          <p:cNvPr id="7475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7475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272FE3-510F-4F17-998E-A4E2C841B0D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74758" name="TextBox 1"/>
          <p:cNvSpPr txBox="1">
            <a:spLocks noChangeArrowheads="1"/>
          </p:cNvSpPr>
          <p:nvPr/>
        </p:nvSpPr>
        <p:spPr bwMode="auto">
          <a:xfrm>
            <a:off x="8121650" y="5556250"/>
            <a:ext cx="2622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funding of disasters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374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279650" y="333376"/>
            <a:ext cx="83883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COMPRAM Methodology</a:t>
            </a:r>
            <a:endParaRPr lang="en-US" altLang="en-US" sz="24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step 2      actors:  power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facilitator invites based on definition of the problem the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different actor groups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each actor group </a:t>
            </a:r>
            <a:r>
              <a:rPr lang="en-US" altLang="en-US" sz="2400">
                <a:solidFill>
                  <a:srgbClr val="006600"/>
                </a:solidFill>
              </a:rPr>
              <a:t>discusses </a:t>
            </a:r>
            <a:r>
              <a:rPr lang="en-US" altLang="en-US" sz="2400"/>
              <a:t>(parallel) in 6 or more meetings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model of the problem filling the </a:t>
            </a:r>
            <a:r>
              <a:rPr lang="en-US" altLang="en-US" sz="2400">
                <a:solidFill>
                  <a:srgbClr val="006600"/>
                </a:solidFill>
              </a:rPr>
              <a:t>7-layer model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define the problem, desired goals, objections, support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report</a:t>
            </a:r>
          </a:p>
        </p:txBody>
      </p:sp>
      <p:sp>
        <p:nvSpPr>
          <p:cNvPr id="7680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7680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D2A800-8CE1-4C9F-9DB5-D97004456E6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286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259014" y="639763"/>
            <a:ext cx="3641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COMPRAM Methodology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92313" y="1628775"/>
            <a:ext cx="88566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actors/ stakeholders/ parties involved in the problem have: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	their own view, own goals, own hidden agenda’s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	different power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are: 	victim </a:t>
            </a:r>
            <a:r>
              <a:rPr lang="en-US" altLang="en-US" sz="2000">
                <a:solidFill>
                  <a:srgbClr val="006600"/>
                </a:solidFill>
              </a:rPr>
              <a:t>	</a:t>
            </a:r>
            <a:r>
              <a:rPr lang="en-US" altLang="en-US" sz="2400">
                <a:solidFill>
                  <a:srgbClr val="006600"/>
                </a:solidFill>
              </a:rPr>
              <a:t>or profiteer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 actors are needed for implementing the changes</a:t>
            </a:r>
          </a:p>
        </p:txBody>
      </p:sp>
      <p:sp>
        <p:nvSpPr>
          <p:cNvPr id="7885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788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99744C-2326-45FE-B55F-2B36CA74E23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711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195639" y="2824163"/>
            <a:ext cx="2770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Hier compram kleuren cirkel </a:t>
            </a:r>
          </a:p>
        </p:txBody>
      </p:sp>
      <p:pic>
        <p:nvPicPr>
          <p:cNvPr id="80899" name="Picture 3" descr="compram-logo-circle-72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0"/>
            <a:ext cx="58293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900238" y="207964"/>
            <a:ext cx="8074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each actor sees a piece of the problem and wants to have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 an other ‘solution’</a:t>
            </a: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V="1">
            <a:off x="7535864" y="1196975"/>
            <a:ext cx="15843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 flipH="1">
            <a:off x="1847850" y="2349500"/>
            <a:ext cx="23764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H="1">
            <a:off x="3287713" y="4292601"/>
            <a:ext cx="6477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7680325" y="5157788"/>
            <a:ext cx="2592388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 flipH="1">
            <a:off x="4224338" y="5661026"/>
            <a:ext cx="10080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V="1">
            <a:off x="8616950" y="2133600"/>
            <a:ext cx="93503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H="1" flipV="1">
            <a:off x="4656138" y="765176"/>
            <a:ext cx="10795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809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6B0ED3-88B1-4ECB-A7B3-DFC529CEDF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235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jdelijke aanduiding voor voettekst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Compram-DeTombe</a:t>
            </a:r>
          </a:p>
        </p:txBody>
      </p:sp>
      <p:sp>
        <p:nvSpPr>
          <p:cNvPr id="82947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37F23E-899A-4C82-BA0C-85E8F9C0F4AE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2135188" y="476251"/>
            <a:ext cx="85328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00"/>
                </a:solidFill>
              </a:rPr>
              <a:t>COMPRAM Methodology: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step 3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actors and expert find mutual agreements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2094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3A5D1-DC02-4C69-AB91-E4C577840D9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 flipH="1">
            <a:off x="10147300" y="188914"/>
            <a:ext cx="196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</p:txBody>
      </p:sp>
      <p:sp>
        <p:nvSpPr>
          <p:cNvPr id="84997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1800"/>
          </a:p>
        </p:txBody>
      </p:sp>
      <p:graphicFrame>
        <p:nvGraphicFramePr>
          <p:cNvPr id="84998" name="Object 4"/>
          <p:cNvGraphicFramePr>
            <a:graphicFrameLocks noChangeAspect="1"/>
          </p:cNvGraphicFramePr>
          <p:nvPr/>
        </p:nvGraphicFramePr>
        <p:xfrm>
          <a:off x="1703388" y="188913"/>
          <a:ext cx="1655762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r:id="rId4" imgW="1260348" imgH="2015941" progId="">
                  <p:embed/>
                </p:oleObj>
              </mc:Choice>
              <mc:Fallback>
                <p:oleObj r:id="rId4" imgW="1260348" imgH="20159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88913"/>
                        <a:ext cx="1655762" cy="6553200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5"/>
          <p:cNvGraphicFramePr>
            <a:graphicFrameLocks noChangeAspect="1"/>
          </p:cNvGraphicFramePr>
          <p:nvPr/>
        </p:nvGraphicFramePr>
        <p:xfrm>
          <a:off x="3503613" y="188913"/>
          <a:ext cx="1655762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r:id="rId6" imgW="1260348" imgH="2015941" progId="">
                  <p:embed/>
                </p:oleObj>
              </mc:Choice>
              <mc:Fallback>
                <p:oleObj r:id="rId6" imgW="1260348" imgH="20159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188913"/>
                        <a:ext cx="1655762" cy="6553200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6"/>
          <p:cNvGraphicFramePr>
            <a:graphicFrameLocks noChangeAspect="1"/>
          </p:cNvGraphicFramePr>
          <p:nvPr/>
        </p:nvGraphicFramePr>
        <p:xfrm>
          <a:off x="5303838" y="188913"/>
          <a:ext cx="1655762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" r:id="rId7" imgW="1260348" imgH="2015941" progId="">
                  <p:embed/>
                </p:oleObj>
              </mc:Choice>
              <mc:Fallback>
                <p:oleObj r:id="rId7" imgW="1260348" imgH="20159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188913"/>
                        <a:ext cx="1655762" cy="6553200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7"/>
          <p:cNvGraphicFramePr>
            <a:graphicFrameLocks noChangeAspect="1"/>
          </p:cNvGraphicFramePr>
          <p:nvPr/>
        </p:nvGraphicFramePr>
        <p:xfrm>
          <a:off x="7104063" y="188913"/>
          <a:ext cx="1655762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" r:id="rId8" imgW="1260348" imgH="2015941" progId="">
                  <p:embed/>
                </p:oleObj>
              </mc:Choice>
              <mc:Fallback>
                <p:oleObj r:id="rId8" imgW="1260348" imgH="20159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188913"/>
                        <a:ext cx="1655762" cy="6553200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2" name="Object 8"/>
          <p:cNvGraphicFramePr>
            <a:graphicFrameLocks noChangeAspect="1"/>
          </p:cNvGraphicFramePr>
          <p:nvPr/>
        </p:nvGraphicFramePr>
        <p:xfrm>
          <a:off x="8832851" y="188913"/>
          <a:ext cx="1655763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" r:id="rId9" imgW="1260348" imgH="2015941" progId="">
                  <p:embed/>
                </p:oleObj>
              </mc:Choice>
              <mc:Fallback>
                <p:oleObj r:id="rId9" imgW="1260348" imgH="20159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851" y="188913"/>
                        <a:ext cx="1655763" cy="6553200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9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495550" y="404813"/>
            <a:ext cx="78486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00"/>
                </a:solidFill>
              </a:rPr>
              <a:t>COMPRAM Methodology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step 4</a:t>
            </a:r>
            <a:r>
              <a:rPr lang="en-US" altLang="en-US">
                <a:solidFill>
                  <a:srgbClr val="FF0000"/>
                </a:solidFill>
              </a:rPr>
              <a:t>	</a:t>
            </a:r>
            <a:r>
              <a:rPr lang="en-US" altLang="en-US">
                <a:solidFill>
                  <a:srgbClr val="0033CC"/>
                </a:solidFill>
              </a:rPr>
              <a:t>societal reactions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	</a:t>
            </a:r>
            <a:r>
              <a:rPr lang="en-US" altLang="en-US">
                <a:solidFill>
                  <a:srgbClr val="C00000"/>
                </a:solidFill>
              </a:rPr>
              <a:t>emotions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00"/>
                </a:solidFill>
              </a:rPr>
              <a:t>publish interventions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00"/>
                </a:solidFill>
              </a:rPr>
              <a:t>meetings with the public and media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00"/>
                </a:solidFill>
              </a:rPr>
              <a:t>analyze + react to the societal reactions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00"/>
                </a:solidFill>
              </a:rPr>
              <a:t>change interventions?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00"/>
                </a:solidFill>
              </a:rPr>
              <a:t>report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8704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8704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F0D69C-5B7F-4D20-A902-2FB681EA227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472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351089" y="1268414"/>
            <a:ext cx="74898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00"/>
                </a:solidFill>
              </a:rPr>
              <a:t>COMPRAM Methodology</a:t>
            </a:r>
            <a:r>
              <a:rPr lang="en-US" altLang="en-US">
                <a:solidFill>
                  <a:srgbClr val="FF0000"/>
                </a:solidFill>
              </a:rPr>
              <a:t>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step 5   implementation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	</a:t>
            </a:r>
            <a:r>
              <a:rPr lang="en-US" altLang="en-US">
                <a:solidFill>
                  <a:srgbClr val="FF0000"/>
                </a:solidFill>
              </a:rPr>
              <a:t>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00"/>
                </a:solidFill>
              </a:rPr>
              <a:t>implement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interventions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guided by problem handling team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909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8909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D01F27-0518-4569-A447-3256FEAC2D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348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703388" y="404814"/>
            <a:ext cx="821055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COMPRAM Methodology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step 6</a:t>
            </a:r>
            <a:r>
              <a:rPr lang="en-US" altLang="en-US" sz="2400">
                <a:solidFill>
                  <a:srgbClr val="FF0000"/>
                </a:solidFill>
              </a:rPr>
              <a:t>	</a:t>
            </a:r>
            <a:r>
              <a:rPr lang="en-US" altLang="en-US" sz="2400">
                <a:solidFill>
                  <a:srgbClr val="0033CC"/>
                </a:solidFill>
              </a:rPr>
              <a:t>evaluation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evaluate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6600"/>
                </a:solidFill>
              </a:rPr>
              <a:t>the problem handling process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the changes to the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evaluate this by the problem handling team and by the public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report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need new changes?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start again with a now changed problem</a:t>
            </a:r>
            <a:endParaRPr lang="en-US" altLang="en-US" sz="1600">
              <a:solidFill>
                <a:srgbClr val="006600"/>
              </a:solidFill>
            </a:endParaRPr>
          </a:p>
        </p:txBody>
      </p:sp>
      <p:sp>
        <p:nvSpPr>
          <p:cNvPr id="9113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9114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45498D-4AC4-4D99-8F92-74D389EAE95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453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5634038" y="3303589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tr-TR" altLang="en-US" sz="1200">
              <a:solidFill>
                <a:srgbClr val="CC0066"/>
              </a:solidFill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789114" y="763589"/>
            <a:ext cx="8770937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complex societal problems can only to a certain extent </a:t>
            </a:r>
            <a:endParaRPr lang="tr-TR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be </a:t>
            </a:r>
            <a:r>
              <a:rPr lang="tr-TR" altLang="en-US" sz="2400">
                <a:solidFill>
                  <a:srgbClr val="006600"/>
                </a:solidFill>
              </a:rPr>
              <a:t>guided</a:t>
            </a:r>
            <a:r>
              <a:rPr lang="en-US" altLang="en-US" sz="2400">
                <a:solidFill>
                  <a:srgbClr val="006600"/>
                </a:solidFill>
              </a:rPr>
              <a:t> and are only to a certain extent predictable</a:t>
            </a:r>
            <a:r>
              <a:rPr lang="tr-TR" altLang="en-US" sz="2400">
                <a:solidFill>
                  <a:srgbClr val="006600"/>
                </a:solidFill>
              </a:rPr>
              <a:t> </a:t>
            </a:r>
            <a:endParaRPr lang="nl-NL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often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en-US" sz="2400">
                <a:solidFill>
                  <a:srgbClr val="006600"/>
                </a:solidFill>
              </a:rPr>
              <a:t>unpredictable outcomes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en-US" sz="2400">
                <a:solidFill>
                  <a:srgbClr val="006600"/>
                </a:solidFill>
              </a:rPr>
              <a:t>unpredictable effects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complex societal problems can never be solved only changed</a:t>
            </a:r>
          </a:p>
        </p:txBody>
      </p:sp>
      <p:sp>
        <p:nvSpPr>
          <p:cNvPr id="35844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Compram-DeTombe</a:t>
            </a:r>
          </a:p>
        </p:txBody>
      </p:sp>
      <p:sp>
        <p:nvSpPr>
          <p:cNvPr id="35845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16A6BB1-35FB-4582-A95B-73F1E66493C7}" type="slidenum">
              <a:rPr lang="en-US" altLang="en-US" sz="1050"/>
              <a:pPr>
                <a:spcBef>
                  <a:spcPct val="0"/>
                </a:spcBef>
                <a:buFontTx/>
                <a:buNone/>
                <a:defRPr/>
              </a:pPr>
              <a:t>49</a:t>
            </a:fld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1473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85737"/>
            <a:ext cx="92202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703388" y="1052514"/>
            <a:ext cx="896461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handling complex societal problems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stays very difficult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33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00"/>
                </a:solidFill>
              </a:rPr>
              <a:t>complexity will never be simple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9523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952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E18F39-C90F-4555-8EFB-6CBBDBB225E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196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6FB1BC-DECC-4914-82DF-75A3E33151F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478628" y="1700214"/>
            <a:ext cx="90220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8000"/>
                </a:solidFill>
              </a:rPr>
              <a:t>policy making need scientific support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8000"/>
                </a:solidFill>
              </a:rPr>
              <a:t>from </a:t>
            </a:r>
            <a:r>
              <a:rPr lang="en-US" altLang="en-US" dirty="0" smtClean="0">
                <a:solidFill>
                  <a:srgbClr val="FF0000"/>
                </a:solidFill>
              </a:rPr>
              <a:t>Knowledge Instit</a:t>
            </a:r>
            <a:r>
              <a:rPr lang="en-US" altLang="en-US" dirty="0" smtClean="0">
                <a:solidFill>
                  <a:srgbClr val="008000"/>
                </a:solidFill>
              </a:rPr>
              <a:t>utes </a:t>
            </a:r>
            <a:r>
              <a:rPr lang="en-US" altLang="en-US" dirty="0">
                <a:solidFill>
                  <a:srgbClr val="008000"/>
                </a:solidFill>
              </a:rPr>
              <a:t>on societal complexity</a:t>
            </a:r>
          </a:p>
        </p:txBody>
      </p:sp>
    </p:spTree>
    <p:extLst>
      <p:ext uri="{BB962C8B-B14F-4D97-AF65-F5344CB8AC3E}">
        <p14:creationId xmlns:p14="http://schemas.microsoft.com/office/powerpoint/2010/main" val="39431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Compram-DeTombe                           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35732F-C3E3-4145-A5C9-EF91BDF66204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126115" y="1028556"/>
            <a:ext cx="846123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2800" dirty="0">
                <a:solidFill>
                  <a:srgbClr val="006600"/>
                </a:solidFill>
              </a:rPr>
              <a:t>	</a:t>
            </a:r>
          </a:p>
          <a:p>
            <a:r>
              <a:rPr lang="de-DE" altLang="en-US" sz="2800" dirty="0" smtClean="0">
                <a:solidFill>
                  <a:srgbClr val="FF0000"/>
                </a:solidFill>
              </a:rPr>
              <a:t>Knowledge Institutes </a:t>
            </a:r>
            <a:r>
              <a:rPr lang="de-DE" altLang="en-US" sz="2800" dirty="0">
                <a:solidFill>
                  <a:srgbClr val="006600"/>
                </a:solidFill>
              </a:rPr>
              <a:t>to </a:t>
            </a:r>
            <a:r>
              <a:rPr lang="de-DE" altLang="en-US" sz="2800" dirty="0" smtClean="0">
                <a:solidFill>
                  <a:srgbClr val="006600"/>
                </a:solidFill>
              </a:rPr>
              <a:t>handle societal </a:t>
            </a:r>
            <a:r>
              <a:rPr lang="de-DE" altLang="en-US" sz="2800" dirty="0">
                <a:solidFill>
                  <a:srgbClr val="006600"/>
                </a:solidFill>
              </a:rPr>
              <a:t>complexity</a:t>
            </a:r>
          </a:p>
          <a:p>
            <a:endParaRPr lang="de-DE" altLang="en-US" sz="2800" dirty="0">
              <a:solidFill>
                <a:srgbClr val="006600"/>
              </a:solidFill>
            </a:endParaRPr>
          </a:p>
          <a:p>
            <a:r>
              <a:rPr lang="de-DE" altLang="en-US" sz="2800" dirty="0">
                <a:solidFill>
                  <a:srgbClr val="C00000"/>
                </a:solidFill>
              </a:rPr>
              <a:t>OECD</a:t>
            </a:r>
            <a:r>
              <a:rPr lang="de-DE" altLang="en-US" sz="2800" dirty="0">
                <a:solidFill>
                  <a:srgbClr val="006600"/>
                </a:solidFill>
              </a:rPr>
              <a:t> based on the ideas of </a:t>
            </a:r>
            <a:r>
              <a:rPr lang="de-DE" altLang="en-US" sz="2800" dirty="0">
                <a:solidFill>
                  <a:srgbClr val="C00000"/>
                </a:solidFill>
              </a:rPr>
              <a:t>COMPRAM</a:t>
            </a:r>
            <a:r>
              <a:rPr lang="de-DE" altLang="en-US" sz="2800" dirty="0">
                <a:solidFill>
                  <a:srgbClr val="006600"/>
                </a:solidFill>
              </a:rPr>
              <a:t> methodology handling societal complexity for global safety</a:t>
            </a:r>
          </a:p>
          <a:p>
            <a:endParaRPr lang="de-DE" altLang="en-US" sz="2800" dirty="0">
              <a:solidFill>
                <a:srgbClr val="006600"/>
              </a:solidFill>
            </a:endParaRPr>
          </a:p>
          <a:p>
            <a:endParaRPr lang="de-DE" altLang="en-US" sz="2800" dirty="0">
              <a:solidFill>
                <a:srgbClr val="006600"/>
              </a:solidFill>
            </a:endParaRPr>
          </a:p>
          <a:p>
            <a:r>
              <a:rPr lang="de-DE" altLang="en-US" sz="2800" dirty="0">
                <a:solidFill>
                  <a:srgbClr val="006600"/>
                </a:solidFill>
              </a:rPr>
              <a:t>JSF/RISTEX	institute Japan </a:t>
            </a:r>
          </a:p>
          <a:p>
            <a:r>
              <a:rPr lang="de-DE" altLang="en-US" sz="2800" dirty="0">
                <a:solidFill>
                  <a:srgbClr val="006600"/>
                </a:solidFill>
              </a:rPr>
              <a:t>(COMPRAM) multidisciplinary approach</a:t>
            </a:r>
          </a:p>
        </p:txBody>
      </p:sp>
    </p:spTree>
    <p:extLst>
      <p:ext uri="{BB962C8B-B14F-4D97-AF65-F5344CB8AC3E}">
        <p14:creationId xmlns:p14="http://schemas.microsoft.com/office/powerpoint/2010/main" val="4391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754" y="972188"/>
            <a:ext cx="8213531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</a:rPr>
              <a:t>Knowledge Institutes</a:t>
            </a:r>
          </a:p>
          <a:p>
            <a:r>
              <a:rPr lang="en-US" altLang="en-US" sz="3200" dirty="0">
                <a:solidFill>
                  <a:srgbClr val="006600"/>
                </a:solidFill>
              </a:rPr>
              <a:t>w</a:t>
            </a:r>
            <a:r>
              <a:rPr lang="en-US" altLang="en-US" sz="3200" dirty="0" smtClean="0">
                <a:solidFill>
                  <a:srgbClr val="006600"/>
                </a:solidFill>
              </a:rPr>
              <a:t>ork in close harmony working with universities</a:t>
            </a:r>
          </a:p>
          <a:p>
            <a:endParaRPr lang="en-US" altLang="en-US" sz="3200" dirty="0" smtClean="0">
              <a:solidFill>
                <a:srgbClr val="006600"/>
              </a:solidFill>
            </a:endParaRPr>
          </a:p>
          <a:p>
            <a:r>
              <a:rPr lang="en-US" altLang="en-US" sz="3200" dirty="0">
                <a:solidFill>
                  <a:srgbClr val="006600"/>
                </a:solidFill>
              </a:rPr>
              <a:t>i</a:t>
            </a:r>
            <a:r>
              <a:rPr lang="en-US" altLang="en-US" sz="3200" dirty="0" smtClean="0">
                <a:solidFill>
                  <a:srgbClr val="006600"/>
                </a:solidFill>
              </a:rPr>
              <a:t>n order to handle complex societal problems</a:t>
            </a:r>
          </a:p>
          <a:p>
            <a:endParaRPr lang="en-US" altLang="en-US" sz="3200" dirty="0">
              <a:solidFill>
                <a:srgbClr val="006600"/>
              </a:solidFill>
            </a:endParaRPr>
          </a:p>
          <a:p>
            <a:r>
              <a:rPr lang="en-US" altLang="en-US" sz="3200" dirty="0">
                <a:solidFill>
                  <a:srgbClr val="006600"/>
                </a:solidFill>
              </a:rPr>
              <a:t>o</a:t>
            </a:r>
            <a:r>
              <a:rPr lang="en-US" altLang="en-US" sz="3200" dirty="0" smtClean="0">
                <a:solidFill>
                  <a:srgbClr val="006600"/>
                </a:solidFill>
              </a:rPr>
              <a:t>ld problems and new problem</a:t>
            </a:r>
          </a:p>
          <a:p>
            <a:r>
              <a:rPr lang="en-US" altLang="en-US" sz="3200" dirty="0">
                <a:solidFill>
                  <a:srgbClr val="006600"/>
                </a:solidFill>
              </a:rPr>
              <a:t>s</a:t>
            </a:r>
            <a:r>
              <a:rPr lang="en-US" altLang="en-US" sz="3200" dirty="0" smtClean="0">
                <a:solidFill>
                  <a:srgbClr val="006600"/>
                </a:solidFill>
              </a:rPr>
              <a:t>uddenly pop-up problems</a:t>
            </a:r>
          </a:p>
          <a:p>
            <a:endParaRPr lang="en-US" altLang="en-US" sz="3200" dirty="0">
              <a:solidFill>
                <a:srgbClr val="006600"/>
              </a:solidFill>
            </a:endParaRPr>
          </a:p>
          <a:p>
            <a:r>
              <a:rPr lang="en-US" altLang="en-US" sz="3200" dirty="0">
                <a:solidFill>
                  <a:srgbClr val="006600"/>
                </a:solidFill>
              </a:rPr>
              <a:t>t</a:t>
            </a:r>
            <a:r>
              <a:rPr lang="en-US" altLang="en-US" sz="3200" dirty="0" smtClean="0">
                <a:solidFill>
                  <a:srgbClr val="006600"/>
                </a:solidFill>
              </a:rPr>
              <a:t>o be prepared</a:t>
            </a:r>
            <a:endParaRPr lang="en-US" alt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6" y="1514475"/>
            <a:ext cx="7199313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Box 2"/>
          <p:cNvSpPr txBox="1">
            <a:spLocks noChangeArrowheads="1"/>
          </p:cNvSpPr>
          <p:nvPr/>
        </p:nvSpPr>
        <p:spPr bwMode="auto">
          <a:xfrm>
            <a:off x="3538539" y="2649539"/>
            <a:ext cx="941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</a:rPr>
              <a:t>canada</a:t>
            </a:r>
          </a:p>
        </p:txBody>
      </p:sp>
      <p:sp>
        <p:nvSpPr>
          <p:cNvPr id="99332" name="TextBox 3"/>
          <p:cNvSpPr txBox="1">
            <a:spLocks noChangeArrowheads="1"/>
          </p:cNvSpPr>
          <p:nvPr/>
        </p:nvSpPr>
        <p:spPr bwMode="auto">
          <a:xfrm>
            <a:off x="3281363" y="2927350"/>
            <a:ext cx="55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00"/>
                </a:solidFill>
              </a:rPr>
              <a:t>usa</a:t>
            </a:r>
          </a:p>
        </p:txBody>
      </p:sp>
      <p:sp>
        <p:nvSpPr>
          <p:cNvPr id="99333" name="TextBox 4"/>
          <p:cNvSpPr txBox="1">
            <a:spLocks noChangeArrowheads="1"/>
          </p:cNvSpPr>
          <p:nvPr/>
        </p:nvSpPr>
        <p:spPr bwMode="auto">
          <a:xfrm>
            <a:off x="4281489" y="4449764"/>
            <a:ext cx="1633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9966"/>
                </a:solidFill>
              </a:rPr>
              <a:t>south america</a:t>
            </a:r>
          </a:p>
        </p:txBody>
      </p:sp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6435725" y="4810125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F0"/>
                </a:solidFill>
              </a:rPr>
              <a:t>south africa</a:t>
            </a:r>
          </a:p>
        </p:txBody>
      </p:sp>
      <p:sp>
        <p:nvSpPr>
          <p:cNvPr id="99335" name="TextBox 6"/>
          <p:cNvSpPr txBox="1">
            <a:spLocks noChangeArrowheads="1"/>
          </p:cNvSpPr>
          <p:nvPr/>
        </p:nvSpPr>
        <p:spPr bwMode="auto">
          <a:xfrm>
            <a:off x="7610476" y="431165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indonesia</a:t>
            </a:r>
          </a:p>
        </p:txBody>
      </p:sp>
      <p:sp>
        <p:nvSpPr>
          <p:cNvPr id="99336" name="TextBox 7"/>
          <p:cNvSpPr txBox="1">
            <a:spLocks noChangeArrowheads="1"/>
          </p:cNvSpPr>
          <p:nvPr/>
        </p:nvSpPr>
        <p:spPr bwMode="auto">
          <a:xfrm>
            <a:off x="7161213" y="3829050"/>
            <a:ext cx="67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</a:rPr>
              <a:t>india</a:t>
            </a:r>
          </a:p>
        </p:txBody>
      </p:sp>
      <p:sp>
        <p:nvSpPr>
          <p:cNvPr id="99337" name="TextBox 8"/>
          <p:cNvSpPr txBox="1">
            <a:spLocks noChangeArrowheads="1"/>
          </p:cNvSpPr>
          <p:nvPr/>
        </p:nvSpPr>
        <p:spPr bwMode="auto">
          <a:xfrm>
            <a:off x="5270501" y="3309939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marocco</a:t>
            </a:r>
          </a:p>
        </p:txBody>
      </p:sp>
      <p:sp>
        <p:nvSpPr>
          <p:cNvPr id="99338" name="TextBox 9"/>
          <p:cNvSpPr txBox="1">
            <a:spLocks noChangeArrowheads="1"/>
          </p:cNvSpPr>
          <p:nvPr/>
        </p:nvSpPr>
        <p:spPr bwMode="auto">
          <a:xfrm>
            <a:off x="6704013" y="3303589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6600"/>
                </a:solidFill>
              </a:rPr>
              <a:t>turkey</a:t>
            </a:r>
          </a:p>
        </p:txBody>
      </p:sp>
      <p:sp>
        <p:nvSpPr>
          <p:cNvPr id="99339" name="TextBox 10"/>
          <p:cNvSpPr txBox="1">
            <a:spLocks noChangeArrowheads="1"/>
          </p:cNvSpPr>
          <p:nvPr/>
        </p:nvSpPr>
        <p:spPr bwMode="auto">
          <a:xfrm>
            <a:off x="7813676" y="3217864"/>
            <a:ext cx="735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9900"/>
                </a:solidFill>
              </a:rPr>
              <a:t>china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94525" y="2373314"/>
            <a:ext cx="9223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russia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9341" name="TextBox 12"/>
          <p:cNvSpPr txBox="1">
            <a:spLocks noChangeArrowheads="1"/>
          </p:cNvSpPr>
          <p:nvPr/>
        </p:nvSpPr>
        <p:spPr bwMode="auto">
          <a:xfrm>
            <a:off x="5800725" y="2705100"/>
            <a:ext cx="903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europe</a:t>
            </a:r>
          </a:p>
        </p:txBody>
      </p:sp>
      <p:sp>
        <p:nvSpPr>
          <p:cNvPr id="99342" name="TextBox 13"/>
          <p:cNvSpPr txBox="1">
            <a:spLocks noChangeArrowheads="1"/>
          </p:cNvSpPr>
          <p:nvPr/>
        </p:nvSpPr>
        <p:spPr bwMode="auto">
          <a:xfrm>
            <a:off x="9039225" y="3151188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</a:rPr>
              <a:t>japan</a:t>
            </a:r>
          </a:p>
        </p:txBody>
      </p:sp>
      <p:sp>
        <p:nvSpPr>
          <p:cNvPr id="99343" name="TextBox 14"/>
          <p:cNvSpPr txBox="1">
            <a:spLocks noChangeArrowheads="1"/>
          </p:cNvSpPr>
          <p:nvPr/>
        </p:nvSpPr>
        <p:spPr bwMode="auto">
          <a:xfrm>
            <a:off x="2867026" y="925514"/>
            <a:ext cx="5903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</a:rPr>
              <a:t>research groups of Methodology of Societal Complexity </a:t>
            </a:r>
          </a:p>
        </p:txBody>
      </p:sp>
      <p:sp>
        <p:nvSpPr>
          <p:cNvPr id="99344" name="Footer Placeholder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99345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623B7-E83C-408F-8B94-FA9A0729AC4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99346" name="TextBox 17"/>
          <p:cNvSpPr txBox="1">
            <a:spLocks noChangeArrowheads="1"/>
          </p:cNvSpPr>
          <p:nvPr/>
        </p:nvSpPr>
        <p:spPr bwMode="auto">
          <a:xfrm>
            <a:off x="6435725" y="3783014"/>
            <a:ext cx="725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iran</a:t>
            </a:r>
          </a:p>
        </p:txBody>
      </p:sp>
    </p:spTree>
    <p:extLst>
      <p:ext uri="{BB962C8B-B14F-4D97-AF65-F5344CB8AC3E}">
        <p14:creationId xmlns:p14="http://schemas.microsoft.com/office/powerpoint/2010/main" val="24299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Compram-DeTombe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060E7C-464D-4C79-BFED-09B22D4847E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1703389" y="188913"/>
            <a:ext cx="79724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6600"/>
                </a:solidFill>
              </a:rPr>
              <a:t>Field of Methodology of Societal Complexity</a:t>
            </a:r>
            <a:r>
              <a:rPr lang="en-US" altLang="en-US" sz="2400">
                <a:solidFill>
                  <a:srgbClr val="0066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more information?  literature?  agenda?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see: </a:t>
            </a:r>
            <a:r>
              <a:rPr lang="en-US" altLang="en-US" sz="2400" b="1">
                <a:solidFill>
                  <a:srgbClr val="002060"/>
                </a:solidFill>
              </a:rPr>
              <a:t>www.doriendetombe.nl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become a member? send email to </a:t>
            </a:r>
            <a:r>
              <a:rPr lang="en-US" altLang="en-US" sz="2400" b="1">
                <a:solidFill>
                  <a:srgbClr val="002060"/>
                </a:solidFill>
              </a:rPr>
              <a:t>DeTombe@nosmo.nl</a:t>
            </a:r>
          </a:p>
        </p:txBody>
      </p:sp>
      <p:pic>
        <p:nvPicPr>
          <p:cNvPr id="100357" name="Picture 2" descr="detom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6" y="3644900"/>
            <a:ext cx="734536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TextBox 1"/>
          <p:cNvSpPr txBox="1">
            <a:spLocks noChangeArrowheads="1"/>
          </p:cNvSpPr>
          <p:nvPr/>
        </p:nvSpPr>
        <p:spPr bwMode="auto">
          <a:xfrm>
            <a:off x="1782764" y="5643564"/>
            <a:ext cx="8428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advised by OECD to handle Global Safety </a:t>
            </a:r>
          </a:p>
        </p:txBody>
      </p:sp>
    </p:spTree>
    <p:extLst>
      <p:ext uri="{BB962C8B-B14F-4D97-AF65-F5344CB8AC3E}">
        <p14:creationId xmlns:p14="http://schemas.microsoft.com/office/powerpoint/2010/main" val="29301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4000"/>
            <a:ext cx="762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2" y="0"/>
            <a:ext cx="10237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915" y="748996"/>
            <a:ext cx="114789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 Netherlands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0000"/>
                </a:solidFill>
              </a:rPr>
              <a:t>overweight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and </a:t>
            </a:r>
            <a:r>
              <a:rPr lang="en-US" sz="3200" b="1" dirty="0">
                <a:solidFill>
                  <a:srgbClr val="000000"/>
                </a:solidFill>
              </a:rPr>
              <a:t>obesity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2008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52.5</a:t>
            </a:r>
            <a:r>
              <a:rPr lang="en-US" sz="3200" dirty="0">
                <a:solidFill>
                  <a:srgbClr val="000000"/>
                </a:solidFill>
              </a:rPr>
              <a:t>% </a:t>
            </a:r>
            <a:r>
              <a:rPr lang="en-US" sz="3200" b="1" dirty="0" smtClean="0">
                <a:solidFill>
                  <a:srgbClr val="000000"/>
                </a:solidFill>
              </a:rPr>
              <a:t>overweight</a:t>
            </a:r>
            <a:r>
              <a:rPr lang="en-US" sz="3200" dirty="0" smtClean="0">
                <a:solidFill>
                  <a:srgbClr val="000000"/>
                </a:solidFill>
              </a:rPr>
              <a:t> including 18.8</a:t>
            </a:r>
            <a:r>
              <a:rPr lang="en-US" sz="3200" dirty="0">
                <a:solidFill>
                  <a:srgbClr val="000000"/>
                </a:solidFill>
              </a:rPr>
              <a:t>% 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obese</a:t>
            </a:r>
            <a:r>
              <a:rPr lang="en-US" sz="3200" dirty="0">
                <a:solidFill>
                  <a:srgbClr val="000000"/>
                </a:solidFill>
              </a:rPr>
              <a:t>. </a:t>
            </a: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men </a:t>
            </a:r>
            <a:r>
              <a:rPr lang="en-US" sz="3200" dirty="0">
                <a:solidFill>
                  <a:srgbClr val="000000"/>
                </a:solidFill>
              </a:rPr>
              <a:t>(56.4</a:t>
            </a:r>
            <a:r>
              <a:rPr lang="en-US" sz="3200" dirty="0" smtClean="0">
                <a:solidFill>
                  <a:srgbClr val="000000"/>
                </a:solidFill>
              </a:rPr>
              <a:t>%)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women </a:t>
            </a:r>
            <a:r>
              <a:rPr lang="en-US" sz="3200" dirty="0">
                <a:solidFill>
                  <a:srgbClr val="000000"/>
                </a:solidFill>
              </a:rPr>
              <a:t>(48.7</a:t>
            </a:r>
            <a:r>
              <a:rPr lang="en-US" sz="3200" dirty="0" smtClean="0">
                <a:solidFill>
                  <a:srgbClr val="000000"/>
                </a:solidFill>
              </a:rPr>
              <a:t>%)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  <a:hlinkClick r:id="rId2"/>
              </a:rPr>
              <a:t>Netherlands - WHO Country Profile - WHO/Europe - World ...</a:t>
            </a:r>
          </a:p>
          <a:p>
            <a:r>
              <a:rPr lang="en-US" sz="2400" dirty="0">
                <a:solidFill>
                  <a:srgbClr val="000000"/>
                </a:solidFill>
                <a:hlinkClick r:id="rId2"/>
              </a:rPr>
              <a:t/>
            </a:r>
            <a:br>
              <a:rPr lang="en-US" sz="2400" dirty="0">
                <a:solidFill>
                  <a:srgbClr val="000000"/>
                </a:solidFill>
                <a:hlinkClick r:id="rId2"/>
              </a:rPr>
            </a:br>
            <a:endParaRPr lang="en-US" sz="3200" b="0" dirty="0">
              <a:solidFill>
                <a:srgbClr val="000000"/>
              </a:solidFill>
              <a:effectLst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6357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057" y="335846"/>
            <a:ext cx="94542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fattest</a:t>
            </a:r>
            <a:r>
              <a:rPr lang="en-US" sz="3600" dirty="0">
                <a:solidFill>
                  <a:srgbClr val="000000"/>
                </a:solidFill>
              </a:rPr>
              <a:t>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Tonga, Samoa and </a:t>
            </a:r>
            <a:r>
              <a:rPr lang="en-US" sz="3600" dirty="0" smtClean="0">
                <a:solidFill>
                  <a:srgbClr val="FF0000"/>
                </a:solidFill>
              </a:rPr>
              <a:t>Kiribati   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islands pacific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4/5 overweight or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obese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Middle </a:t>
            </a:r>
            <a:r>
              <a:rPr lang="en-US" sz="3600" dirty="0" smtClean="0">
                <a:solidFill>
                  <a:srgbClr val="000000"/>
                </a:solidFill>
              </a:rPr>
              <a:t>Eastern </a:t>
            </a:r>
            <a:r>
              <a:rPr lang="en-US" sz="3600" b="1" dirty="0" smtClean="0">
                <a:solidFill>
                  <a:srgbClr val="000000"/>
                </a:solidFill>
              </a:rPr>
              <a:t>countries</a:t>
            </a:r>
            <a:r>
              <a:rPr lang="en-US" sz="3600" dirty="0" smtClean="0">
                <a:solidFill>
                  <a:srgbClr val="000000"/>
                </a:solidFill>
              </a:rPr>
              <a:t> – </a:t>
            </a:r>
            <a:r>
              <a:rPr lang="en-US" sz="3600" dirty="0" smtClean="0">
                <a:solidFill>
                  <a:srgbClr val="FF0000"/>
                </a:solidFill>
              </a:rPr>
              <a:t>Qatar, Kuwait, Libya, Egypt, and Saudi Arabia</a:t>
            </a:r>
            <a:r>
              <a:rPr lang="en-US" sz="3600" dirty="0" smtClean="0">
                <a:solidFill>
                  <a:srgbClr val="000000"/>
                </a:solidFill>
              </a:rPr>
              <a:t>. </a:t>
            </a:r>
            <a:r>
              <a:rPr lang="en-US" sz="3600" dirty="0" smtClean="0">
                <a:solidFill>
                  <a:srgbClr val="000000"/>
                </a:solidFill>
              </a:rPr>
              <a:t>2015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1491</Words>
  <Application>Microsoft Office PowerPoint</Application>
  <PresentationFormat>Widescreen</PresentationFormat>
  <Paragraphs>520</Paragraphs>
  <Slides>55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Office Theme</vt:lpstr>
      <vt:lpstr>CDraw</vt:lpstr>
      <vt:lpstr> Towards a healthy body weight: the prevention of obesity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 societal problems problems on the front page of the quality newspapers </vt:lpstr>
      <vt:lpstr>PowerPoint Presentation</vt:lpstr>
      <vt:lpstr>PowerPoint Presentation</vt:lpstr>
      <vt:lpstr>PowerPoint Presentation</vt:lpstr>
      <vt:lpstr> Methodology of Societal Complexity   supports decision making for politicians  on local, state and global level   using the Compram Methodology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Institutes for  Sustainable Economy</dc:title>
  <dc:creator>DeTombe</dc:creator>
  <cp:lastModifiedBy>LSak</cp:lastModifiedBy>
  <cp:revision>62</cp:revision>
  <cp:lastPrinted>2019-06-04T09:28:48Z</cp:lastPrinted>
  <dcterms:created xsi:type="dcterms:W3CDTF">2019-06-04T09:11:04Z</dcterms:created>
  <dcterms:modified xsi:type="dcterms:W3CDTF">2019-09-19T09:56:14Z</dcterms:modified>
</cp:coreProperties>
</file>