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94" r:id="rId2"/>
    <p:sldId id="264" r:id="rId3"/>
    <p:sldId id="296" r:id="rId4"/>
    <p:sldId id="295" r:id="rId5"/>
    <p:sldId id="257" r:id="rId6"/>
    <p:sldId id="268" r:id="rId7"/>
    <p:sldId id="258" r:id="rId8"/>
    <p:sldId id="260" r:id="rId9"/>
    <p:sldId id="261" r:id="rId10"/>
    <p:sldId id="262" r:id="rId11"/>
    <p:sldId id="263" r:id="rId12"/>
    <p:sldId id="270" r:id="rId13"/>
    <p:sldId id="271" r:id="rId14"/>
    <p:sldId id="272" r:id="rId15"/>
    <p:sldId id="273" r:id="rId16"/>
    <p:sldId id="274" r:id="rId17"/>
    <p:sldId id="275" r:id="rId18"/>
    <p:sldId id="276" r:id="rId19"/>
    <p:sldId id="277" r:id="rId20"/>
    <p:sldId id="282" r:id="rId21"/>
    <p:sldId id="280" r:id="rId22"/>
    <p:sldId id="286" r:id="rId23"/>
    <p:sldId id="291" r:id="rId24"/>
    <p:sldId id="293" r:id="rId25"/>
    <p:sldId id="284" r:id="rId26"/>
    <p:sldId id="285" r:id="rId27"/>
    <p:sldId id="287" r:id="rId28"/>
    <p:sldId id="289" r:id="rId29"/>
    <p:sldId id="290" r:id="rId30"/>
    <p:sldId id="292" r:id="rId3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BBF86-D70E-42BC-8BDF-0DBBB010D6EB}" v="12" dt="2019-09-20T05:37:30.491"/>
    <p1510:client id="{C572B5A4-30F8-488D-856A-6F041226F6B0}" v="16" dt="2019-09-18T19:50:42.251"/>
    <p1510:client id="{F45C613F-8B15-41F9-8DC9-4A515F229891}" v="4" dt="2019-09-19T13:49:41.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9582" autoAdjust="0"/>
  </p:normalViewPr>
  <p:slideViewPr>
    <p:cSldViewPr snapToGrid="0">
      <p:cViewPr varScale="1">
        <p:scale>
          <a:sx n="88" d="100"/>
          <a:sy n="88" d="100"/>
        </p:scale>
        <p:origin x="13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us Plikynas" userId="d13cf0a661d91389" providerId="Windows Live" clId="Web-{370BBF86-D70E-42BC-8BDF-0DBBB010D6EB}"/>
    <pc:docChg chg="modSld">
      <pc:chgData name="Darius Plikynas" userId="d13cf0a661d91389" providerId="Windows Live" clId="Web-{370BBF86-D70E-42BC-8BDF-0DBBB010D6EB}" dt="2019-09-20T05:37:30.491" v="11" actId="1076"/>
      <pc:docMkLst>
        <pc:docMk/>
      </pc:docMkLst>
      <pc:sldChg chg="modSp">
        <pc:chgData name="Darius Plikynas" userId="d13cf0a661d91389" providerId="Windows Live" clId="Web-{370BBF86-D70E-42BC-8BDF-0DBBB010D6EB}" dt="2019-09-20T05:37:30.491" v="11" actId="1076"/>
        <pc:sldMkLst>
          <pc:docMk/>
          <pc:sldMk cId="2241484851" sldId="294"/>
        </pc:sldMkLst>
        <pc:spChg chg="mod">
          <ac:chgData name="Darius Plikynas" userId="d13cf0a661d91389" providerId="Windows Live" clId="Web-{370BBF86-D70E-42BC-8BDF-0DBBB010D6EB}" dt="2019-09-20T05:37:14.631" v="6" actId="1076"/>
          <ac:spMkLst>
            <pc:docMk/>
            <pc:sldMk cId="2241484851" sldId="294"/>
            <ac:spMk id="2" creationId="{00000000-0000-0000-0000-000000000000}"/>
          </ac:spMkLst>
        </pc:spChg>
        <pc:picChg chg="mod">
          <ac:chgData name="Darius Plikynas" userId="d13cf0a661d91389" providerId="Windows Live" clId="Web-{370BBF86-D70E-42BC-8BDF-0DBBB010D6EB}" dt="2019-09-20T05:37:28.616" v="10" actId="1076"/>
          <ac:picMkLst>
            <pc:docMk/>
            <pc:sldMk cId="2241484851" sldId="294"/>
            <ac:picMk id="6" creationId="{00000000-0000-0000-0000-000000000000}"/>
          </ac:picMkLst>
        </pc:picChg>
        <pc:picChg chg="mod">
          <ac:chgData name="Darius Plikynas" userId="d13cf0a661d91389" providerId="Windows Live" clId="Web-{370BBF86-D70E-42BC-8BDF-0DBBB010D6EB}" dt="2019-09-20T05:37:30.491" v="11" actId="1076"/>
          <ac:picMkLst>
            <pc:docMk/>
            <pc:sldMk cId="2241484851" sldId="294"/>
            <ac:picMk id="8" creationId="{00000000-0000-0000-0000-000000000000}"/>
          </ac:picMkLst>
        </pc:picChg>
      </pc:sldChg>
    </pc:docChg>
  </pc:docChgLst>
  <pc:docChgLst>
    <pc:chgData name="Arunas Miliauskas" userId="0d05a03ad1056e37" providerId="LiveId" clId="{C572B5A4-30F8-488D-856A-6F041226F6B0}"/>
    <pc:docChg chg="undo custSel addSld delSld modSld sldOrd">
      <pc:chgData name="Arunas Miliauskas" userId="0d05a03ad1056e37" providerId="LiveId" clId="{C572B5A4-30F8-488D-856A-6F041226F6B0}" dt="2019-09-18T19:52:22.729" v="1325" actId="6549"/>
      <pc:docMkLst>
        <pc:docMk/>
      </pc:docMkLst>
      <pc:sldChg chg="modSp">
        <pc:chgData name="Arunas Miliauskas" userId="0d05a03ad1056e37" providerId="LiveId" clId="{C572B5A4-30F8-488D-856A-6F041226F6B0}" dt="2019-09-17T20:02:30.643" v="18" actId="20577"/>
        <pc:sldMkLst>
          <pc:docMk/>
          <pc:sldMk cId="4164782886" sldId="282"/>
        </pc:sldMkLst>
        <pc:spChg chg="mod">
          <ac:chgData name="Arunas Miliauskas" userId="0d05a03ad1056e37" providerId="LiveId" clId="{C572B5A4-30F8-488D-856A-6F041226F6B0}" dt="2019-09-17T20:02:30.643" v="18" actId="20577"/>
          <ac:spMkLst>
            <pc:docMk/>
            <pc:sldMk cId="4164782886" sldId="282"/>
            <ac:spMk id="3" creationId="{00000000-0000-0000-0000-000000000000}"/>
          </ac:spMkLst>
        </pc:spChg>
      </pc:sldChg>
      <pc:sldChg chg="modSp">
        <pc:chgData name="Arunas Miliauskas" userId="0d05a03ad1056e37" providerId="LiveId" clId="{C572B5A4-30F8-488D-856A-6F041226F6B0}" dt="2019-09-18T16:53:29.596" v="125" actId="20577"/>
        <pc:sldMkLst>
          <pc:docMk/>
          <pc:sldMk cId="1227354500" sldId="284"/>
        </pc:sldMkLst>
        <pc:spChg chg="mod">
          <ac:chgData name="Arunas Miliauskas" userId="0d05a03ad1056e37" providerId="LiveId" clId="{C572B5A4-30F8-488D-856A-6F041226F6B0}" dt="2019-09-18T16:53:29.596" v="125" actId="20577"/>
          <ac:spMkLst>
            <pc:docMk/>
            <pc:sldMk cId="1227354500" sldId="284"/>
            <ac:spMk id="3" creationId="{00000000-0000-0000-0000-000000000000}"/>
          </ac:spMkLst>
        </pc:spChg>
      </pc:sldChg>
      <pc:sldChg chg="ord">
        <pc:chgData name="Arunas Miliauskas" userId="0d05a03ad1056e37" providerId="LiveId" clId="{C572B5A4-30F8-488D-856A-6F041226F6B0}" dt="2019-09-17T20:07:21.820" v="26"/>
        <pc:sldMkLst>
          <pc:docMk/>
          <pc:sldMk cId="2942748046" sldId="286"/>
        </pc:sldMkLst>
      </pc:sldChg>
      <pc:sldChg chg="modSp">
        <pc:chgData name="Arunas Miliauskas" userId="0d05a03ad1056e37" providerId="LiveId" clId="{C572B5A4-30F8-488D-856A-6F041226F6B0}" dt="2019-09-17T20:11:33.144" v="99" actId="20577"/>
        <pc:sldMkLst>
          <pc:docMk/>
          <pc:sldMk cId="1321764482" sldId="287"/>
        </pc:sldMkLst>
        <pc:spChg chg="mod">
          <ac:chgData name="Arunas Miliauskas" userId="0d05a03ad1056e37" providerId="LiveId" clId="{C572B5A4-30F8-488D-856A-6F041226F6B0}" dt="2019-09-17T20:11:33.144" v="99" actId="20577"/>
          <ac:spMkLst>
            <pc:docMk/>
            <pc:sldMk cId="1321764482" sldId="287"/>
            <ac:spMk id="11" creationId="{D0C76A65-1AFB-4CB4-9E00-63D4E4157920}"/>
          </ac:spMkLst>
        </pc:spChg>
      </pc:sldChg>
      <pc:sldChg chg="addSp delSp modSp ord">
        <pc:chgData name="Arunas Miliauskas" userId="0d05a03ad1056e37" providerId="LiveId" clId="{C572B5A4-30F8-488D-856A-6F041226F6B0}" dt="2019-09-18T19:48:24.802" v="1134" actId="1076"/>
        <pc:sldMkLst>
          <pc:docMk/>
          <pc:sldMk cId="506553702" sldId="291"/>
        </pc:sldMkLst>
        <pc:picChg chg="add del mod">
          <ac:chgData name="Arunas Miliauskas" userId="0d05a03ad1056e37" providerId="LiveId" clId="{C572B5A4-30F8-488D-856A-6F041226F6B0}" dt="2019-09-18T19:48:18.643" v="1128" actId="478"/>
          <ac:picMkLst>
            <pc:docMk/>
            <pc:sldMk cId="506553702" sldId="291"/>
            <ac:picMk id="8" creationId="{00CA71D8-8F8C-4781-95AD-E7779B63CB66}"/>
          </ac:picMkLst>
        </pc:picChg>
        <pc:picChg chg="add mod">
          <ac:chgData name="Arunas Miliauskas" userId="0d05a03ad1056e37" providerId="LiveId" clId="{C572B5A4-30F8-488D-856A-6F041226F6B0}" dt="2019-09-18T19:48:24.802" v="1134" actId="1076"/>
          <ac:picMkLst>
            <pc:docMk/>
            <pc:sldMk cId="506553702" sldId="291"/>
            <ac:picMk id="9" creationId="{CB61E7B7-DA08-466C-B8D1-652E188C7047}"/>
          </ac:picMkLst>
        </pc:picChg>
        <pc:picChg chg="del">
          <ac:chgData name="Arunas Miliauskas" userId="0d05a03ad1056e37" providerId="LiveId" clId="{C572B5A4-30F8-488D-856A-6F041226F6B0}" dt="2019-09-17T20:06:15.263" v="19" actId="478"/>
          <ac:picMkLst>
            <pc:docMk/>
            <pc:sldMk cId="506553702" sldId="291"/>
            <ac:picMk id="11" creationId="{39F01393-9AA8-4D79-9D19-731EA45422CB}"/>
          </ac:picMkLst>
        </pc:picChg>
      </pc:sldChg>
      <pc:sldChg chg="add del">
        <pc:chgData name="Arunas Miliauskas" userId="0d05a03ad1056e37" providerId="LiveId" clId="{C572B5A4-30F8-488D-856A-6F041226F6B0}" dt="2019-09-18T16:56:46.947" v="127"/>
        <pc:sldMkLst>
          <pc:docMk/>
          <pc:sldMk cId="111646465" sldId="292"/>
        </pc:sldMkLst>
      </pc:sldChg>
      <pc:sldChg chg="modSp add">
        <pc:chgData name="Arunas Miliauskas" userId="0d05a03ad1056e37" providerId="LiveId" clId="{C572B5A4-30F8-488D-856A-6F041226F6B0}" dt="2019-09-18T18:58:59.554" v="1127"/>
        <pc:sldMkLst>
          <pc:docMk/>
          <pc:sldMk cId="957977935" sldId="292"/>
        </pc:sldMkLst>
        <pc:spChg chg="mod">
          <ac:chgData name="Arunas Miliauskas" userId="0d05a03ad1056e37" providerId="LiveId" clId="{C572B5A4-30F8-488D-856A-6F041226F6B0}" dt="2019-09-18T16:57:01.308" v="129" actId="20577"/>
          <ac:spMkLst>
            <pc:docMk/>
            <pc:sldMk cId="957977935" sldId="292"/>
            <ac:spMk id="2" creationId="{00000000-0000-0000-0000-000000000000}"/>
          </ac:spMkLst>
        </pc:spChg>
        <pc:spChg chg="mod">
          <ac:chgData name="Arunas Miliauskas" userId="0d05a03ad1056e37" providerId="LiveId" clId="{C572B5A4-30F8-488D-856A-6F041226F6B0}" dt="2019-09-18T18:58:59.554" v="1127"/>
          <ac:spMkLst>
            <pc:docMk/>
            <pc:sldMk cId="957977935" sldId="292"/>
            <ac:spMk id="3" creationId="{00000000-0000-0000-0000-000000000000}"/>
          </ac:spMkLst>
        </pc:spChg>
      </pc:sldChg>
      <pc:sldChg chg="addSp delSp modSp add">
        <pc:chgData name="Arunas Miliauskas" userId="0d05a03ad1056e37" providerId="LiveId" clId="{C572B5A4-30F8-488D-856A-6F041226F6B0}" dt="2019-09-18T19:52:22.729" v="1325" actId="6549"/>
        <pc:sldMkLst>
          <pc:docMk/>
          <pc:sldMk cId="3852169996" sldId="293"/>
        </pc:sldMkLst>
        <pc:spChg chg="mod">
          <ac:chgData name="Arunas Miliauskas" userId="0d05a03ad1056e37" providerId="LiveId" clId="{C572B5A4-30F8-488D-856A-6F041226F6B0}" dt="2019-09-18T19:49:01.941" v="1159" actId="20577"/>
          <ac:spMkLst>
            <pc:docMk/>
            <pc:sldMk cId="3852169996" sldId="293"/>
            <ac:spMk id="2" creationId="{00000000-0000-0000-0000-000000000000}"/>
          </ac:spMkLst>
        </pc:spChg>
        <pc:spChg chg="mod">
          <ac:chgData name="Arunas Miliauskas" userId="0d05a03ad1056e37" providerId="LiveId" clId="{C572B5A4-30F8-488D-856A-6F041226F6B0}" dt="2019-09-18T19:52:22.729" v="1325" actId="6549"/>
          <ac:spMkLst>
            <pc:docMk/>
            <pc:sldMk cId="3852169996" sldId="293"/>
            <ac:spMk id="3" creationId="{00000000-0000-0000-0000-000000000000}"/>
          </ac:spMkLst>
        </pc:spChg>
        <pc:picChg chg="add mod">
          <ac:chgData name="Arunas Miliauskas" userId="0d05a03ad1056e37" providerId="LiveId" clId="{C572B5A4-30F8-488D-856A-6F041226F6B0}" dt="2019-09-18T19:50:43.462" v="1163" actId="962"/>
          <ac:picMkLst>
            <pc:docMk/>
            <pc:sldMk cId="3852169996" sldId="293"/>
            <ac:picMk id="8" creationId="{3FBA4BE3-A61F-42D7-A90A-F6F93121E9A0}"/>
          </ac:picMkLst>
        </pc:picChg>
        <pc:picChg chg="del">
          <ac:chgData name="Arunas Miliauskas" userId="0d05a03ad1056e37" providerId="LiveId" clId="{C572B5A4-30F8-488D-856A-6F041226F6B0}" dt="2019-09-18T19:50:41.685" v="1160" actId="478"/>
          <ac:picMkLst>
            <pc:docMk/>
            <pc:sldMk cId="3852169996" sldId="293"/>
            <ac:picMk id="9" creationId="{CB61E7B7-DA08-466C-B8D1-652E188C7047}"/>
          </ac:picMkLst>
        </pc:picChg>
      </pc:sldChg>
    </pc:docChg>
  </pc:docChgLst>
  <pc:docChgLst>
    <pc:chgData name="Darius Plikynas" userId="d13cf0a661d91389" providerId="Windows Live" clId="Web-{F45C613F-8B15-41F9-8DC9-4A515F229891}"/>
    <pc:docChg chg="modSld">
      <pc:chgData name="Darius Plikynas" userId="d13cf0a661d91389" providerId="Windows Live" clId="Web-{F45C613F-8B15-41F9-8DC9-4A515F229891}" dt="2019-09-19T13:49:41.871" v="3" actId="20577"/>
      <pc:docMkLst>
        <pc:docMk/>
      </pc:docMkLst>
      <pc:sldChg chg="modSp">
        <pc:chgData name="Darius Plikynas" userId="d13cf0a661d91389" providerId="Windows Live" clId="Web-{F45C613F-8B15-41F9-8DC9-4A515F229891}" dt="2019-09-19T13:49:41.855" v="2" actId="20577"/>
        <pc:sldMkLst>
          <pc:docMk/>
          <pc:sldMk cId="4112276628" sldId="256"/>
        </pc:sldMkLst>
        <pc:spChg chg="mod">
          <ac:chgData name="Darius Plikynas" userId="d13cf0a661d91389" providerId="Windows Live" clId="Web-{F45C613F-8B15-41F9-8DC9-4A515F229891}" dt="2019-09-19T13:49:41.855" v="2" actId="20577"/>
          <ac:spMkLst>
            <pc:docMk/>
            <pc:sldMk cId="4112276628" sldId="256"/>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B315E-163C-4B2F-9792-2D04356B1438}" type="datetimeFigureOut">
              <a:rPr lang="lt-LT" smtClean="0"/>
              <a:t>2019-09-20</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ACE44-1FDD-43D5-A1FD-FF855D423A83}" type="slidenum">
              <a:rPr lang="lt-LT" smtClean="0"/>
              <a:t>‹#›</a:t>
            </a:fld>
            <a:endParaRPr lang="lt-LT"/>
          </a:p>
        </p:txBody>
      </p:sp>
    </p:spTree>
    <p:extLst>
      <p:ext uri="{BB962C8B-B14F-4D97-AF65-F5344CB8AC3E}">
        <p14:creationId xmlns:p14="http://schemas.microsoft.com/office/powerpoint/2010/main" val="412812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1</a:t>
            </a:fld>
            <a:endParaRPr lang="lt-LT"/>
          </a:p>
        </p:txBody>
      </p:sp>
    </p:spTree>
    <p:extLst>
      <p:ext uri="{BB962C8B-B14F-4D97-AF65-F5344CB8AC3E}">
        <p14:creationId xmlns:p14="http://schemas.microsoft.com/office/powerpoint/2010/main" val="308829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23</a:t>
            </a:fld>
            <a:endParaRPr lang="lt-LT"/>
          </a:p>
        </p:txBody>
      </p:sp>
    </p:spTree>
    <p:extLst>
      <p:ext uri="{BB962C8B-B14F-4D97-AF65-F5344CB8AC3E}">
        <p14:creationId xmlns:p14="http://schemas.microsoft.com/office/powerpoint/2010/main" val="27210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24</a:t>
            </a:fld>
            <a:endParaRPr lang="lt-LT"/>
          </a:p>
        </p:txBody>
      </p:sp>
    </p:spTree>
    <p:extLst>
      <p:ext uri="{BB962C8B-B14F-4D97-AF65-F5344CB8AC3E}">
        <p14:creationId xmlns:p14="http://schemas.microsoft.com/office/powerpoint/2010/main" val="320654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26</a:t>
            </a:fld>
            <a:endParaRPr lang="lt-LT"/>
          </a:p>
        </p:txBody>
      </p:sp>
    </p:spTree>
    <p:extLst>
      <p:ext uri="{BB962C8B-B14F-4D97-AF65-F5344CB8AC3E}">
        <p14:creationId xmlns:p14="http://schemas.microsoft.com/office/powerpoint/2010/main" val="310043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27</a:t>
            </a:fld>
            <a:endParaRPr lang="lt-LT"/>
          </a:p>
        </p:txBody>
      </p:sp>
    </p:spTree>
    <p:extLst>
      <p:ext uri="{BB962C8B-B14F-4D97-AF65-F5344CB8AC3E}">
        <p14:creationId xmlns:p14="http://schemas.microsoft.com/office/powerpoint/2010/main" val="376935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28</a:t>
            </a:fld>
            <a:endParaRPr lang="lt-LT"/>
          </a:p>
        </p:txBody>
      </p:sp>
    </p:spTree>
    <p:extLst>
      <p:ext uri="{BB962C8B-B14F-4D97-AF65-F5344CB8AC3E}">
        <p14:creationId xmlns:p14="http://schemas.microsoft.com/office/powerpoint/2010/main" val="362624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29</a:t>
            </a:fld>
            <a:endParaRPr lang="lt-LT"/>
          </a:p>
        </p:txBody>
      </p:sp>
    </p:spTree>
    <p:extLst>
      <p:ext uri="{BB962C8B-B14F-4D97-AF65-F5344CB8AC3E}">
        <p14:creationId xmlns:p14="http://schemas.microsoft.com/office/powerpoint/2010/main" val="427919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E72ACE44-1FDD-43D5-A1FD-FF855D423A83}" type="slidenum">
              <a:rPr lang="lt-LT" smtClean="0"/>
              <a:t>30</a:t>
            </a:fld>
            <a:endParaRPr lang="lt-LT"/>
          </a:p>
        </p:txBody>
      </p:sp>
    </p:spTree>
    <p:extLst>
      <p:ext uri="{BB962C8B-B14F-4D97-AF65-F5344CB8AC3E}">
        <p14:creationId xmlns:p14="http://schemas.microsoft.com/office/powerpoint/2010/main" val="117088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lgn="just">
              <a:lnSpc>
                <a:spcPct val="100000"/>
              </a:lnSpc>
              <a:spcBef>
                <a:spcPts val="1000"/>
              </a:spcBef>
              <a:spcAft>
                <a:spcPts val="600"/>
              </a:spcAft>
            </a:pPr>
            <a:r>
              <a:rPr lang="en-US" sz="1400" i="1" dirty="0"/>
              <a:t>Outcomes of this pilot study are potentially oriented for </a:t>
            </a:r>
          </a:p>
          <a:p>
            <a:pPr lvl="1" algn="just">
              <a:lnSpc>
                <a:spcPct val="100000"/>
              </a:lnSpc>
              <a:spcAft>
                <a:spcPts val="600"/>
              </a:spcAft>
              <a:buFontTx/>
              <a:buChar char="-"/>
            </a:pPr>
            <a:r>
              <a:rPr lang="en-US" sz="1400" i="1" dirty="0"/>
              <a:t>cultural impact assessment to social capital, </a:t>
            </a:r>
          </a:p>
          <a:p>
            <a:pPr lvl="1" algn="just">
              <a:lnSpc>
                <a:spcPct val="100000"/>
              </a:lnSpc>
              <a:spcAft>
                <a:spcPts val="600"/>
              </a:spcAft>
              <a:buFontTx/>
              <a:buChar char="-"/>
            </a:pPr>
            <a:r>
              <a:rPr lang="en-US" sz="1400" i="1" dirty="0"/>
              <a:t>rational strategic planning,</a:t>
            </a:r>
          </a:p>
          <a:p>
            <a:pPr lvl="1" algn="just">
              <a:lnSpc>
                <a:spcPct val="100000"/>
              </a:lnSpc>
              <a:spcAft>
                <a:spcPts val="600"/>
              </a:spcAft>
              <a:buFontTx/>
              <a:buChar char="-"/>
            </a:pPr>
            <a:r>
              <a:rPr lang="en-US" sz="1400" i="1" dirty="0"/>
              <a:t>public cultural policy interventions, </a:t>
            </a:r>
          </a:p>
          <a:p>
            <a:pPr lvl="1" algn="just">
              <a:lnSpc>
                <a:spcPct val="100000"/>
              </a:lnSpc>
              <a:spcAft>
                <a:spcPts val="600"/>
              </a:spcAft>
              <a:buFontTx/>
              <a:buChar char="-"/>
            </a:pPr>
            <a:r>
              <a:rPr lang="en-US" sz="1400" i="1" dirty="0"/>
              <a:t>use of public funds for general culture, and for encouragement of cultural industries and creativity.</a:t>
            </a:r>
          </a:p>
          <a:p>
            <a:endParaRPr lang="en-US" dirty="0"/>
          </a:p>
          <a:p>
            <a:pPr algn="just" hangingPunct="0">
              <a:lnSpc>
                <a:spcPct val="100000"/>
              </a:lnSpc>
            </a:pPr>
            <a:r>
              <a:rPr lang="en-US" sz="1200" dirty="0"/>
              <a:t>The main conceptual idea of our research is to investigate the social impact of dynamical cultural processes in order to understand the impact of cultural events on the individual</a:t>
            </a:r>
            <a:r>
              <a:rPr lang="lt-LT" sz="1200" dirty="0"/>
              <a:t> (</a:t>
            </a:r>
            <a:r>
              <a:rPr lang="lt-LT" sz="1200" dirty="0" err="1"/>
              <a:t>agent</a:t>
            </a:r>
            <a:r>
              <a:rPr lang="lt-LT" sz="1200" dirty="0"/>
              <a:t> </a:t>
            </a:r>
            <a:r>
              <a:rPr lang="lt-LT" sz="1200" dirty="0" err="1"/>
              <a:t>or</a:t>
            </a:r>
            <a:r>
              <a:rPr lang="lt-LT" sz="1200" dirty="0"/>
              <a:t> </a:t>
            </a:r>
            <a:r>
              <a:rPr lang="lt-LT" sz="1200" dirty="0" err="1"/>
              <a:t>actor</a:t>
            </a:r>
            <a:r>
              <a:rPr lang="lt-LT" sz="1200" dirty="0"/>
              <a:t>)</a:t>
            </a:r>
            <a:r>
              <a:rPr lang="en-US" sz="1200" dirty="0"/>
              <a:t> and society. </a:t>
            </a:r>
            <a:endParaRPr lang="lt-LT" sz="1200" dirty="0"/>
          </a:p>
          <a:p>
            <a:pPr algn="just" hangingPunct="0">
              <a:lnSpc>
                <a:spcPct val="100000"/>
              </a:lnSpc>
            </a:pPr>
            <a:r>
              <a:rPr lang="en-US" sz="1200" dirty="0"/>
              <a:t>Thus</a:t>
            </a:r>
            <a:r>
              <a:rPr lang="lt-LT" sz="1200" dirty="0"/>
              <a:t>, i</a:t>
            </a:r>
            <a:r>
              <a:rPr lang="en-US" sz="1200" dirty="0"/>
              <a:t>n the course of cultural events, the added value of social capital is modelled, which generates the social impact of cultural processes. </a:t>
            </a:r>
            <a:endParaRPr lang="lt-LT" sz="1200" dirty="0"/>
          </a:p>
          <a:p>
            <a:pPr algn="just" hangingPunct="0">
              <a:lnSpc>
                <a:spcPct val="100000"/>
              </a:lnSpc>
            </a:pPr>
            <a:r>
              <a:rPr lang="en-US" sz="1200" dirty="0"/>
              <a:t>And this social impact determines the processes of global convergence and local polarization in a society. </a:t>
            </a:r>
            <a:endParaRPr lang="lt-LT" sz="1200" dirty="0"/>
          </a:p>
          <a:p>
            <a:pPr algn="just" hangingPunct="0">
              <a:lnSpc>
                <a:spcPct val="100000"/>
              </a:lnSpc>
            </a:pPr>
            <a:r>
              <a:rPr lang="en-US" sz="1200" dirty="0"/>
              <a:t>The conceptual model is empirically based on the analysis of the social impact of cultural processes and social capital measurements in UK, Lithuania and other countries. </a:t>
            </a:r>
            <a:endParaRPr lang="lt-LT" sz="1200" dirty="0"/>
          </a:p>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2</a:t>
            </a:fld>
            <a:endParaRPr lang="lt-LT"/>
          </a:p>
        </p:txBody>
      </p:sp>
    </p:spTree>
    <p:extLst>
      <p:ext uri="{BB962C8B-B14F-4D97-AF65-F5344CB8AC3E}">
        <p14:creationId xmlns:p14="http://schemas.microsoft.com/office/powerpoint/2010/main" val="46760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err="1" smtClean="0"/>
              <a:t>Please</a:t>
            </a:r>
            <a:r>
              <a:rPr lang="lt-LT" dirty="0" smtClean="0"/>
              <a:t>, </a:t>
            </a:r>
            <a:r>
              <a:rPr lang="lt-LT" dirty="0" err="1" smtClean="0"/>
              <a:t>let</a:t>
            </a:r>
            <a:r>
              <a:rPr lang="lt-LT" dirty="0" smtClean="0"/>
              <a:t> me </a:t>
            </a:r>
            <a:r>
              <a:rPr lang="lt-LT" dirty="0" err="1" smtClean="0"/>
              <a:t>share</a:t>
            </a:r>
            <a:r>
              <a:rPr lang="lt-LT" dirty="0" smtClean="0"/>
              <a:t> </a:t>
            </a:r>
            <a:r>
              <a:rPr lang="lt-LT" dirty="0" err="1" smtClean="0"/>
              <a:t>with</a:t>
            </a:r>
            <a:r>
              <a:rPr lang="lt-LT" dirty="0" smtClean="0"/>
              <a:t> </a:t>
            </a:r>
            <a:r>
              <a:rPr lang="lt-LT" dirty="0" err="1" smtClean="0"/>
              <a:t>you</a:t>
            </a:r>
            <a:r>
              <a:rPr lang="lt-LT" dirty="0" smtClean="0"/>
              <a:t> </a:t>
            </a:r>
            <a:r>
              <a:rPr lang="lt-LT" dirty="0" err="1" smtClean="0"/>
              <a:t>how</a:t>
            </a:r>
            <a:r>
              <a:rPr lang="lt-LT" dirty="0" smtClean="0"/>
              <a:t> I </a:t>
            </a:r>
            <a:r>
              <a:rPr lang="lt-LT" dirty="0" err="1" smtClean="0"/>
              <a:t>personally</a:t>
            </a:r>
            <a:r>
              <a:rPr lang="lt-LT" dirty="0" smtClean="0"/>
              <a:t> </a:t>
            </a:r>
            <a:r>
              <a:rPr lang="lt-LT" dirty="0" err="1" smtClean="0"/>
              <a:t>got</a:t>
            </a:r>
            <a:r>
              <a:rPr lang="lt-LT" dirty="0" smtClean="0"/>
              <a:t> </a:t>
            </a:r>
            <a:r>
              <a:rPr lang="lt-LT" dirty="0" err="1" smtClean="0"/>
              <a:t>involved</a:t>
            </a:r>
            <a:r>
              <a:rPr lang="lt-LT" dirty="0" smtClean="0"/>
              <a:t> </a:t>
            </a:r>
            <a:r>
              <a:rPr lang="lt-LT" dirty="0" err="1" smtClean="0"/>
              <a:t>into</a:t>
            </a:r>
            <a:r>
              <a:rPr lang="lt-LT" dirty="0" smtClean="0"/>
              <a:t> </a:t>
            </a:r>
            <a:r>
              <a:rPr lang="lt-LT" dirty="0" err="1" smtClean="0"/>
              <a:t>the</a:t>
            </a:r>
            <a:r>
              <a:rPr lang="lt-LT" dirty="0" smtClean="0"/>
              <a:t> </a:t>
            </a:r>
            <a:r>
              <a:rPr lang="lt-LT" dirty="0" err="1" smtClean="0"/>
              <a:t>social</a:t>
            </a:r>
            <a:r>
              <a:rPr lang="lt-LT" dirty="0" smtClean="0"/>
              <a:t> </a:t>
            </a:r>
            <a:r>
              <a:rPr lang="lt-LT" dirty="0" err="1" smtClean="0"/>
              <a:t>capital</a:t>
            </a:r>
            <a:r>
              <a:rPr lang="lt-LT" dirty="0" smtClean="0"/>
              <a:t> </a:t>
            </a:r>
            <a:r>
              <a:rPr lang="lt-LT" dirty="0" err="1" smtClean="0"/>
              <a:t>research</a:t>
            </a:r>
            <a:r>
              <a:rPr lang="lt-LT" dirty="0" smtClean="0"/>
              <a:t> </a:t>
            </a:r>
            <a:r>
              <a:rPr lang="lt-LT" dirty="0" err="1" smtClean="0"/>
              <a:t>area</a:t>
            </a:r>
            <a:r>
              <a:rPr lang="lt-LT" dirty="0" smtClean="0"/>
              <a:t>.</a:t>
            </a:r>
          </a:p>
          <a:p>
            <a:r>
              <a:rPr lang="lt-LT" dirty="0" err="1" smtClean="0"/>
              <a:t>Believe</a:t>
            </a:r>
            <a:r>
              <a:rPr lang="lt-LT" dirty="0" smtClean="0"/>
              <a:t> me, it </a:t>
            </a:r>
            <a:r>
              <a:rPr lang="lt-LT" dirty="0" err="1" smtClean="0"/>
              <a:t>was</a:t>
            </a:r>
            <a:r>
              <a:rPr lang="lt-LT" dirty="0" smtClean="0"/>
              <a:t> </a:t>
            </a:r>
            <a:r>
              <a:rPr lang="lt-LT" dirty="0" err="1" smtClean="0"/>
              <a:t>not</a:t>
            </a:r>
            <a:r>
              <a:rPr lang="lt-LT" dirty="0" smtClean="0"/>
              <a:t> </a:t>
            </a:r>
            <a:r>
              <a:rPr lang="lt-LT" dirty="0" err="1" smtClean="0"/>
              <a:t>motivated</a:t>
            </a:r>
            <a:r>
              <a:rPr lang="lt-LT" dirty="0" smtClean="0"/>
              <a:t> </a:t>
            </a:r>
            <a:r>
              <a:rPr lang="lt-LT" dirty="0" err="1" smtClean="0"/>
              <a:t>by</a:t>
            </a:r>
            <a:r>
              <a:rPr lang="lt-LT" dirty="0" smtClean="0"/>
              <a:t> </a:t>
            </a:r>
            <a:r>
              <a:rPr lang="lt-LT" dirty="0" err="1" smtClean="0"/>
              <a:t>the</a:t>
            </a:r>
            <a:r>
              <a:rPr lang="lt-LT" dirty="0" smtClean="0"/>
              <a:t> </a:t>
            </a:r>
            <a:r>
              <a:rPr lang="lt-LT" dirty="0" err="1" smtClean="0"/>
              <a:t>utalitarian</a:t>
            </a:r>
            <a:r>
              <a:rPr lang="lt-LT" dirty="0" smtClean="0"/>
              <a:t> </a:t>
            </a:r>
            <a:r>
              <a:rPr lang="lt-LT" dirty="0" err="1" smtClean="0"/>
              <a:t>strive</a:t>
            </a:r>
            <a:r>
              <a:rPr lang="lt-LT" dirty="0" smtClean="0"/>
              <a:t> to </a:t>
            </a:r>
            <a:r>
              <a:rPr lang="lt-LT" dirty="0" err="1" smtClean="0"/>
              <a:t>find</a:t>
            </a:r>
            <a:r>
              <a:rPr lang="lt-LT" dirty="0" smtClean="0"/>
              <a:t> </a:t>
            </a:r>
            <a:r>
              <a:rPr lang="lt-LT" dirty="0" err="1" smtClean="0"/>
              <a:t>new</a:t>
            </a:r>
            <a:r>
              <a:rPr lang="lt-LT" dirty="0" smtClean="0"/>
              <a:t> </a:t>
            </a:r>
            <a:r>
              <a:rPr lang="lt-LT" dirty="0" err="1" smtClean="0"/>
              <a:t>ways</a:t>
            </a:r>
            <a:r>
              <a:rPr lang="lt-LT" dirty="0" smtClean="0"/>
              <a:t> to </a:t>
            </a:r>
            <a:r>
              <a:rPr lang="lt-LT" dirty="0" err="1" smtClean="0"/>
              <a:t>capitalize</a:t>
            </a:r>
            <a:r>
              <a:rPr lang="lt-LT" dirty="0" smtClean="0"/>
              <a:t> </a:t>
            </a:r>
            <a:r>
              <a:rPr lang="lt-LT" dirty="0" err="1" smtClean="0"/>
              <a:t>on</a:t>
            </a:r>
            <a:r>
              <a:rPr lang="lt-LT" dirty="0" smtClean="0"/>
              <a:t> </a:t>
            </a:r>
            <a:r>
              <a:rPr lang="lt-LT" baseline="0" dirty="0" err="1" smtClean="0"/>
              <a:t>one</a:t>
            </a:r>
            <a:r>
              <a:rPr lang="lt-LT" baseline="0" dirty="0" smtClean="0"/>
              <a:t> </a:t>
            </a:r>
            <a:r>
              <a:rPr lang="lt-LT" baseline="0" dirty="0" err="1" smtClean="0"/>
              <a:t>more</a:t>
            </a:r>
            <a:r>
              <a:rPr lang="lt-LT" baseline="0" dirty="0" smtClean="0"/>
              <a:t> </a:t>
            </a:r>
            <a:r>
              <a:rPr lang="lt-LT" baseline="0" dirty="0" err="1" smtClean="0"/>
              <a:t>form</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capital</a:t>
            </a:r>
            <a:r>
              <a:rPr lang="lt-LT" baseline="0" dirty="0" smtClean="0"/>
              <a:t>.</a:t>
            </a:r>
          </a:p>
          <a:p>
            <a:r>
              <a:rPr lang="lt-LT" baseline="0" dirty="0" err="1" smtClean="0"/>
              <a:t>Nor</a:t>
            </a:r>
            <a:r>
              <a:rPr lang="lt-LT" baseline="0" dirty="0" smtClean="0"/>
              <a:t> it </a:t>
            </a:r>
            <a:r>
              <a:rPr lang="lt-LT" baseline="0" dirty="0" err="1" smtClean="0"/>
              <a:t>was</a:t>
            </a:r>
            <a:r>
              <a:rPr lang="lt-LT" baseline="0" dirty="0" smtClean="0"/>
              <a:t> a </a:t>
            </a:r>
            <a:r>
              <a:rPr lang="lt-LT" baseline="0" dirty="0" err="1" smtClean="0"/>
              <a:t>fashionable</a:t>
            </a:r>
            <a:r>
              <a:rPr lang="lt-LT" baseline="0" dirty="0" smtClean="0"/>
              <a:t> </a:t>
            </a:r>
            <a:r>
              <a:rPr lang="lt-LT" baseline="0" dirty="0" err="1" smtClean="0"/>
              <a:t>follow-up</a:t>
            </a:r>
            <a:r>
              <a:rPr lang="lt-LT" baseline="0" dirty="0" smtClean="0"/>
              <a:t> </a:t>
            </a:r>
            <a:r>
              <a:rPr lang="lt-LT" baseline="0" dirty="0" err="1" smtClean="0"/>
              <a:t>of</a:t>
            </a:r>
            <a:r>
              <a:rPr lang="lt-LT" baseline="0" dirty="0" smtClean="0"/>
              <a:t> </a:t>
            </a:r>
            <a:r>
              <a:rPr lang="lt-LT" baseline="0" dirty="0" err="1" smtClean="0"/>
              <a:t>some</a:t>
            </a:r>
            <a:r>
              <a:rPr lang="lt-LT" baseline="0" dirty="0" smtClean="0"/>
              <a:t> </a:t>
            </a:r>
            <a:r>
              <a:rPr lang="lt-LT" baseline="0" dirty="0" err="1" smtClean="0"/>
              <a:t>fashy</a:t>
            </a:r>
            <a:r>
              <a:rPr lang="lt-LT" baseline="0" dirty="0" smtClean="0"/>
              <a:t> </a:t>
            </a:r>
            <a:r>
              <a:rPr lang="lt-LT" baseline="0" dirty="0" err="1" smtClean="0"/>
              <a:t>buzz</a:t>
            </a:r>
            <a:r>
              <a:rPr lang="lt-LT" baseline="0" dirty="0" smtClean="0"/>
              <a:t> </a:t>
            </a:r>
            <a:r>
              <a:rPr lang="lt-LT" baseline="0" dirty="0" err="1" smtClean="0"/>
              <a:t>word</a:t>
            </a:r>
            <a:r>
              <a:rPr lang="lt-LT" baseline="0" dirty="0" smtClean="0"/>
              <a:t>, </a:t>
            </a:r>
            <a:r>
              <a:rPr lang="lt-LT" baseline="0" dirty="0" err="1" smtClean="0"/>
              <a:t>so</a:t>
            </a:r>
            <a:r>
              <a:rPr lang="lt-LT" baseline="0" dirty="0" smtClean="0"/>
              <a:t> </a:t>
            </a:r>
            <a:r>
              <a:rPr lang="lt-LT" baseline="0" dirty="0" err="1" smtClean="0"/>
              <a:t>called</a:t>
            </a:r>
            <a:r>
              <a:rPr lang="lt-LT" baseline="0" dirty="0" smtClean="0"/>
              <a:t> ‚</a:t>
            </a:r>
            <a:r>
              <a:rPr lang="lt-LT" baseline="0" dirty="0" err="1" smtClean="0"/>
              <a:t>social</a:t>
            </a:r>
            <a:r>
              <a:rPr lang="lt-LT" baseline="0" dirty="0" smtClean="0"/>
              <a:t> </a:t>
            </a:r>
            <a:r>
              <a:rPr lang="lt-LT" baseline="0" dirty="0" err="1" smtClean="0"/>
              <a:t>capital</a:t>
            </a:r>
            <a:r>
              <a:rPr lang="lt-LT" baseline="0" dirty="0" smtClean="0"/>
              <a:t>‘. </a:t>
            </a:r>
          </a:p>
          <a:p>
            <a:r>
              <a:rPr lang="lt-LT" baseline="0" dirty="0" err="1" smtClean="0"/>
              <a:t>Honestly</a:t>
            </a:r>
            <a:r>
              <a:rPr lang="lt-LT" baseline="0" dirty="0" smtClean="0"/>
              <a:t>, </a:t>
            </a:r>
            <a:r>
              <a:rPr lang="lt-LT" baseline="0" dirty="0" err="1" smtClean="0"/>
              <a:t>last</a:t>
            </a:r>
            <a:r>
              <a:rPr lang="lt-LT" baseline="0" dirty="0" smtClean="0"/>
              <a:t> </a:t>
            </a:r>
            <a:r>
              <a:rPr lang="lt-LT" baseline="0" dirty="0" err="1" smtClean="0"/>
              <a:t>year</a:t>
            </a:r>
            <a:r>
              <a:rPr lang="lt-LT" baseline="0" dirty="0" smtClean="0"/>
              <a:t> </a:t>
            </a:r>
            <a:r>
              <a:rPr lang="lt-LT" baseline="0" dirty="0" err="1" smtClean="0"/>
              <a:t>my</a:t>
            </a:r>
            <a:r>
              <a:rPr lang="lt-LT" baseline="0" dirty="0" smtClean="0"/>
              <a:t> </a:t>
            </a:r>
            <a:r>
              <a:rPr lang="lt-LT" baseline="0" dirty="0" err="1" smtClean="0"/>
              <a:t>personal</a:t>
            </a:r>
            <a:r>
              <a:rPr lang="lt-LT" baseline="0" dirty="0" smtClean="0"/>
              <a:t> </a:t>
            </a:r>
            <a:r>
              <a:rPr lang="lt-LT" baseline="0" dirty="0" err="1" smtClean="0"/>
              <a:t>choice</a:t>
            </a:r>
            <a:r>
              <a:rPr lang="lt-LT" baseline="0" dirty="0" smtClean="0"/>
              <a:t> to </a:t>
            </a:r>
            <a:r>
              <a:rPr lang="lt-LT" baseline="0" dirty="0" err="1" smtClean="0"/>
              <a:t>get</a:t>
            </a:r>
            <a:r>
              <a:rPr lang="lt-LT" baseline="0" dirty="0" smtClean="0"/>
              <a:t> </a:t>
            </a:r>
            <a:r>
              <a:rPr lang="lt-LT" baseline="0" dirty="0" err="1" smtClean="0"/>
              <a:t>involved</a:t>
            </a:r>
            <a:r>
              <a:rPr lang="lt-LT" baseline="0" dirty="0" smtClean="0"/>
              <a:t> </a:t>
            </a:r>
            <a:r>
              <a:rPr lang="lt-LT" baseline="0" dirty="0" err="1" smtClean="0"/>
              <a:t>in</a:t>
            </a:r>
            <a:r>
              <a:rPr lang="lt-LT" baseline="0" dirty="0" smtClean="0"/>
              <a:t> </a:t>
            </a:r>
            <a:r>
              <a:rPr lang="lt-LT" baseline="0" dirty="0" err="1" smtClean="0"/>
              <a:t>this</a:t>
            </a:r>
            <a:r>
              <a:rPr lang="lt-LT" baseline="0" dirty="0" smtClean="0"/>
              <a:t> </a:t>
            </a:r>
            <a:r>
              <a:rPr lang="lt-LT" baseline="0" dirty="0" err="1" smtClean="0"/>
              <a:t>research</a:t>
            </a:r>
            <a:r>
              <a:rPr lang="lt-LT" baseline="0" dirty="0" smtClean="0"/>
              <a:t> </a:t>
            </a:r>
            <a:r>
              <a:rPr lang="lt-LT" baseline="0" dirty="0" err="1" smtClean="0"/>
              <a:t>area</a:t>
            </a:r>
            <a:r>
              <a:rPr lang="lt-LT" baseline="0" dirty="0" smtClean="0"/>
              <a:t> </a:t>
            </a:r>
            <a:r>
              <a:rPr lang="lt-LT" baseline="0" dirty="0" err="1" smtClean="0"/>
              <a:t>was</a:t>
            </a:r>
            <a:r>
              <a:rPr lang="lt-LT" baseline="0" dirty="0" smtClean="0"/>
              <a:t> </a:t>
            </a:r>
            <a:r>
              <a:rPr lang="lt-LT" baseline="0" dirty="0" err="1" smtClean="0"/>
              <a:t>motivated</a:t>
            </a:r>
            <a:r>
              <a:rPr lang="lt-LT" baseline="0" dirty="0" smtClean="0"/>
              <a:t> </a:t>
            </a:r>
            <a:r>
              <a:rPr lang="lt-LT" baseline="0" dirty="0" err="1" smtClean="0"/>
              <a:t>by</a:t>
            </a:r>
            <a:r>
              <a:rPr lang="lt-LT" baseline="0" dirty="0" smtClean="0"/>
              <a:t> </a:t>
            </a:r>
            <a:r>
              <a:rPr lang="lt-LT" baseline="0" dirty="0" err="1" smtClean="0"/>
              <a:t>the</a:t>
            </a:r>
            <a:r>
              <a:rPr lang="lt-LT" baseline="0" dirty="0" smtClean="0"/>
              <a:t> </a:t>
            </a:r>
            <a:r>
              <a:rPr lang="lt-LT" baseline="0" dirty="0" err="1" smtClean="0"/>
              <a:t>wish</a:t>
            </a:r>
            <a:r>
              <a:rPr lang="lt-LT" baseline="0" dirty="0" smtClean="0"/>
              <a:t> to </a:t>
            </a:r>
            <a:r>
              <a:rPr lang="lt-LT" baseline="0" dirty="0" err="1" smtClean="0"/>
              <a:t>get</a:t>
            </a:r>
            <a:r>
              <a:rPr lang="lt-LT" baseline="0" dirty="0" smtClean="0"/>
              <a:t> a </a:t>
            </a:r>
            <a:r>
              <a:rPr lang="lt-LT" baseline="0" dirty="0" err="1" smtClean="0"/>
              <a:t>better</a:t>
            </a:r>
            <a:r>
              <a:rPr lang="lt-LT" baseline="0" dirty="0" smtClean="0"/>
              <a:t> </a:t>
            </a:r>
            <a:r>
              <a:rPr lang="lt-LT" baseline="0" dirty="0" err="1" smtClean="0"/>
              <a:t>understanding</a:t>
            </a:r>
            <a:r>
              <a:rPr lang="lt-LT" baseline="0" dirty="0" smtClean="0"/>
              <a:t> </a:t>
            </a:r>
            <a:r>
              <a:rPr lang="lt-LT" baseline="0" dirty="0" err="1" smtClean="0"/>
              <a:t>of</a:t>
            </a:r>
            <a:r>
              <a:rPr lang="lt-LT" baseline="0" dirty="0" smtClean="0"/>
              <a:t> </a:t>
            </a:r>
            <a:r>
              <a:rPr lang="lt-LT" baseline="0" dirty="0" err="1" smtClean="0"/>
              <a:t>very</a:t>
            </a:r>
            <a:r>
              <a:rPr lang="lt-LT" baseline="0" dirty="0" smtClean="0"/>
              <a:t> </a:t>
            </a:r>
            <a:r>
              <a:rPr lang="lt-LT" baseline="0" dirty="0" err="1" smtClean="0"/>
              <a:t>fast</a:t>
            </a:r>
            <a:r>
              <a:rPr lang="lt-LT" baseline="0" dirty="0" smtClean="0"/>
              <a:t> </a:t>
            </a:r>
            <a:r>
              <a:rPr lang="lt-LT" baseline="0" dirty="0" err="1" smtClean="0"/>
              <a:t>social</a:t>
            </a:r>
            <a:r>
              <a:rPr lang="lt-LT" baseline="0" dirty="0" smtClean="0"/>
              <a:t> </a:t>
            </a:r>
            <a:r>
              <a:rPr lang="lt-LT" baseline="0" dirty="0" err="1" smtClean="0"/>
              <a:t>changes</a:t>
            </a:r>
            <a:r>
              <a:rPr lang="lt-LT" baseline="0" dirty="0" smtClean="0"/>
              <a:t>, </a:t>
            </a:r>
            <a:r>
              <a:rPr lang="lt-LT" baseline="0" dirty="0" err="1" smtClean="0"/>
              <a:t>which</a:t>
            </a:r>
            <a:r>
              <a:rPr lang="lt-LT" baseline="0" dirty="0" smtClean="0"/>
              <a:t> are </a:t>
            </a:r>
            <a:r>
              <a:rPr lang="lt-LT" baseline="0" dirty="0" err="1" smtClean="0"/>
              <a:t>taking</a:t>
            </a:r>
            <a:r>
              <a:rPr lang="lt-LT" baseline="0" dirty="0" smtClean="0"/>
              <a:t> </a:t>
            </a:r>
            <a:r>
              <a:rPr lang="lt-LT" baseline="0" dirty="0" err="1" smtClean="0"/>
              <a:t>place</a:t>
            </a:r>
            <a:r>
              <a:rPr lang="lt-LT" baseline="0" dirty="0" smtClean="0"/>
              <a:t> </a:t>
            </a:r>
            <a:r>
              <a:rPr lang="lt-LT" baseline="0" dirty="0" err="1" smtClean="0"/>
              <a:t>in</a:t>
            </a:r>
            <a:r>
              <a:rPr lang="lt-LT" baseline="0" dirty="0" smtClean="0"/>
              <a:t> </a:t>
            </a:r>
            <a:r>
              <a:rPr lang="lt-LT" baseline="0" dirty="0" err="1" smtClean="0"/>
              <a:t>our</a:t>
            </a:r>
            <a:r>
              <a:rPr lang="lt-LT" baseline="0" dirty="0" smtClean="0"/>
              <a:t> </a:t>
            </a:r>
            <a:r>
              <a:rPr lang="lt-LT" baseline="0" dirty="0" err="1" smtClean="0"/>
              <a:t>societies</a:t>
            </a:r>
            <a:r>
              <a:rPr lang="lt-LT" baseline="0" dirty="0" smtClean="0"/>
              <a:t>. </a:t>
            </a:r>
          </a:p>
          <a:p>
            <a:r>
              <a:rPr lang="lt-LT" baseline="0" dirty="0" err="1" smtClean="0"/>
              <a:t>In</a:t>
            </a:r>
            <a:r>
              <a:rPr lang="lt-LT" baseline="0" dirty="0" smtClean="0"/>
              <a:t> </a:t>
            </a:r>
            <a:r>
              <a:rPr lang="lt-LT" baseline="0" dirty="0" err="1" smtClean="0"/>
              <a:t>my</a:t>
            </a:r>
            <a:r>
              <a:rPr lang="lt-LT" baseline="0" dirty="0" smtClean="0"/>
              <a:t> </a:t>
            </a:r>
            <a:r>
              <a:rPr lang="lt-LT" baseline="0" dirty="0" err="1" smtClean="0"/>
              <a:t>opinion</a:t>
            </a:r>
            <a:r>
              <a:rPr lang="lt-LT" baseline="0" dirty="0" smtClean="0"/>
              <a:t> </a:t>
            </a:r>
            <a:r>
              <a:rPr lang="lt-LT" baseline="0" dirty="0" err="1" smtClean="0"/>
              <a:t>never</a:t>
            </a:r>
            <a:r>
              <a:rPr lang="lt-LT" baseline="0" dirty="0" smtClean="0"/>
              <a:t> </a:t>
            </a:r>
            <a:r>
              <a:rPr lang="lt-LT" baseline="0" dirty="0" err="1" smtClean="0"/>
              <a:t>in</a:t>
            </a:r>
            <a:r>
              <a:rPr lang="lt-LT" baseline="0" dirty="0" smtClean="0"/>
              <a:t> </a:t>
            </a:r>
            <a:r>
              <a:rPr lang="lt-LT" baseline="0" dirty="0" err="1" smtClean="0"/>
              <a:t>the</a:t>
            </a:r>
            <a:r>
              <a:rPr lang="lt-LT" baseline="0" dirty="0" smtClean="0"/>
              <a:t> </a:t>
            </a:r>
            <a:r>
              <a:rPr lang="lt-LT" baseline="0" dirty="0" err="1" smtClean="0"/>
              <a:t>known</a:t>
            </a:r>
            <a:r>
              <a:rPr lang="lt-LT" baseline="0" dirty="0" smtClean="0"/>
              <a:t> </a:t>
            </a:r>
            <a:r>
              <a:rPr lang="lt-LT" baseline="0" dirty="0" err="1" smtClean="0"/>
              <a:t>mankind</a:t>
            </a:r>
            <a:r>
              <a:rPr lang="lt-LT" baseline="0" dirty="0" smtClean="0"/>
              <a:t> </a:t>
            </a:r>
            <a:r>
              <a:rPr lang="lt-LT" baseline="0" dirty="0" err="1" smtClean="0"/>
              <a:t>history</a:t>
            </a:r>
            <a:r>
              <a:rPr lang="lt-LT" baseline="0" dirty="0" smtClean="0"/>
              <a:t> </a:t>
            </a:r>
            <a:r>
              <a:rPr lang="lt-LT" baseline="0" dirty="0" err="1" smtClean="0"/>
              <a:t>social</a:t>
            </a:r>
            <a:r>
              <a:rPr lang="lt-LT" baseline="0" dirty="0" smtClean="0"/>
              <a:t> </a:t>
            </a:r>
            <a:r>
              <a:rPr lang="lt-LT" baseline="0" dirty="0" err="1" smtClean="0"/>
              <a:t>changes</a:t>
            </a:r>
            <a:r>
              <a:rPr lang="lt-LT" baseline="0" dirty="0" smtClean="0"/>
              <a:t> </a:t>
            </a:r>
            <a:r>
              <a:rPr lang="lt-LT" baseline="0" dirty="0" err="1" smtClean="0"/>
              <a:t>have</a:t>
            </a:r>
            <a:r>
              <a:rPr lang="lt-LT" baseline="0" dirty="0" smtClean="0"/>
              <a:t> </a:t>
            </a:r>
            <a:r>
              <a:rPr lang="lt-LT" baseline="0" dirty="0" err="1" smtClean="0"/>
              <a:t>been</a:t>
            </a:r>
            <a:r>
              <a:rPr lang="lt-LT" baseline="0" dirty="0" smtClean="0"/>
              <a:t> </a:t>
            </a:r>
            <a:r>
              <a:rPr lang="lt-LT" baseline="0" dirty="0" err="1" smtClean="0"/>
              <a:t>so</a:t>
            </a:r>
            <a:r>
              <a:rPr lang="lt-LT" baseline="0" dirty="0" smtClean="0"/>
              <a:t> </a:t>
            </a:r>
            <a:r>
              <a:rPr lang="lt-LT" baseline="0" dirty="0" err="1" smtClean="0"/>
              <a:t>fast</a:t>
            </a:r>
            <a:r>
              <a:rPr lang="lt-LT" baseline="0" dirty="0" smtClean="0"/>
              <a:t>, </a:t>
            </a:r>
            <a:r>
              <a:rPr lang="lt-LT" baseline="0" dirty="0" err="1" smtClean="0"/>
              <a:t>radical</a:t>
            </a:r>
            <a:r>
              <a:rPr lang="lt-LT" baseline="0" dirty="0" smtClean="0"/>
              <a:t> </a:t>
            </a:r>
            <a:r>
              <a:rPr lang="lt-LT" baseline="0" dirty="0" err="1" smtClean="0"/>
              <a:t>and</a:t>
            </a:r>
            <a:r>
              <a:rPr lang="lt-LT" baseline="0" dirty="0" smtClean="0"/>
              <a:t> </a:t>
            </a:r>
            <a:r>
              <a:rPr lang="lt-LT" baseline="0" dirty="0" err="1" smtClean="0"/>
              <a:t>unpredictable</a:t>
            </a:r>
            <a:r>
              <a:rPr lang="lt-LT" baseline="0" dirty="0" smtClean="0"/>
              <a:t>.  </a:t>
            </a:r>
            <a:r>
              <a:rPr lang="lt-LT" baseline="0" dirty="0" err="1" smtClean="0"/>
              <a:t>Literarally</a:t>
            </a:r>
            <a:r>
              <a:rPr lang="lt-LT" baseline="0" dirty="0" smtClean="0"/>
              <a:t> </a:t>
            </a:r>
            <a:r>
              <a:rPr lang="lt-LT" baseline="0" dirty="0" err="1" smtClean="0"/>
              <a:t>we</a:t>
            </a:r>
            <a:r>
              <a:rPr lang="lt-LT" baseline="0" dirty="0" smtClean="0"/>
              <a:t> are </a:t>
            </a:r>
            <a:r>
              <a:rPr lang="lt-LT" baseline="0" dirty="0" err="1" smtClean="0"/>
              <a:t>overheating</a:t>
            </a:r>
            <a:r>
              <a:rPr lang="lt-LT" baseline="0" dirty="0" smtClean="0"/>
              <a:t> </a:t>
            </a:r>
            <a:r>
              <a:rPr lang="lt-LT" baseline="0" dirty="0" err="1" smtClean="0"/>
              <a:t>and</a:t>
            </a:r>
            <a:r>
              <a:rPr lang="lt-LT" baseline="0" dirty="0" smtClean="0"/>
              <a:t> it </a:t>
            </a:r>
            <a:r>
              <a:rPr lang="lt-LT" baseline="0" dirty="0" err="1" smtClean="0"/>
              <a:t>comes</a:t>
            </a:r>
            <a:r>
              <a:rPr lang="lt-LT" baseline="0" dirty="0" smtClean="0"/>
              <a:t> </a:t>
            </a:r>
            <a:r>
              <a:rPr lang="lt-LT" baseline="0" dirty="0" err="1" smtClean="0"/>
              <a:t>already</a:t>
            </a:r>
            <a:r>
              <a:rPr lang="lt-LT" baseline="0" dirty="0" smtClean="0"/>
              <a:t> </a:t>
            </a:r>
            <a:r>
              <a:rPr lang="lt-LT" baseline="0" dirty="0" err="1" smtClean="0"/>
              <a:t>in</a:t>
            </a:r>
            <a:r>
              <a:rPr lang="lt-LT" baseline="0" dirty="0" smtClean="0"/>
              <a:t> </a:t>
            </a:r>
            <a:r>
              <a:rPr lang="lt-LT" baseline="0" dirty="0" err="1" smtClean="0"/>
              <a:t>the</a:t>
            </a:r>
            <a:r>
              <a:rPr lang="lt-LT" baseline="0" dirty="0" smtClean="0"/>
              <a:t> </a:t>
            </a:r>
            <a:r>
              <a:rPr lang="lt-LT" baseline="0" dirty="0" err="1" smtClean="0"/>
              <a:t>form</a:t>
            </a:r>
            <a:r>
              <a:rPr lang="lt-LT" baseline="0" dirty="0" smtClean="0"/>
              <a:t> </a:t>
            </a:r>
            <a:r>
              <a:rPr lang="lt-LT" baseline="0" dirty="0" err="1" smtClean="0"/>
              <a:t>of</a:t>
            </a:r>
            <a:r>
              <a:rPr lang="lt-LT" baseline="0" dirty="0" smtClean="0"/>
              <a:t> </a:t>
            </a:r>
            <a:r>
              <a:rPr lang="lt-LT" baseline="0" dirty="0" err="1" smtClean="0"/>
              <a:t>climate</a:t>
            </a:r>
            <a:r>
              <a:rPr lang="lt-LT" baseline="0" dirty="0" smtClean="0"/>
              <a:t> </a:t>
            </a:r>
            <a:r>
              <a:rPr lang="lt-LT" baseline="0" dirty="0" err="1" smtClean="0"/>
              <a:t>change</a:t>
            </a:r>
            <a:r>
              <a:rPr lang="lt-LT" baseline="0" dirty="0" smtClean="0"/>
              <a:t>, </a:t>
            </a:r>
            <a:r>
              <a:rPr lang="lt-LT" baseline="0" dirty="0" err="1" smtClean="0"/>
              <a:t>social</a:t>
            </a:r>
            <a:r>
              <a:rPr lang="lt-LT" baseline="0" dirty="0" smtClean="0"/>
              <a:t>, </a:t>
            </a:r>
            <a:r>
              <a:rPr lang="lt-LT" baseline="0" dirty="0" err="1" smtClean="0"/>
              <a:t>and</a:t>
            </a:r>
            <a:r>
              <a:rPr lang="lt-LT" baseline="0" dirty="0" smtClean="0"/>
              <a:t> </a:t>
            </a:r>
            <a:r>
              <a:rPr lang="lt-LT" baseline="0" dirty="0" err="1" smtClean="0"/>
              <a:t>political</a:t>
            </a:r>
            <a:r>
              <a:rPr lang="lt-LT" baseline="0" dirty="0" smtClean="0"/>
              <a:t> </a:t>
            </a:r>
            <a:r>
              <a:rPr lang="lt-LT" baseline="0" dirty="0" err="1" smtClean="0"/>
              <a:t>tensions</a:t>
            </a:r>
            <a:r>
              <a:rPr lang="lt-LT" baseline="0" dirty="0" smtClean="0"/>
              <a:t> </a:t>
            </a:r>
            <a:r>
              <a:rPr lang="lt-LT" baseline="0" dirty="0" err="1" smtClean="0"/>
              <a:t>as</a:t>
            </a:r>
            <a:r>
              <a:rPr lang="lt-LT" baseline="0" dirty="0" smtClean="0"/>
              <a:t> </a:t>
            </a:r>
            <a:r>
              <a:rPr lang="lt-LT" baseline="0" dirty="0" err="1" smtClean="0"/>
              <a:t>well</a:t>
            </a:r>
            <a:r>
              <a:rPr lang="lt-LT" baseline="0" dirty="0" smtClean="0"/>
              <a:t>. </a:t>
            </a:r>
          </a:p>
          <a:p>
            <a:r>
              <a:rPr lang="lt-LT" baseline="0" dirty="0" smtClean="0"/>
              <a:t>I </a:t>
            </a:r>
            <a:r>
              <a:rPr lang="lt-LT" baseline="0" dirty="0" err="1" smtClean="0"/>
              <a:t>assume</a:t>
            </a:r>
            <a:r>
              <a:rPr lang="lt-LT" baseline="0" dirty="0" smtClean="0"/>
              <a:t> </a:t>
            </a:r>
            <a:r>
              <a:rPr lang="lt-LT" baseline="0" dirty="0" err="1" smtClean="0"/>
              <a:t>that</a:t>
            </a:r>
            <a:r>
              <a:rPr lang="lt-LT" baseline="0" dirty="0" smtClean="0"/>
              <a:t> </a:t>
            </a:r>
            <a:r>
              <a:rPr lang="lt-LT" baseline="0" dirty="0" err="1" smtClean="0"/>
              <a:t>mostly</a:t>
            </a:r>
            <a:r>
              <a:rPr lang="lt-LT" baseline="0" dirty="0" smtClean="0"/>
              <a:t> </a:t>
            </a:r>
            <a:r>
              <a:rPr lang="lt-LT" baseline="0" dirty="0" err="1" smtClean="0"/>
              <a:t>technological</a:t>
            </a:r>
            <a:r>
              <a:rPr lang="lt-LT" baseline="0" dirty="0" smtClean="0"/>
              <a:t> </a:t>
            </a:r>
            <a:r>
              <a:rPr lang="lt-LT" baseline="0" dirty="0" err="1" smtClean="0"/>
              <a:t>and</a:t>
            </a:r>
            <a:r>
              <a:rPr lang="lt-LT" baseline="0" dirty="0" smtClean="0"/>
              <a:t> </a:t>
            </a:r>
            <a:r>
              <a:rPr lang="lt-LT" baseline="0" dirty="0" err="1" smtClean="0"/>
              <a:t>accumulated</a:t>
            </a:r>
            <a:r>
              <a:rPr lang="lt-LT" baseline="0" dirty="0" smtClean="0"/>
              <a:t> </a:t>
            </a:r>
            <a:r>
              <a:rPr lang="lt-LT" baseline="0" dirty="0" err="1" smtClean="0"/>
              <a:t>knowledge</a:t>
            </a:r>
            <a:r>
              <a:rPr lang="lt-LT" baseline="0" dirty="0" smtClean="0"/>
              <a:t> </a:t>
            </a:r>
            <a:r>
              <a:rPr lang="lt-LT" baseline="0" dirty="0" err="1" smtClean="0"/>
              <a:t>developments</a:t>
            </a:r>
            <a:r>
              <a:rPr lang="lt-LT" baseline="0" dirty="0" smtClean="0"/>
              <a:t> </a:t>
            </a:r>
            <a:r>
              <a:rPr lang="lt-LT" baseline="0" dirty="0" err="1" smtClean="0"/>
              <a:t>have</a:t>
            </a:r>
            <a:r>
              <a:rPr lang="lt-LT" baseline="0" dirty="0" smtClean="0"/>
              <a:t> </a:t>
            </a:r>
            <a:r>
              <a:rPr lang="lt-LT" baseline="0" dirty="0" err="1" smtClean="0"/>
              <a:t>made</a:t>
            </a:r>
            <a:r>
              <a:rPr lang="lt-LT" baseline="0" dirty="0" smtClean="0"/>
              <a:t> it </a:t>
            </a:r>
            <a:r>
              <a:rPr lang="lt-LT" baseline="0" dirty="0" err="1" smtClean="0"/>
              <a:t>happen</a:t>
            </a:r>
            <a:r>
              <a:rPr lang="lt-LT" baseline="0" dirty="0" smtClean="0"/>
              <a:t>. </a:t>
            </a:r>
          </a:p>
          <a:p>
            <a:r>
              <a:rPr lang="lt-LT" baseline="0" dirty="0" err="1" smtClean="0"/>
              <a:t>With</a:t>
            </a:r>
            <a:r>
              <a:rPr lang="lt-LT" baseline="0" dirty="0" smtClean="0"/>
              <a:t> </a:t>
            </a:r>
            <a:r>
              <a:rPr lang="lt-LT" baseline="0" dirty="0" err="1" smtClean="0"/>
              <a:t>advancement</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information</a:t>
            </a:r>
            <a:r>
              <a:rPr lang="lt-LT" baseline="0" dirty="0" smtClean="0"/>
              <a:t> </a:t>
            </a:r>
            <a:r>
              <a:rPr lang="lt-LT" baseline="0" dirty="0" err="1" smtClean="0"/>
              <a:t>age</a:t>
            </a:r>
            <a:r>
              <a:rPr lang="lt-LT" baseline="0" dirty="0" smtClean="0"/>
              <a:t> </a:t>
            </a:r>
            <a:r>
              <a:rPr lang="lt-LT" baseline="0" dirty="0" err="1" smtClean="0"/>
              <a:t>we</a:t>
            </a:r>
            <a:r>
              <a:rPr lang="lt-LT" baseline="0" dirty="0" smtClean="0"/>
              <a:t> </a:t>
            </a:r>
            <a:r>
              <a:rPr lang="lt-LT" baseline="0" dirty="0" err="1" smtClean="0"/>
              <a:t>became</a:t>
            </a:r>
            <a:r>
              <a:rPr lang="lt-LT" baseline="0" dirty="0" smtClean="0"/>
              <a:t> </a:t>
            </a:r>
            <a:r>
              <a:rPr lang="lt-LT" baseline="0" dirty="0" err="1" smtClean="0"/>
              <a:t>globalized</a:t>
            </a:r>
            <a:r>
              <a:rPr lang="lt-LT" baseline="0" dirty="0" smtClean="0"/>
              <a:t>, </a:t>
            </a:r>
            <a:r>
              <a:rPr lang="lt-LT" baseline="0" dirty="0" err="1" smtClean="0"/>
              <a:t>transparent</a:t>
            </a:r>
            <a:r>
              <a:rPr lang="lt-LT" baseline="0" dirty="0" smtClean="0"/>
              <a:t> </a:t>
            </a:r>
            <a:r>
              <a:rPr lang="lt-LT" baseline="0" dirty="0" err="1" smtClean="0"/>
              <a:t>and</a:t>
            </a:r>
            <a:r>
              <a:rPr lang="lt-LT" baseline="0" dirty="0" smtClean="0"/>
              <a:t> </a:t>
            </a:r>
            <a:r>
              <a:rPr lang="lt-LT" baseline="0" dirty="0" err="1" smtClean="0"/>
              <a:t>open</a:t>
            </a:r>
            <a:r>
              <a:rPr lang="lt-LT" baseline="0" dirty="0" smtClean="0"/>
              <a:t> to </a:t>
            </a:r>
            <a:r>
              <a:rPr lang="lt-LT" baseline="0" dirty="0" err="1" smtClean="0"/>
              <a:t>so</a:t>
            </a:r>
            <a:r>
              <a:rPr lang="lt-LT" baseline="0" dirty="0" smtClean="0"/>
              <a:t> </a:t>
            </a:r>
            <a:r>
              <a:rPr lang="lt-LT" baseline="0" dirty="0" err="1" smtClean="0"/>
              <a:t>many</a:t>
            </a:r>
            <a:r>
              <a:rPr lang="lt-LT" baseline="0" dirty="0" smtClean="0"/>
              <a:t> </a:t>
            </a:r>
            <a:r>
              <a:rPr lang="lt-LT" baseline="0" dirty="0" err="1" smtClean="0"/>
              <a:t>changes</a:t>
            </a:r>
            <a:r>
              <a:rPr lang="lt-LT" baseline="0" dirty="0" smtClean="0"/>
              <a:t> </a:t>
            </a:r>
            <a:r>
              <a:rPr lang="lt-LT" baseline="0" dirty="0" err="1" smtClean="0"/>
              <a:t>that</a:t>
            </a:r>
            <a:r>
              <a:rPr lang="lt-LT" baseline="0" dirty="0" smtClean="0"/>
              <a:t> </a:t>
            </a:r>
            <a:r>
              <a:rPr lang="lt-LT" baseline="0" dirty="0" err="1" smtClean="0"/>
              <a:t>we</a:t>
            </a:r>
            <a:r>
              <a:rPr lang="lt-LT" baseline="0" dirty="0" smtClean="0"/>
              <a:t> barely </a:t>
            </a:r>
            <a:r>
              <a:rPr lang="lt-LT" baseline="0" dirty="0" err="1" smtClean="0"/>
              <a:t>understand</a:t>
            </a:r>
            <a:r>
              <a:rPr lang="lt-LT" baseline="0" dirty="0" smtClean="0"/>
              <a:t> </a:t>
            </a:r>
            <a:r>
              <a:rPr lang="lt-LT" baseline="0" dirty="0" err="1" smtClean="0"/>
              <a:t>where</a:t>
            </a:r>
            <a:r>
              <a:rPr lang="lt-LT" baseline="0" dirty="0" smtClean="0"/>
              <a:t> </a:t>
            </a:r>
            <a:r>
              <a:rPr lang="lt-LT" baseline="0" dirty="0" err="1" smtClean="0"/>
              <a:t>we</a:t>
            </a:r>
            <a:r>
              <a:rPr lang="lt-LT" baseline="0" dirty="0" smtClean="0"/>
              <a:t> are </a:t>
            </a:r>
            <a:r>
              <a:rPr lang="lt-LT" baseline="0" dirty="0" err="1" smtClean="0"/>
              <a:t>going</a:t>
            </a:r>
            <a:r>
              <a:rPr lang="lt-LT" baseline="0" dirty="0" smtClean="0"/>
              <a:t> </a:t>
            </a:r>
            <a:r>
              <a:rPr lang="lt-LT" baseline="0" dirty="0" err="1" smtClean="0"/>
              <a:t>as</a:t>
            </a:r>
            <a:r>
              <a:rPr lang="lt-LT" baseline="0" dirty="0" smtClean="0"/>
              <a:t> </a:t>
            </a:r>
            <a:r>
              <a:rPr lang="lt-LT" baseline="0" dirty="0" err="1" smtClean="0"/>
              <a:t>nations</a:t>
            </a:r>
            <a:r>
              <a:rPr lang="lt-LT" baseline="0" dirty="0" smtClean="0"/>
              <a:t>, </a:t>
            </a:r>
            <a:r>
              <a:rPr lang="lt-LT" baseline="0" dirty="0" err="1" smtClean="0"/>
              <a:t>regions</a:t>
            </a:r>
            <a:r>
              <a:rPr lang="lt-LT" baseline="0" dirty="0" smtClean="0"/>
              <a:t> </a:t>
            </a:r>
            <a:r>
              <a:rPr lang="lt-LT" baseline="0" dirty="0" err="1" smtClean="0"/>
              <a:t>or</a:t>
            </a:r>
            <a:r>
              <a:rPr lang="lt-LT" baseline="0" dirty="0" smtClean="0"/>
              <a:t> </a:t>
            </a:r>
            <a:r>
              <a:rPr lang="lt-LT" baseline="0" dirty="0" err="1" smtClean="0"/>
              <a:t>societies</a:t>
            </a:r>
            <a:r>
              <a:rPr lang="lt-LT" baseline="0" dirty="0" smtClean="0"/>
              <a:t>. </a:t>
            </a:r>
          </a:p>
          <a:p>
            <a:r>
              <a:rPr lang="lt-LT" baseline="0" dirty="0" err="1" smtClean="0"/>
              <a:t>For</a:t>
            </a:r>
            <a:r>
              <a:rPr lang="lt-LT" baseline="0" dirty="0" smtClean="0"/>
              <a:t> </a:t>
            </a:r>
            <a:r>
              <a:rPr lang="lt-LT" baseline="0" dirty="0" err="1" smtClean="0"/>
              <a:t>instance</a:t>
            </a:r>
            <a:r>
              <a:rPr lang="lt-LT" baseline="0" dirty="0" smtClean="0"/>
              <a:t>, </a:t>
            </a:r>
            <a:r>
              <a:rPr lang="lt-LT" baseline="0" dirty="0" err="1" smtClean="0"/>
              <a:t>all</a:t>
            </a:r>
            <a:r>
              <a:rPr lang="lt-LT" baseline="0" dirty="0" smtClean="0"/>
              <a:t> </a:t>
            </a:r>
            <a:r>
              <a:rPr lang="lt-LT" baseline="0" dirty="0" err="1" smtClean="0"/>
              <a:t>forms</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classical</a:t>
            </a:r>
            <a:r>
              <a:rPr lang="lt-LT" baseline="0" dirty="0" smtClean="0"/>
              <a:t> </a:t>
            </a:r>
            <a:r>
              <a:rPr lang="lt-LT" baseline="0" dirty="0" err="1" smtClean="0"/>
              <a:t>capital</a:t>
            </a:r>
            <a:r>
              <a:rPr lang="lt-LT" baseline="0" dirty="0" smtClean="0"/>
              <a:t> </a:t>
            </a:r>
            <a:r>
              <a:rPr lang="lt-LT" baseline="0" dirty="0" err="1" smtClean="0"/>
              <a:t>have</a:t>
            </a:r>
            <a:r>
              <a:rPr lang="lt-LT" baseline="0" dirty="0" smtClean="0"/>
              <a:t> </a:t>
            </a:r>
            <a:r>
              <a:rPr lang="lt-LT" baseline="0" dirty="0" err="1" smtClean="0"/>
              <a:t>become</a:t>
            </a:r>
            <a:r>
              <a:rPr lang="lt-LT" baseline="0" dirty="0" smtClean="0"/>
              <a:t> </a:t>
            </a:r>
            <a:r>
              <a:rPr lang="lt-LT" baseline="0" dirty="0" err="1" smtClean="0"/>
              <a:t>intervoowen</a:t>
            </a:r>
            <a:r>
              <a:rPr lang="lt-LT" baseline="0" dirty="0" smtClean="0"/>
              <a:t> </a:t>
            </a:r>
            <a:r>
              <a:rPr lang="lt-LT" baseline="0" dirty="0" err="1" smtClean="0"/>
              <a:t>in</a:t>
            </a:r>
            <a:r>
              <a:rPr lang="lt-LT" baseline="0" dirty="0" smtClean="0"/>
              <a:t> </a:t>
            </a:r>
            <a:r>
              <a:rPr lang="lt-LT" baseline="0" dirty="0" err="1" smtClean="0"/>
              <a:t>so</a:t>
            </a:r>
            <a:r>
              <a:rPr lang="lt-LT" baseline="0" dirty="0" smtClean="0"/>
              <a:t> </a:t>
            </a:r>
            <a:r>
              <a:rPr lang="lt-LT" baseline="0" dirty="0" err="1" smtClean="0"/>
              <a:t>many</a:t>
            </a:r>
            <a:r>
              <a:rPr lang="lt-LT" baseline="0" dirty="0" smtClean="0"/>
              <a:t> </a:t>
            </a:r>
            <a:r>
              <a:rPr lang="lt-LT" baseline="0" dirty="0" err="1" smtClean="0"/>
              <a:t>ways</a:t>
            </a:r>
            <a:r>
              <a:rPr lang="lt-LT" baseline="0" dirty="0" smtClean="0"/>
              <a:t>, </a:t>
            </a:r>
            <a:r>
              <a:rPr lang="lt-LT" baseline="0" dirty="0" err="1" smtClean="0"/>
              <a:t>that</a:t>
            </a:r>
            <a:r>
              <a:rPr lang="lt-LT" baseline="0" dirty="0" smtClean="0"/>
              <a:t> </a:t>
            </a:r>
            <a:r>
              <a:rPr lang="lt-LT" baseline="0" dirty="0" err="1" smtClean="0"/>
              <a:t>nobody</a:t>
            </a:r>
            <a:r>
              <a:rPr lang="lt-LT" baseline="0" dirty="0" smtClean="0"/>
              <a:t>, </a:t>
            </a:r>
            <a:r>
              <a:rPr lang="lt-LT" baseline="0" dirty="0" err="1" smtClean="0"/>
              <a:t>not</a:t>
            </a:r>
            <a:r>
              <a:rPr lang="lt-LT" baseline="0" dirty="0" smtClean="0"/>
              <a:t> a </a:t>
            </a:r>
            <a:r>
              <a:rPr lang="lt-LT" baseline="0" dirty="0" err="1" smtClean="0"/>
              <a:t>single</a:t>
            </a:r>
            <a:r>
              <a:rPr lang="lt-LT" baseline="0" dirty="0" smtClean="0"/>
              <a:t> </a:t>
            </a:r>
            <a:r>
              <a:rPr lang="lt-LT" baseline="0" dirty="0" err="1" smtClean="0"/>
              <a:t>worldwide</a:t>
            </a:r>
            <a:r>
              <a:rPr lang="lt-LT" baseline="0" dirty="0" smtClean="0"/>
              <a:t> </a:t>
            </a:r>
            <a:r>
              <a:rPr lang="lt-LT" baseline="0" dirty="0" err="1" smtClean="0"/>
              <a:t>organization</a:t>
            </a:r>
            <a:r>
              <a:rPr lang="lt-LT" baseline="0" dirty="0" smtClean="0"/>
              <a:t> </a:t>
            </a:r>
            <a:r>
              <a:rPr lang="lt-LT" baseline="0" dirty="0" err="1" smtClean="0"/>
              <a:t>or</a:t>
            </a:r>
            <a:r>
              <a:rPr lang="lt-LT" baseline="0" dirty="0" smtClean="0"/>
              <a:t> </a:t>
            </a:r>
            <a:r>
              <a:rPr lang="lt-LT" baseline="0" dirty="0" err="1" smtClean="0"/>
              <a:t>goverments</a:t>
            </a:r>
            <a:r>
              <a:rPr lang="lt-LT" baseline="0" dirty="0" smtClean="0"/>
              <a:t> </a:t>
            </a:r>
            <a:r>
              <a:rPr lang="lt-LT" baseline="0" dirty="0" err="1" smtClean="0"/>
              <a:t>can</a:t>
            </a:r>
            <a:r>
              <a:rPr lang="lt-LT" baseline="0" dirty="0" smtClean="0"/>
              <a:t> </a:t>
            </a:r>
            <a:r>
              <a:rPr lang="lt-LT" baseline="0" dirty="0" err="1" smtClean="0"/>
              <a:t>grasp</a:t>
            </a:r>
            <a:r>
              <a:rPr lang="lt-LT" baseline="0" dirty="0" smtClean="0"/>
              <a:t> </a:t>
            </a:r>
            <a:r>
              <a:rPr lang="lt-LT" baseline="0" dirty="0" err="1" smtClean="0"/>
              <a:t>what</a:t>
            </a:r>
            <a:r>
              <a:rPr lang="lt-LT" baseline="0" dirty="0" smtClean="0"/>
              <a:t> </a:t>
            </a:r>
            <a:r>
              <a:rPr lang="lt-LT" baseline="0" dirty="0" err="1" smtClean="0"/>
              <a:t>is</a:t>
            </a:r>
            <a:r>
              <a:rPr lang="lt-LT" baseline="0" dirty="0" smtClean="0"/>
              <a:t> </a:t>
            </a:r>
            <a:r>
              <a:rPr lang="lt-LT" baseline="0" dirty="0" err="1" smtClean="0"/>
              <a:t>going</a:t>
            </a:r>
            <a:r>
              <a:rPr lang="lt-LT" baseline="0" dirty="0" smtClean="0"/>
              <a:t> </a:t>
            </a:r>
            <a:r>
              <a:rPr lang="lt-LT" baseline="0" dirty="0" err="1" smtClean="0"/>
              <a:t>on</a:t>
            </a:r>
            <a:r>
              <a:rPr lang="lt-LT" baseline="0" dirty="0" smtClean="0"/>
              <a:t>. </a:t>
            </a:r>
          </a:p>
          <a:p>
            <a:r>
              <a:rPr lang="lt-LT" baseline="0" dirty="0" err="1" smtClean="0"/>
              <a:t>In</a:t>
            </a:r>
            <a:r>
              <a:rPr lang="lt-LT" baseline="0" dirty="0" smtClean="0"/>
              <a:t> </a:t>
            </a:r>
            <a:r>
              <a:rPr lang="lt-LT" baseline="0" dirty="0" err="1" smtClean="0"/>
              <a:t>economics</a:t>
            </a:r>
            <a:r>
              <a:rPr lang="lt-LT" baseline="0" dirty="0" smtClean="0"/>
              <a:t>, it </a:t>
            </a:r>
            <a:r>
              <a:rPr lang="lt-LT" baseline="0" dirty="0" err="1" smtClean="0"/>
              <a:t>is</a:t>
            </a:r>
            <a:r>
              <a:rPr lang="lt-LT" baseline="0" dirty="0" smtClean="0"/>
              <a:t> a </a:t>
            </a:r>
            <a:r>
              <a:rPr lang="lt-LT" baseline="0" dirty="0" err="1" smtClean="0"/>
              <a:t>well</a:t>
            </a:r>
            <a:r>
              <a:rPr lang="lt-LT" baseline="0" dirty="0" smtClean="0"/>
              <a:t> </a:t>
            </a:r>
            <a:r>
              <a:rPr lang="lt-LT" baseline="0" dirty="0" err="1" smtClean="0"/>
              <a:t>known</a:t>
            </a:r>
            <a:r>
              <a:rPr lang="lt-LT" baseline="0" dirty="0" smtClean="0"/>
              <a:t> </a:t>
            </a:r>
            <a:r>
              <a:rPr lang="lt-LT" baseline="0" dirty="0" err="1" smtClean="0"/>
              <a:t>fact</a:t>
            </a:r>
            <a:r>
              <a:rPr lang="lt-LT" baseline="0" dirty="0" smtClean="0"/>
              <a:t> </a:t>
            </a:r>
            <a:r>
              <a:rPr lang="lt-LT" baseline="0" dirty="0" err="1" smtClean="0"/>
              <a:t>that</a:t>
            </a:r>
            <a:r>
              <a:rPr lang="lt-LT" baseline="0" dirty="0" smtClean="0"/>
              <a:t> </a:t>
            </a:r>
            <a:r>
              <a:rPr lang="lt-LT" baseline="0" dirty="0" err="1" smtClean="0"/>
              <a:t>almost</a:t>
            </a:r>
            <a:r>
              <a:rPr lang="lt-LT" baseline="0" dirty="0" smtClean="0"/>
              <a:t> </a:t>
            </a:r>
            <a:r>
              <a:rPr lang="lt-LT" baseline="0" dirty="0" err="1" smtClean="0"/>
              <a:t>all</a:t>
            </a:r>
            <a:r>
              <a:rPr lang="lt-LT" baseline="0" dirty="0" smtClean="0"/>
              <a:t> </a:t>
            </a:r>
            <a:r>
              <a:rPr lang="lt-LT" baseline="0" dirty="0" err="1" smtClean="0"/>
              <a:t>macroeconomical</a:t>
            </a:r>
            <a:r>
              <a:rPr lang="lt-LT" baseline="0" dirty="0" smtClean="0"/>
              <a:t> </a:t>
            </a:r>
            <a:r>
              <a:rPr lang="lt-LT" baseline="0" dirty="0" err="1" smtClean="0"/>
              <a:t>models</a:t>
            </a:r>
            <a:r>
              <a:rPr lang="lt-LT" baseline="0" dirty="0" smtClean="0"/>
              <a:t> are </a:t>
            </a:r>
            <a:r>
              <a:rPr lang="lt-LT" baseline="0" dirty="0" err="1" smtClean="0"/>
              <a:t>faling</a:t>
            </a:r>
            <a:r>
              <a:rPr lang="lt-LT" baseline="0" dirty="0" smtClean="0"/>
              <a:t> to </a:t>
            </a:r>
            <a:r>
              <a:rPr lang="lt-LT" baseline="0" dirty="0" err="1" smtClean="0"/>
              <a:t>predict</a:t>
            </a:r>
            <a:r>
              <a:rPr lang="lt-LT" baseline="0" dirty="0" smtClean="0"/>
              <a:t> </a:t>
            </a:r>
            <a:r>
              <a:rPr lang="lt-LT" baseline="0" dirty="0" err="1" smtClean="0"/>
              <a:t>the</a:t>
            </a:r>
            <a:r>
              <a:rPr lang="lt-LT" baseline="0" dirty="0" smtClean="0"/>
              <a:t> </a:t>
            </a:r>
            <a:r>
              <a:rPr lang="lt-LT" baseline="0" dirty="0" err="1" smtClean="0"/>
              <a:t>future</a:t>
            </a:r>
            <a:r>
              <a:rPr lang="lt-LT" baseline="0" dirty="0" smtClean="0"/>
              <a:t>. </a:t>
            </a:r>
            <a:r>
              <a:rPr lang="lt-LT" baseline="0" dirty="0" err="1" smtClean="0"/>
              <a:t>In</a:t>
            </a:r>
            <a:r>
              <a:rPr lang="lt-LT" baseline="0" dirty="0" smtClean="0"/>
              <a:t> </a:t>
            </a:r>
            <a:r>
              <a:rPr lang="lt-LT" baseline="0" dirty="0" err="1" smtClean="0"/>
              <a:t>fact</a:t>
            </a:r>
            <a:r>
              <a:rPr lang="lt-LT" baseline="0" dirty="0" smtClean="0"/>
              <a:t>, </a:t>
            </a:r>
            <a:r>
              <a:rPr lang="lt-LT" baseline="0" dirty="0" err="1" smtClean="0"/>
              <a:t>already</a:t>
            </a:r>
            <a:r>
              <a:rPr lang="lt-LT" baseline="0" dirty="0" smtClean="0"/>
              <a:t> </a:t>
            </a:r>
            <a:r>
              <a:rPr lang="en-US" sz="1200" b="0" i="0" u="none" strike="noStrike" kern="1200" dirty="0" smtClean="0">
                <a:solidFill>
                  <a:schemeClr val="tx1"/>
                </a:solidFill>
                <a:effectLst/>
                <a:latin typeface="+mn-lt"/>
                <a:ea typeface="+mn-ea"/>
                <a:cs typeface="+mn-cs"/>
              </a:rPr>
              <a:t>In 1994, </a:t>
            </a:r>
            <a:r>
              <a:rPr lang="lt-LT" sz="1200" b="0" i="0" u="none" strike="noStrike" kern="1200" dirty="0" err="1" smtClean="0">
                <a:solidFill>
                  <a:schemeClr val="tx1"/>
                </a:solidFill>
                <a:effectLst/>
                <a:latin typeface="+mn-lt"/>
                <a:ea typeface="+mn-ea"/>
                <a:cs typeface="+mn-cs"/>
              </a:rPr>
              <a:t>Paul</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Ormerod</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in</a:t>
            </a:r>
            <a:r>
              <a:rPr lang="lt-LT"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his </a:t>
            </a:r>
            <a:r>
              <a:rPr lang="lt-LT" sz="1200" b="0" i="0" u="none" strike="noStrike" kern="1200" dirty="0" err="1" smtClean="0">
                <a:solidFill>
                  <a:schemeClr val="tx1"/>
                </a:solidFill>
                <a:effectLst/>
                <a:latin typeface="+mn-lt"/>
                <a:ea typeface="+mn-ea"/>
                <a:cs typeface="+mn-cs"/>
              </a:rPr>
              <a:t>famous</a:t>
            </a:r>
            <a:r>
              <a:rPr lang="lt-LT"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book </a:t>
            </a:r>
            <a:r>
              <a:rPr lang="en-US" sz="1200" b="0" i="1" u="none" strike="noStrike" kern="1200" dirty="0" smtClean="0">
                <a:solidFill>
                  <a:schemeClr val="tx1"/>
                </a:solidFill>
                <a:effectLst/>
                <a:latin typeface="+mn-lt"/>
                <a:ea typeface="+mn-ea"/>
                <a:cs typeface="+mn-cs"/>
              </a:rPr>
              <a:t>The Death of Economics</a:t>
            </a:r>
            <a:r>
              <a:rPr lang="lt-LT" sz="1200" b="0" i="1" u="none" strike="noStrike" kern="1200" dirty="0"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has</a:t>
            </a:r>
            <a:r>
              <a:rPr lang="lt-LT" sz="1200" b="0" i="1" u="none" strike="noStrike" kern="1200" dirty="0" smtClean="0">
                <a:solidFill>
                  <a:schemeClr val="tx1"/>
                </a:solidFill>
                <a:effectLst/>
                <a:latin typeface="+mn-lt"/>
                <a:ea typeface="+mn-ea"/>
                <a:cs typeface="+mn-cs"/>
              </a:rPr>
              <a:t> </a:t>
            </a:r>
            <a:r>
              <a:rPr lang="lt-LT" sz="1200" b="0" i="1" u="none" strike="noStrike" kern="1200" dirty="0" err="1" smtClean="0">
                <a:solidFill>
                  <a:schemeClr val="tx1"/>
                </a:solidFill>
                <a:effectLst/>
                <a:latin typeface="+mn-lt"/>
                <a:ea typeface="+mn-ea"/>
                <a:cs typeface="+mn-cs"/>
              </a:rPr>
              <a:t>been</a:t>
            </a:r>
            <a:r>
              <a:rPr lang="lt-LT" sz="1200" b="0" i="1" u="none" strike="noStrike" kern="1200" dirty="0"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arguing</a:t>
            </a:r>
            <a:r>
              <a:rPr lang="lt-LT" sz="1200" b="0" i="0" u="none" strike="noStrike" kern="1200" dirty="0"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about</a:t>
            </a:r>
            <a:r>
              <a:rPr lang="lt-LT"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unpredictability in the economy and the environment</a:t>
            </a:r>
            <a:r>
              <a:rPr lang="lt-LT" sz="1200" b="0" i="0" u="none" strike="noStrike" kern="1200" dirty="0"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Today</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situation</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got</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even</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worse</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Our</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World</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became</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very</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complex</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As</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all</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complex</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systems</a:t>
            </a:r>
            <a:r>
              <a:rPr lang="lt-LT" sz="1200" b="0" i="0" u="none" strike="noStrike" kern="1200" baseline="0" dirty="0" smtClean="0">
                <a:solidFill>
                  <a:schemeClr val="tx1"/>
                </a:solidFill>
                <a:effectLst/>
                <a:latin typeface="+mn-lt"/>
                <a:ea typeface="+mn-ea"/>
                <a:cs typeface="+mn-cs"/>
              </a:rPr>
              <a:t>, it </a:t>
            </a:r>
            <a:r>
              <a:rPr lang="lt-LT" sz="1200" b="0" i="0" u="none" strike="noStrike" kern="1200" baseline="0" dirty="0" err="1" smtClean="0">
                <a:solidFill>
                  <a:schemeClr val="tx1"/>
                </a:solidFill>
                <a:effectLst/>
                <a:latin typeface="+mn-lt"/>
                <a:ea typeface="+mn-ea"/>
                <a:cs typeface="+mn-cs"/>
              </a:rPr>
              <a:t>is</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in</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the</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state</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of</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bifurcations</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and</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emergence</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of</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possibly</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some</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new</a:t>
            </a:r>
            <a:r>
              <a:rPr lang="lt-LT" sz="1200" b="0" i="0" u="none" strike="noStrike" kern="1200" baseline="0" dirty="0" smtClean="0">
                <a:solidFill>
                  <a:schemeClr val="tx1"/>
                </a:solidFill>
                <a:effectLst/>
                <a:latin typeface="+mn-lt"/>
                <a:ea typeface="+mn-ea"/>
                <a:cs typeface="+mn-cs"/>
              </a:rPr>
              <a:t> </a:t>
            </a:r>
            <a:r>
              <a:rPr lang="lt-LT" sz="1200" b="0" i="0" u="none" strike="noStrike" kern="1200" baseline="0" dirty="0" err="1" smtClean="0">
                <a:solidFill>
                  <a:schemeClr val="tx1"/>
                </a:solidFill>
                <a:effectLst/>
                <a:latin typeface="+mn-lt"/>
                <a:ea typeface="+mn-ea"/>
                <a:cs typeface="+mn-cs"/>
              </a:rPr>
              <a:t>orders</a:t>
            </a:r>
            <a:r>
              <a:rPr lang="lt-LT" sz="1200" b="0" i="0" u="none" strike="noStrike" kern="1200" baseline="0" dirty="0" smtClean="0">
                <a:solidFill>
                  <a:schemeClr val="tx1"/>
                </a:solidFill>
                <a:effectLst/>
                <a:latin typeface="+mn-lt"/>
                <a:ea typeface="+mn-ea"/>
                <a:cs typeface="+mn-cs"/>
              </a:rPr>
              <a:t>. </a:t>
            </a:r>
            <a:endParaRPr lang="lt-LT" baseline="0" dirty="0" smtClean="0"/>
          </a:p>
          <a:p>
            <a:r>
              <a:rPr lang="lt-LT" baseline="0" dirty="0" err="1" smtClean="0"/>
              <a:t>So</a:t>
            </a:r>
            <a:r>
              <a:rPr lang="lt-LT" baseline="0" dirty="0" smtClean="0"/>
              <a:t>, </a:t>
            </a:r>
            <a:r>
              <a:rPr lang="lt-LT" baseline="0" dirty="0" err="1" smtClean="0"/>
              <a:t>what</a:t>
            </a:r>
            <a:r>
              <a:rPr lang="lt-LT" baseline="0" dirty="0" smtClean="0"/>
              <a:t> </a:t>
            </a:r>
            <a:r>
              <a:rPr lang="lt-LT" baseline="0" dirty="0" err="1" smtClean="0"/>
              <a:t>is</a:t>
            </a:r>
            <a:r>
              <a:rPr lang="lt-LT" baseline="0" dirty="0" smtClean="0"/>
              <a:t> </a:t>
            </a:r>
            <a:r>
              <a:rPr lang="lt-LT" baseline="0" dirty="0" err="1" smtClean="0"/>
              <a:t>waiting</a:t>
            </a:r>
            <a:r>
              <a:rPr lang="lt-LT" baseline="0" dirty="0" smtClean="0"/>
              <a:t> </a:t>
            </a:r>
            <a:r>
              <a:rPr lang="lt-LT" baseline="0" dirty="0" err="1" smtClean="0"/>
              <a:t>for</a:t>
            </a:r>
            <a:r>
              <a:rPr lang="lt-LT" baseline="0" dirty="0" smtClean="0"/>
              <a:t> </a:t>
            </a:r>
            <a:r>
              <a:rPr lang="lt-LT" baseline="0" dirty="0" err="1" smtClean="0"/>
              <a:t>us</a:t>
            </a:r>
            <a:r>
              <a:rPr lang="lt-LT" baseline="0" dirty="0" smtClean="0"/>
              <a:t> </a:t>
            </a:r>
            <a:r>
              <a:rPr lang="lt-LT" baseline="0" dirty="0" err="1" smtClean="0"/>
              <a:t>in</a:t>
            </a:r>
            <a:r>
              <a:rPr lang="lt-LT" baseline="0" dirty="0" smtClean="0"/>
              <a:t> </a:t>
            </a:r>
            <a:r>
              <a:rPr lang="lt-LT" baseline="0" dirty="0" err="1" smtClean="0"/>
              <a:t>the</a:t>
            </a:r>
            <a:r>
              <a:rPr lang="lt-LT" baseline="0" dirty="0" smtClean="0"/>
              <a:t> </a:t>
            </a:r>
            <a:r>
              <a:rPr lang="lt-LT" baseline="0" dirty="0" err="1" smtClean="0"/>
              <a:t>near</a:t>
            </a:r>
            <a:r>
              <a:rPr lang="lt-LT" baseline="0" dirty="0" smtClean="0"/>
              <a:t> </a:t>
            </a:r>
            <a:r>
              <a:rPr lang="lt-LT" baseline="0" dirty="0" err="1" smtClean="0"/>
              <a:t>future</a:t>
            </a:r>
            <a:r>
              <a:rPr lang="lt-LT" baseline="0" dirty="0" smtClean="0"/>
              <a:t>?  </a:t>
            </a:r>
          </a:p>
          <a:p>
            <a:r>
              <a:rPr lang="lt-LT" baseline="0" dirty="0" err="1" smtClean="0"/>
              <a:t>Can</a:t>
            </a:r>
            <a:r>
              <a:rPr lang="lt-LT" baseline="0" dirty="0" smtClean="0"/>
              <a:t> </a:t>
            </a:r>
            <a:r>
              <a:rPr lang="lt-LT" baseline="0" dirty="0" err="1" smtClean="0"/>
              <a:t>we</a:t>
            </a:r>
            <a:r>
              <a:rPr lang="lt-LT" baseline="0" dirty="0" smtClean="0"/>
              <a:t> </a:t>
            </a:r>
            <a:r>
              <a:rPr lang="lt-LT" baseline="0" dirty="0" err="1" smtClean="0"/>
              <a:t>as</a:t>
            </a:r>
            <a:r>
              <a:rPr lang="lt-LT" baseline="0" dirty="0" smtClean="0"/>
              <a:t> </a:t>
            </a:r>
            <a:r>
              <a:rPr lang="lt-LT" baseline="0" dirty="0" err="1" smtClean="0"/>
              <a:t>scientist</a:t>
            </a:r>
            <a:r>
              <a:rPr lang="lt-LT" baseline="0" dirty="0" smtClean="0"/>
              <a:t> </a:t>
            </a:r>
            <a:r>
              <a:rPr lang="lt-LT" baseline="0" dirty="0" err="1" smtClean="0"/>
              <a:t>find</a:t>
            </a:r>
            <a:r>
              <a:rPr lang="lt-LT" baseline="0" dirty="0" smtClean="0"/>
              <a:t> </a:t>
            </a:r>
            <a:r>
              <a:rPr lang="lt-LT" baseline="0" dirty="0" err="1" smtClean="0"/>
              <a:t>new</a:t>
            </a:r>
            <a:r>
              <a:rPr lang="lt-LT" baseline="0" dirty="0" smtClean="0"/>
              <a:t> </a:t>
            </a:r>
            <a:r>
              <a:rPr lang="lt-LT" baseline="0" dirty="0" err="1" smtClean="0"/>
              <a:t>ways</a:t>
            </a:r>
            <a:r>
              <a:rPr lang="lt-LT" baseline="0" dirty="0" smtClean="0"/>
              <a:t>, </a:t>
            </a:r>
            <a:r>
              <a:rPr lang="lt-LT" baseline="0" dirty="0" err="1" smtClean="0"/>
              <a:t>models</a:t>
            </a:r>
            <a:r>
              <a:rPr lang="lt-LT" baseline="0" dirty="0" smtClean="0"/>
              <a:t> </a:t>
            </a:r>
            <a:r>
              <a:rPr lang="lt-LT" baseline="0" dirty="0" err="1" smtClean="0"/>
              <a:t>and</a:t>
            </a:r>
            <a:r>
              <a:rPr lang="lt-LT" baseline="0" dirty="0" smtClean="0"/>
              <a:t> </a:t>
            </a:r>
            <a:r>
              <a:rPr lang="lt-LT" baseline="0" dirty="0" err="1" smtClean="0"/>
              <a:t>methods</a:t>
            </a:r>
            <a:r>
              <a:rPr lang="lt-LT" baseline="0" dirty="0" smtClean="0"/>
              <a:t> to </a:t>
            </a:r>
            <a:r>
              <a:rPr lang="lt-LT" baseline="0" dirty="0" err="1" smtClean="0"/>
              <a:t>stand</a:t>
            </a:r>
            <a:r>
              <a:rPr lang="lt-LT" baseline="0" dirty="0" smtClean="0"/>
              <a:t> </a:t>
            </a:r>
            <a:r>
              <a:rPr lang="lt-LT" baseline="0" dirty="0" err="1" smtClean="0"/>
              <a:t>out</a:t>
            </a:r>
            <a:r>
              <a:rPr lang="lt-LT" baseline="0" dirty="0" smtClean="0"/>
              <a:t> </a:t>
            </a:r>
            <a:r>
              <a:rPr lang="lt-LT" baseline="0" dirty="0" err="1" smtClean="0"/>
              <a:t>these</a:t>
            </a:r>
            <a:r>
              <a:rPr lang="lt-LT" baseline="0" dirty="0" smtClean="0"/>
              <a:t> </a:t>
            </a:r>
            <a:r>
              <a:rPr lang="lt-LT" baseline="0" dirty="0" err="1" smtClean="0"/>
              <a:t>challenges</a:t>
            </a:r>
            <a:r>
              <a:rPr lang="lt-LT" baseline="0" dirty="0" smtClean="0"/>
              <a:t>?</a:t>
            </a:r>
          </a:p>
          <a:p>
            <a:r>
              <a:rPr lang="lt-LT" baseline="0" dirty="0" err="1" smtClean="0"/>
              <a:t>These</a:t>
            </a:r>
            <a:r>
              <a:rPr lang="lt-LT" baseline="0" dirty="0" smtClean="0"/>
              <a:t> </a:t>
            </a:r>
            <a:r>
              <a:rPr lang="lt-LT" baseline="0" dirty="0" err="1" smtClean="0"/>
              <a:t>were</a:t>
            </a:r>
            <a:r>
              <a:rPr lang="lt-LT" baseline="0" dirty="0" smtClean="0"/>
              <a:t> </a:t>
            </a:r>
            <a:r>
              <a:rPr lang="lt-LT" baseline="0" dirty="0" err="1" smtClean="0"/>
              <a:t>my</a:t>
            </a:r>
            <a:r>
              <a:rPr lang="lt-LT" baseline="0" dirty="0" smtClean="0"/>
              <a:t> </a:t>
            </a:r>
            <a:r>
              <a:rPr lang="lt-LT" baseline="0" dirty="0" err="1" smtClean="0"/>
              <a:t>and</a:t>
            </a:r>
            <a:r>
              <a:rPr lang="lt-LT" baseline="0" dirty="0" smtClean="0"/>
              <a:t> </a:t>
            </a:r>
            <a:r>
              <a:rPr lang="lt-LT" baseline="0" dirty="0" err="1" smtClean="0"/>
              <a:t>believe</a:t>
            </a:r>
            <a:r>
              <a:rPr lang="lt-LT" baseline="0" dirty="0" smtClean="0"/>
              <a:t> </a:t>
            </a:r>
            <a:r>
              <a:rPr lang="lt-LT" baseline="0" dirty="0" err="1" smtClean="0"/>
              <a:t>some</a:t>
            </a:r>
            <a:r>
              <a:rPr lang="lt-LT" baseline="0" dirty="0" smtClean="0"/>
              <a:t> </a:t>
            </a:r>
            <a:r>
              <a:rPr lang="lt-LT" baseline="0" dirty="0" err="1" smtClean="0"/>
              <a:t>other</a:t>
            </a:r>
            <a:r>
              <a:rPr lang="lt-LT" baseline="0" dirty="0" smtClean="0"/>
              <a:t> </a:t>
            </a:r>
            <a:r>
              <a:rPr lang="lt-LT" baseline="0" dirty="0" err="1" smtClean="0"/>
              <a:t>researchers</a:t>
            </a:r>
            <a:r>
              <a:rPr lang="lt-LT" baseline="0" dirty="0" smtClean="0"/>
              <a:t>‘ </a:t>
            </a:r>
            <a:r>
              <a:rPr lang="lt-LT" baseline="0" dirty="0" err="1" smtClean="0"/>
              <a:t>motivations</a:t>
            </a:r>
            <a:r>
              <a:rPr lang="lt-LT" baseline="0" dirty="0" smtClean="0"/>
              <a:t>, </a:t>
            </a:r>
            <a:r>
              <a:rPr lang="lt-LT" baseline="0" dirty="0" err="1" smtClean="0"/>
              <a:t>which</a:t>
            </a:r>
            <a:r>
              <a:rPr lang="lt-LT" baseline="0" dirty="0" smtClean="0"/>
              <a:t> </a:t>
            </a:r>
            <a:r>
              <a:rPr lang="lt-LT" baseline="0" dirty="0" err="1" smtClean="0"/>
              <a:t>directed</a:t>
            </a:r>
            <a:r>
              <a:rPr lang="lt-LT" baseline="0" dirty="0" smtClean="0"/>
              <a:t> </a:t>
            </a:r>
            <a:r>
              <a:rPr lang="lt-LT" baseline="0" dirty="0" err="1" smtClean="0"/>
              <a:t>our</a:t>
            </a:r>
            <a:r>
              <a:rPr lang="lt-LT" baseline="0" dirty="0" smtClean="0"/>
              <a:t> </a:t>
            </a:r>
            <a:r>
              <a:rPr lang="lt-LT" baseline="0" dirty="0" err="1" smtClean="0"/>
              <a:t>search</a:t>
            </a:r>
            <a:r>
              <a:rPr lang="lt-LT" baseline="0" dirty="0" smtClean="0"/>
              <a:t>. </a:t>
            </a:r>
          </a:p>
          <a:p>
            <a:r>
              <a:rPr lang="lt-LT" baseline="0" dirty="0" smtClean="0"/>
              <a:t>Namely, </a:t>
            </a:r>
            <a:r>
              <a:rPr lang="lt-LT" baseline="0" dirty="0" err="1" smtClean="0"/>
              <a:t>we</a:t>
            </a:r>
            <a:r>
              <a:rPr lang="lt-LT" baseline="0" dirty="0" smtClean="0"/>
              <a:t> </a:t>
            </a:r>
            <a:r>
              <a:rPr lang="lt-LT" baseline="0" dirty="0" err="1" smtClean="0"/>
              <a:t>strive</a:t>
            </a:r>
            <a:r>
              <a:rPr lang="lt-LT" baseline="0" dirty="0" smtClean="0"/>
              <a:t> to </a:t>
            </a:r>
            <a:r>
              <a:rPr lang="lt-LT" baseline="0" dirty="0" err="1" smtClean="0"/>
              <a:t>model</a:t>
            </a:r>
            <a:r>
              <a:rPr lang="lt-LT" baseline="0" dirty="0" smtClean="0"/>
              <a:t> </a:t>
            </a:r>
            <a:r>
              <a:rPr lang="lt-LT" baseline="0" dirty="0" err="1" smtClean="0"/>
              <a:t>impact</a:t>
            </a:r>
            <a:r>
              <a:rPr lang="lt-LT" baseline="0" dirty="0" smtClean="0"/>
              <a:t> </a:t>
            </a:r>
            <a:r>
              <a:rPr lang="lt-LT" baseline="0" dirty="0" err="1" smtClean="0"/>
              <a:t>of</a:t>
            </a:r>
            <a:r>
              <a:rPr lang="lt-LT" baseline="0" dirty="0" smtClean="0"/>
              <a:t> </a:t>
            </a:r>
            <a:r>
              <a:rPr lang="lt-LT" baseline="0" dirty="0" err="1" smtClean="0"/>
              <a:t>basic</a:t>
            </a:r>
            <a:r>
              <a:rPr lang="lt-LT" baseline="0" dirty="0" smtClean="0"/>
              <a:t> </a:t>
            </a:r>
            <a:r>
              <a:rPr lang="lt-LT" baseline="0" dirty="0" err="1" smtClean="0"/>
              <a:t>cultural</a:t>
            </a:r>
            <a:r>
              <a:rPr lang="lt-LT" baseline="0" dirty="0" smtClean="0"/>
              <a:t> </a:t>
            </a:r>
            <a:r>
              <a:rPr lang="lt-LT" baseline="0" dirty="0" err="1" smtClean="0"/>
              <a:t>events</a:t>
            </a:r>
            <a:r>
              <a:rPr lang="lt-LT" baseline="0" dirty="0" smtClean="0"/>
              <a:t> </a:t>
            </a:r>
            <a:r>
              <a:rPr lang="lt-LT" baseline="0" dirty="0" err="1" smtClean="0"/>
              <a:t>on</a:t>
            </a:r>
            <a:r>
              <a:rPr lang="lt-LT" baseline="0" dirty="0" smtClean="0"/>
              <a:t> </a:t>
            </a:r>
            <a:r>
              <a:rPr lang="lt-LT" baseline="0" dirty="0" err="1" smtClean="0"/>
              <a:t>social</a:t>
            </a:r>
            <a:r>
              <a:rPr lang="lt-LT" baseline="0" dirty="0" smtClean="0"/>
              <a:t> </a:t>
            </a:r>
            <a:r>
              <a:rPr lang="lt-LT" baseline="0" dirty="0" err="1" smtClean="0"/>
              <a:t>capital</a:t>
            </a:r>
            <a:r>
              <a:rPr lang="lt-LT" baseline="0" dirty="0" smtClean="0"/>
              <a:t> </a:t>
            </a:r>
            <a:r>
              <a:rPr lang="lt-LT" baseline="0" dirty="0" err="1" smtClean="0"/>
              <a:t>dynamics</a:t>
            </a:r>
            <a:r>
              <a:rPr lang="lt-LT" baseline="0" dirty="0" smtClean="0"/>
              <a:t> </a:t>
            </a:r>
            <a:r>
              <a:rPr lang="lt-LT" baseline="0" dirty="0" err="1" smtClean="0"/>
              <a:t>in</a:t>
            </a:r>
            <a:r>
              <a:rPr lang="lt-LT" baseline="0" dirty="0" smtClean="0"/>
              <a:t> a </a:t>
            </a:r>
            <a:r>
              <a:rPr lang="lt-LT" baseline="0" dirty="0" err="1" smtClean="0"/>
              <a:t>sense</a:t>
            </a:r>
            <a:r>
              <a:rPr lang="lt-LT" baseline="0" dirty="0" smtClean="0"/>
              <a:t> </a:t>
            </a:r>
            <a:r>
              <a:rPr lang="lt-LT" baseline="0" dirty="0" err="1" smtClean="0"/>
              <a:t>of</a:t>
            </a:r>
            <a:r>
              <a:rPr lang="lt-LT" baseline="0" dirty="0" smtClean="0"/>
              <a:t> </a:t>
            </a:r>
            <a:r>
              <a:rPr lang="lt-LT" baseline="0" dirty="0" err="1" smtClean="0"/>
              <a:t>clusterization</a:t>
            </a:r>
            <a:r>
              <a:rPr lang="lt-LT" baseline="0" dirty="0" smtClean="0"/>
              <a:t>, </a:t>
            </a:r>
            <a:r>
              <a:rPr lang="lt-LT" baseline="0" dirty="0" err="1" smtClean="0"/>
              <a:t>radicalization</a:t>
            </a:r>
            <a:r>
              <a:rPr lang="lt-LT" baseline="0" dirty="0" smtClean="0"/>
              <a:t>, </a:t>
            </a:r>
            <a:r>
              <a:rPr lang="lt-LT" baseline="0" dirty="0" err="1" smtClean="0"/>
              <a:t>globalization</a:t>
            </a:r>
            <a:r>
              <a:rPr lang="lt-LT" baseline="0" dirty="0" smtClean="0"/>
              <a:t>, </a:t>
            </a:r>
            <a:r>
              <a:rPr lang="lt-LT" baseline="0" dirty="0" err="1" smtClean="0"/>
              <a:t>and</a:t>
            </a:r>
            <a:r>
              <a:rPr lang="lt-LT" baseline="0" dirty="0" smtClean="0"/>
              <a:t> </a:t>
            </a:r>
            <a:r>
              <a:rPr lang="lt-LT" baseline="0" dirty="0" err="1" smtClean="0"/>
              <a:t>polarization</a:t>
            </a:r>
            <a:r>
              <a:rPr lang="lt-LT" baseline="0" dirty="0" smtClean="0"/>
              <a:t>.</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3</a:t>
            </a:fld>
            <a:endParaRPr lang="lt-LT"/>
          </a:p>
        </p:txBody>
      </p:sp>
    </p:spTree>
    <p:extLst>
      <p:ext uri="{BB962C8B-B14F-4D97-AF65-F5344CB8AC3E}">
        <p14:creationId xmlns:p14="http://schemas.microsoft.com/office/powerpoint/2010/main" val="279701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4</a:t>
            </a:fld>
            <a:endParaRPr lang="lt-LT"/>
          </a:p>
        </p:txBody>
      </p:sp>
    </p:spTree>
    <p:extLst>
      <p:ext uri="{BB962C8B-B14F-4D97-AF65-F5344CB8AC3E}">
        <p14:creationId xmlns:p14="http://schemas.microsoft.com/office/powerpoint/2010/main" val="210284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gn="just">
              <a:buFontTx/>
              <a:buNone/>
            </a:pPr>
            <a:r>
              <a:rPr lang="en-US" sz="2000" dirty="0"/>
              <a:t>Last year Nobel Prize winner in economics Paul </a:t>
            </a:r>
            <a:r>
              <a:rPr lang="en-US" sz="2000" dirty="0" err="1"/>
              <a:t>Romer</a:t>
            </a:r>
            <a:r>
              <a:rPr lang="en-US" sz="2000" dirty="0"/>
              <a:t> pointed out that innovation which drives endogenous growth is not limited to technological capital and knowledge capital; it also applies to social norms and rules, governance, and policies, all of which drive total factor productivity.</a:t>
            </a:r>
            <a:endParaRPr lang="lt-LT" sz="2000" dirty="0"/>
          </a:p>
          <a:p>
            <a:pPr marL="457200" lvl="0" indent="0" algn="just">
              <a:buFontTx/>
              <a:buNone/>
            </a:pPr>
            <a:endParaRPr lang="lt-LT" sz="2000" dirty="0"/>
          </a:p>
          <a:p>
            <a:pPr marL="457200" indent="0" algn="just">
              <a:buNone/>
            </a:pPr>
            <a:r>
              <a:rPr lang="en-US" sz="2000" b="1" dirty="0"/>
              <a:t>He concludes, that any policies not built on strong foundations of trust and effective institutions will fail.</a:t>
            </a:r>
            <a:endParaRPr lang="en-US" sz="2000" dirty="0"/>
          </a:p>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5</a:t>
            </a:fld>
            <a:endParaRPr lang="lt-LT"/>
          </a:p>
        </p:txBody>
      </p:sp>
    </p:spTree>
    <p:extLst>
      <p:ext uri="{BB962C8B-B14F-4D97-AF65-F5344CB8AC3E}">
        <p14:creationId xmlns:p14="http://schemas.microsoft.com/office/powerpoint/2010/main" val="183761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6</a:t>
            </a:fld>
            <a:endParaRPr lang="lt-LT"/>
          </a:p>
        </p:txBody>
      </p:sp>
    </p:spTree>
    <p:extLst>
      <p:ext uri="{BB962C8B-B14F-4D97-AF65-F5344CB8AC3E}">
        <p14:creationId xmlns:p14="http://schemas.microsoft.com/office/powerpoint/2010/main" val="46292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E72ACE44-1FDD-43D5-A1FD-FF855D423A83}" type="slidenum">
              <a:rPr lang="lt-LT" smtClean="0"/>
              <a:t>7</a:t>
            </a:fld>
            <a:endParaRPr lang="lt-LT"/>
          </a:p>
        </p:txBody>
      </p:sp>
    </p:spTree>
    <p:extLst>
      <p:ext uri="{BB962C8B-B14F-4D97-AF65-F5344CB8AC3E}">
        <p14:creationId xmlns:p14="http://schemas.microsoft.com/office/powerpoint/2010/main" val="26897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21</a:t>
            </a:fld>
            <a:endParaRPr lang="lt-LT"/>
          </a:p>
        </p:txBody>
      </p:sp>
    </p:spTree>
    <p:extLst>
      <p:ext uri="{BB962C8B-B14F-4D97-AF65-F5344CB8AC3E}">
        <p14:creationId xmlns:p14="http://schemas.microsoft.com/office/powerpoint/2010/main" val="63711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72ACE44-1FDD-43D5-A1FD-FF855D423A83}" type="slidenum">
              <a:rPr lang="lt-LT" smtClean="0"/>
              <a:t>22</a:t>
            </a:fld>
            <a:endParaRPr lang="lt-LT"/>
          </a:p>
        </p:txBody>
      </p:sp>
    </p:spTree>
    <p:extLst>
      <p:ext uri="{BB962C8B-B14F-4D97-AF65-F5344CB8AC3E}">
        <p14:creationId xmlns:p14="http://schemas.microsoft.com/office/powerpoint/2010/main" val="332096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7F145BB8-5EDE-4181-8E94-79A205AC1CC5}" type="datetime1">
              <a:rPr lang="lt-LT" smtClean="0"/>
              <a:t>2019-09-20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212808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CCDFDD85-DDEA-4462-BB50-46FA0DBAFD08}" type="datetime1">
              <a:rPr lang="lt-LT" smtClean="0"/>
              <a:t>2019-09-20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325341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E004F6D-E8FD-4A6F-B3BA-CA25526A20EB}" type="datetime1">
              <a:rPr lang="lt-LT" smtClean="0"/>
              <a:t>2019-09-20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12194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49406C9A-F993-4D56-AB1F-52AE226BDF20}" type="datetime1">
              <a:rPr lang="lt-LT" smtClean="0"/>
              <a:t>2019-09-20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29125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36FD15-B3A2-413B-8AF5-27F8E03E54AA}" type="datetime1">
              <a:rPr lang="lt-LT" smtClean="0"/>
              <a:t>2019-09-20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162209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209D65C-EC2F-4B90-82C2-23BC65716A2F}" type="datetime1">
              <a:rPr lang="lt-LT" smtClean="0"/>
              <a:t>2019-09-20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38623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DE0BE984-8C35-4F80-AF04-534F971D5FA6}" type="datetime1">
              <a:rPr lang="lt-LT" smtClean="0"/>
              <a:t>2019-09-20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56710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1A1C45FF-17E4-426C-8AE7-13FD745F8648}" type="datetime1">
              <a:rPr lang="lt-LT" smtClean="0"/>
              <a:t>2019-09-20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168074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9888C-F373-4543-87D1-AE195FD3BDAC}" type="datetime1">
              <a:rPr lang="lt-LT" smtClean="0"/>
              <a:t>2019-09-20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60514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D8688A-EECB-4141-BB9B-8548D3B026B7}" type="datetime1">
              <a:rPr lang="lt-LT" smtClean="0"/>
              <a:t>2019-09-20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12391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543C3-225E-47A8-95EE-3C1B109EE919}" type="datetime1">
              <a:rPr lang="lt-LT" smtClean="0"/>
              <a:t>2019-09-20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A3A120E-F7A4-4AEA-9BE5-06D79E1D3E0A}" type="slidenum">
              <a:rPr lang="lt-LT" smtClean="0"/>
              <a:t>‹#›</a:t>
            </a:fld>
            <a:endParaRPr lang="lt-LT"/>
          </a:p>
        </p:txBody>
      </p:sp>
    </p:spTree>
    <p:extLst>
      <p:ext uri="{BB962C8B-B14F-4D97-AF65-F5344CB8AC3E}">
        <p14:creationId xmlns:p14="http://schemas.microsoft.com/office/powerpoint/2010/main" val="419316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12BB2-CB29-49D8-928A-6916CA538272}" type="datetime1">
              <a:rPr lang="lt-LT" smtClean="0"/>
              <a:t>2019-09-20</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A120E-F7A4-4AEA-9BE5-06D79E1D3E0A}" type="slidenum">
              <a:rPr lang="lt-LT" smtClean="0"/>
              <a:t>‹#›</a:t>
            </a:fld>
            <a:endParaRPr lang="lt-LT"/>
          </a:p>
        </p:txBody>
      </p:sp>
    </p:spTree>
    <p:extLst>
      <p:ext uri="{BB962C8B-B14F-4D97-AF65-F5344CB8AC3E}">
        <p14:creationId xmlns:p14="http://schemas.microsoft.com/office/powerpoint/2010/main" val="306144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rius.plikynas@mif.vu.l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urworldindata.org/tru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Subtitle 2"/>
          <p:cNvSpPr>
            <a:spLocks noGrp="1"/>
          </p:cNvSpPr>
          <p:nvPr>
            <p:ph type="subTitle" idx="1"/>
          </p:nvPr>
        </p:nvSpPr>
        <p:spPr>
          <a:xfrm>
            <a:off x="0" y="4243387"/>
            <a:ext cx="12192000" cy="2614613"/>
          </a:xfrm>
        </p:spPr>
        <p:txBody>
          <a:bodyPr>
            <a:normAutofit lnSpcReduction="10000"/>
          </a:bodyPr>
          <a:lstStyle/>
          <a:p>
            <a:pPr algn="l">
              <a:spcBef>
                <a:spcPts val="0"/>
              </a:spcBef>
              <a:spcAft>
                <a:spcPts val="1100"/>
              </a:spcAft>
            </a:pPr>
            <a:r>
              <a:rPr lang="en-US" b="1" dirty="0">
                <a:effectLst/>
                <a:ea typeface="Times New Roman" panose="02020603050405020304" pitchFamily="18" charset="0"/>
                <a:cs typeface="Times New Roman" panose="02020603050405020304" pitchFamily="18" charset="0"/>
              </a:rPr>
              <a:t>Darius </a:t>
            </a:r>
            <a:r>
              <a:rPr lang="en-US" b="1" dirty="0" smtClean="0">
                <a:effectLst/>
                <a:ea typeface="Times New Roman" panose="02020603050405020304" pitchFamily="18" charset="0"/>
                <a:cs typeface="Times New Roman" panose="02020603050405020304" pitchFamily="18" charset="0"/>
              </a:rPr>
              <a:t>Plikynas, </a:t>
            </a:r>
            <a:r>
              <a:rPr lang="en-US" b="1" dirty="0" err="1">
                <a:effectLst/>
                <a:ea typeface="Times New Roman" panose="02020603050405020304" pitchFamily="18" charset="0"/>
                <a:cs typeface="Times New Roman" panose="02020603050405020304" pitchFamily="18" charset="0"/>
              </a:rPr>
              <a:t>Arūnas</a:t>
            </a:r>
            <a:r>
              <a:rPr lang="en-US" b="1" dirty="0">
                <a:effectLst/>
                <a:ea typeface="Times New Roman" panose="02020603050405020304" pitchFamily="18" charset="0"/>
                <a:cs typeface="Times New Roman" panose="02020603050405020304" pitchFamily="18" charset="0"/>
              </a:rPr>
              <a:t> </a:t>
            </a:r>
            <a:r>
              <a:rPr lang="en-US" b="1" dirty="0" err="1" smtClean="0">
                <a:effectLst/>
                <a:ea typeface="Times New Roman" panose="02020603050405020304" pitchFamily="18" charset="0"/>
                <a:cs typeface="Times New Roman" panose="02020603050405020304" pitchFamily="18" charset="0"/>
              </a:rPr>
              <a:t>Miliauskas</a:t>
            </a:r>
            <a:r>
              <a:rPr lang="lt-LT" b="1" dirty="0" smtClean="0">
                <a:ea typeface="Times New Roman" panose="02020603050405020304" pitchFamily="18" charset="0"/>
                <a:cs typeface="Times New Roman" panose="02020603050405020304" pitchFamily="18" charset="0"/>
              </a:rPr>
              <a:t>, </a:t>
            </a:r>
            <a:r>
              <a:rPr lang="lt-LT" b="1" dirty="0">
                <a:ea typeface="Times New Roman" panose="02020603050405020304" pitchFamily="18" charset="0"/>
                <a:cs typeface="Times New Roman" panose="02020603050405020304" pitchFamily="18" charset="0"/>
              </a:rPr>
              <a:t>Vytautas </a:t>
            </a:r>
            <a:r>
              <a:rPr lang="lt-LT" b="1" dirty="0" smtClean="0">
                <a:ea typeface="Times New Roman" panose="02020603050405020304" pitchFamily="18" charset="0"/>
                <a:cs typeface="Times New Roman" panose="02020603050405020304" pitchFamily="18" charset="0"/>
              </a:rPr>
              <a:t>Dulskis, </a:t>
            </a:r>
            <a:r>
              <a:rPr lang="lt-LT" b="1" dirty="0" err="1">
                <a:ea typeface="Times New Roman" panose="02020603050405020304" pitchFamily="18" charset="0"/>
                <a:cs typeface="Times New Roman" panose="02020603050405020304" pitchFamily="18" charset="0"/>
              </a:rPr>
              <a:t>and</a:t>
            </a:r>
            <a:r>
              <a:rPr lang="lt-LT" b="1" dirty="0">
                <a:ea typeface="Times New Roman" panose="02020603050405020304" pitchFamily="18" charset="0"/>
                <a:cs typeface="Times New Roman" panose="02020603050405020304" pitchFamily="18" charset="0"/>
              </a:rPr>
              <a:t> Rimvydas </a:t>
            </a:r>
            <a:r>
              <a:rPr lang="lt-LT" b="1" dirty="0" smtClean="0">
                <a:ea typeface="Times New Roman" panose="02020603050405020304" pitchFamily="18" charset="0"/>
                <a:cs typeface="Times New Roman" panose="02020603050405020304" pitchFamily="18" charset="0"/>
              </a:rPr>
              <a:t>Laužikas </a:t>
            </a:r>
            <a:endParaRPr lang="lt-LT" sz="2800" b="1" baseline="30000" dirty="0">
              <a:effectLst/>
              <a:ea typeface="Times New Roman" panose="02020603050405020304" pitchFamily="18" charset="0"/>
              <a:cs typeface="Times New Roman" panose="02020603050405020304" pitchFamily="18" charset="0"/>
            </a:endParaRPr>
          </a:p>
          <a:p>
            <a:pPr algn="l" hangingPunct="0">
              <a:lnSpc>
                <a:spcPts val="1100"/>
              </a:lnSpc>
              <a:spcBef>
                <a:spcPts val="600"/>
              </a:spcBef>
            </a:pPr>
            <a:r>
              <a:rPr lang="en-US" sz="2000" i="1" dirty="0" smtClean="0">
                <a:ea typeface="Times New Roman" panose="02020603050405020304" pitchFamily="18" charset="0"/>
              </a:rPr>
              <a:t>Vilnius University, Institute of Data Science and Digital Technologies</a:t>
            </a:r>
            <a:r>
              <a:rPr lang="lt-LT" sz="2000" i="1" dirty="0" smtClean="0">
                <a:ea typeface="Times New Roman" panose="02020603050405020304" pitchFamily="18" charset="0"/>
              </a:rPr>
              <a:t>, </a:t>
            </a:r>
            <a:r>
              <a:rPr lang="en-US" sz="2000" i="1" dirty="0" smtClean="0">
                <a:ea typeface="Times New Roman" panose="02020603050405020304" pitchFamily="18" charset="0"/>
              </a:rPr>
              <a:t>Vilnius,</a:t>
            </a:r>
            <a:r>
              <a:rPr lang="lt-LT" sz="2000" i="1" dirty="0" smtClean="0">
                <a:ea typeface="Times New Roman" panose="02020603050405020304" pitchFamily="18" charset="0"/>
              </a:rPr>
              <a:t> </a:t>
            </a:r>
            <a:r>
              <a:rPr lang="en-US" sz="2000" i="1" dirty="0" smtClean="0">
                <a:ea typeface="Times New Roman" panose="02020603050405020304" pitchFamily="18" charset="0"/>
              </a:rPr>
              <a:t>Lithuania</a:t>
            </a:r>
            <a:endParaRPr lang="lt-LT" sz="2000" i="1" dirty="0" smtClean="0">
              <a:ea typeface="Times New Roman" panose="02020603050405020304" pitchFamily="18" charset="0"/>
            </a:endParaRPr>
          </a:p>
          <a:p>
            <a:pPr algn="l" hangingPunct="0">
              <a:lnSpc>
                <a:spcPts val="1100"/>
              </a:lnSpc>
              <a:spcBef>
                <a:spcPts val="600"/>
              </a:spcBef>
            </a:pPr>
            <a:endParaRPr lang="lt-LT" dirty="0">
              <a:ea typeface="Times New Roman" panose="02020603050405020304" pitchFamily="18" charset="0"/>
            </a:endParaRPr>
          </a:p>
          <a:p>
            <a:pPr algn="l" hangingPunct="0">
              <a:lnSpc>
                <a:spcPts val="1100"/>
              </a:lnSpc>
              <a:spcBef>
                <a:spcPts val="600"/>
              </a:spcBef>
            </a:pPr>
            <a:r>
              <a:rPr lang="en-US" sz="2000" dirty="0">
                <a:ea typeface="Times New Roman" panose="02020603050405020304" pitchFamily="18" charset="0"/>
              </a:rPr>
              <a:t/>
            </a:r>
            <a:br>
              <a:rPr lang="en-US" sz="2000" dirty="0">
                <a:ea typeface="Times New Roman" panose="02020603050405020304" pitchFamily="18" charset="0"/>
              </a:rPr>
            </a:br>
            <a:r>
              <a:rPr lang="lt-LT" sz="2000" i="1" dirty="0" err="1" smtClean="0">
                <a:ea typeface="Times New Roman" panose="02020603050405020304" pitchFamily="18" charset="0"/>
              </a:rPr>
              <a:t>Corresponding</a:t>
            </a:r>
            <a:r>
              <a:rPr lang="lt-LT" sz="2000" i="1" dirty="0" smtClean="0">
                <a:ea typeface="Times New Roman" panose="02020603050405020304" pitchFamily="18" charset="0"/>
              </a:rPr>
              <a:t> </a:t>
            </a:r>
            <a:r>
              <a:rPr lang="lt-LT" sz="2000" i="1" dirty="0">
                <a:ea typeface="Times New Roman" panose="02020603050405020304" pitchFamily="18" charset="0"/>
              </a:rPr>
              <a:t>Email: </a:t>
            </a:r>
            <a:r>
              <a:rPr lang="en-US" sz="2000" i="1" dirty="0" err="1">
                <a:ea typeface="Times New Roman" panose="02020603050405020304" pitchFamily="18" charset="0"/>
                <a:hlinkClick r:id="rId3"/>
              </a:rPr>
              <a:t>darius.plikynas@mi</a:t>
            </a:r>
            <a:r>
              <a:rPr lang="lt-LT" sz="2000" i="1" dirty="0">
                <a:ea typeface="Times New Roman" panose="02020603050405020304" pitchFamily="18" charset="0"/>
                <a:hlinkClick r:id="rId3"/>
              </a:rPr>
              <a:t>f</a:t>
            </a:r>
            <a:r>
              <a:rPr lang="en-US" sz="2000" i="1" dirty="0">
                <a:ea typeface="Times New Roman" panose="02020603050405020304" pitchFamily="18" charset="0"/>
                <a:hlinkClick r:id="rId3"/>
              </a:rPr>
              <a:t>.</a:t>
            </a:r>
            <a:r>
              <a:rPr lang="en-US" sz="2000" i="1" dirty="0" err="1">
                <a:ea typeface="Times New Roman" panose="02020603050405020304" pitchFamily="18" charset="0"/>
                <a:hlinkClick r:id="rId3"/>
              </a:rPr>
              <a:t>vu.lt</a:t>
            </a:r>
            <a:r>
              <a:rPr lang="lt-LT" sz="2000" i="1" dirty="0">
                <a:ea typeface="Times New Roman" panose="02020603050405020304" pitchFamily="18" charset="0"/>
              </a:rPr>
              <a:t> </a:t>
            </a:r>
          </a:p>
          <a:p>
            <a:pPr algn="just" hangingPunct="0">
              <a:lnSpc>
                <a:spcPts val="1100"/>
              </a:lnSpc>
              <a:spcBef>
                <a:spcPts val="600"/>
              </a:spcBef>
            </a:pPr>
            <a:endParaRPr lang="lt-LT" dirty="0">
              <a:ea typeface="Times New Roman" panose="02020603050405020304" pitchFamily="18" charset="0"/>
            </a:endParaRPr>
          </a:p>
          <a:p>
            <a:pPr algn="just" hangingPunct="0">
              <a:lnSpc>
                <a:spcPts val="1100"/>
              </a:lnSpc>
              <a:spcBef>
                <a:spcPts val="600"/>
              </a:spcBef>
            </a:pPr>
            <a:endParaRPr lang="lt-LT" dirty="0" smtClean="0">
              <a:ea typeface="Times New Roman" panose="02020603050405020304" pitchFamily="18" charset="0"/>
            </a:endParaRPr>
          </a:p>
          <a:p>
            <a:pPr algn="just" hangingPunct="0">
              <a:lnSpc>
                <a:spcPts val="1100"/>
              </a:lnSpc>
              <a:spcBef>
                <a:spcPts val="600"/>
              </a:spcBef>
            </a:pPr>
            <a:endParaRPr lang="lt-LT" dirty="0">
              <a:ea typeface="Times New Roman" panose="02020603050405020304" pitchFamily="18" charset="0"/>
            </a:endParaRPr>
          </a:p>
          <a:p>
            <a:pPr algn="just" hangingPunct="0">
              <a:lnSpc>
                <a:spcPts val="1100"/>
              </a:lnSpc>
              <a:spcBef>
                <a:spcPts val="600"/>
              </a:spcBef>
            </a:pPr>
            <a:endParaRPr lang="lt-LT" dirty="0">
              <a:ea typeface="Times New Roman" panose="02020603050405020304" pitchFamily="18" charset="0"/>
            </a:endParaRPr>
          </a:p>
          <a:p>
            <a:pPr algn="just" hangingPunct="0">
              <a:lnSpc>
                <a:spcPts val="1100"/>
              </a:lnSpc>
              <a:spcBef>
                <a:spcPts val="600"/>
              </a:spcBef>
            </a:pPr>
            <a:endParaRPr lang="lt-LT" dirty="0">
              <a:ea typeface="Times New Roman" panose="02020603050405020304" pitchFamily="18" charset="0"/>
            </a:endParaRPr>
          </a:p>
          <a:p>
            <a:pPr algn="just" hangingPunct="0">
              <a:lnSpc>
                <a:spcPts val="1100"/>
              </a:lnSpc>
              <a:spcBef>
                <a:spcPts val="600"/>
              </a:spcBef>
            </a:pPr>
            <a:r>
              <a:rPr lang="lt-LT" sz="2800" baseline="30000" dirty="0">
                <a:ea typeface="Times New Roman" panose="02020603050405020304" pitchFamily="18" charset="0"/>
              </a:rPr>
              <a:t>* </a:t>
            </a:r>
            <a:r>
              <a:rPr lang="en-US" sz="2800" baseline="30000" dirty="0">
                <a:ea typeface="Times New Roman" panose="02020603050405020304" pitchFamily="18" charset="0"/>
              </a:rPr>
              <a:t>This research received funding (No. P-MIP-17-368) from the Research Council of Lithuania.</a:t>
            </a:r>
            <a:endParaRPr lang="lt-LT" sz="2800" baseline="30000" dirty="0">
              <a:ea typeface="Times New Roman" panose="02020603050405020304" pitchFamily="18" charset="0"/>
            </a:endParaRPr>
          </a:p>
          <a:p>
            <a:endParaRPr lang="lt-LT"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47" y="1142469"/>
            <a:ext cx="2535301" cy="730884"/>
          </a:xfrm>
          <a:prstGeom prst="rect">
            <a:avLst/>
          </a:prstGeom>
          <a:ln>
            <a:solidFill>
              <a:schemeClr val="accent1"/>
            </a:solidFill>
          </a:ln>
        </p:spPr>
      </p:pic>
      <p:sp>
        <p:nvSpPr>
          <p:cNvPr id="4" name="AutoShape 2" descr="Image result for VU logo"/>
          <p:cNvSpPr>
            <a:spLocks noChangeAspect="1" noChangeArrowheads="1"/>
          </p:cNvSpPr>
          <p:nvPr/>
        </p:nvSpPr>
        <p:spPr bwMode="auto">
          <a:xfrm>
            <a:off x="366712" y="1752600"/>
            <a:ext cx="1066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 y="633647"/>
            <a:ext cx="3464473" cy="1590564"/>
          </a:xfrm>
          <a:prstGeom prst="rect">
            <a:avLst/>
          </a:prstGeom>
        </p:spPr>
      </p:pic>
      <p:cxnSp>
        <p:nvCxnSpPr>
          <p:cNvPr id="10" name="Straight Connector 9"/>
          <p:cNvCxnSpPr/>
          <p:nvPr/>
        </p:nvCxnSpPr>
        <p:spPr>
          <a:xfrm flipV="1">
            <a:off x="0" y="2142506"/>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stretch>
            <a:fillRect/>
          </a:stretch>
        </p:blipFill>
        <p:spPr>
          <a:xfrm>
            <a:off x="2729133" y="81834"/>
            <a:ext cx="7071772" cy="7962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11"/>
          <p:cNvSpPr/>
          <p:nvPr/>
        </p:nvSpPr>
        <p:spPr>
          <a:xfrm>
            <a:off x="-3821" y="2397949"/>
            <a:ext cx="12018169" cy="1077218"/>
          </a:xfrm>
          <a:prstGeom prst="rect">
            <a:avLst/>
          </a:prstGeom>
        </p:spPr>
        <p:txBody>
          <a:bodyPr wrap="square">
            <a:spAutoFit/>
          </a:bodyPr>
          <a:lstStyle/>
          <a:p>
            <a:r>
              <a:rPr lang="en-US"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Agent-Based Simulation Model </a:t>
            </a:r>
            <a:r>
              <a:rPr lang="lt-LT"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o</a:t>
            </a:r>
            <a:r>
              <a:rPr lang="en-US"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f </a:t>
            </a:r>
            <a:r>
              <a:rPr lang="lt-LT"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t</a:t>
            </a:r>
            <a:r>
              <a:rPr lang="en-US"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he Relation Between Participation </a:t>
            </a:r>
            <a:r>
              <a:rPr lang="lt-LT"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i</a:t>
            </a:r>
            <a:r>
              <a:rPr lang="en-US"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n Cultural Events </a:t>
            </a:r>
            <a:r>
              <a:rPr lang="lt-LT"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a</a:t>
            </a:r>
            <a:r>
              <a:rPr lang="en-US" sz="3200" b="1" i="1" dirty="0" err="1">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nd</a:t>
            </a:r>
            <a:r>
              <a:rPr lang="en-US"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 Social Capital Dynamics</a:t>
            </a:r>
            <a:r>
              <a:rPr lang="lt-LT" sz="3200" b="1" i="1" dirty="0">
                <a:solidFill>
                  <a:srgbClr val="ED7D31">
                    <a:lumMod val="75000"/>
                  </a:srgbClr>
                </a:solidFill>
                <a:effectLst>
                  <a:outerShdw blurRad="38100" dist="38100" dir="2700000" algn="tl">
                    <a:srgbClr val="000000">
                      <a:alpha val="43137"/>
                    </a:srgbClr>
                  </a:outerShdw>
                </a:effectLst>
                <a:latin typeface="Calibri Light" panose="020F0302020204030204"/>
                <a:ea typeface="+mj-ea"/>
                <a:cs typeface="+mj-cs"/>
              </a:rPr>
              <a:t>*</a:t>
            </a:r>
            <a:endParaRPr lang="lt-LT" dirty="0"/>
          </a:p>
        </p:txBody>
      </p:sp>
    </p:spTree>
    <p:extLst>
      <p:ext uri="{BB962C8B-B14F-4D97-AF65-F5344CB8AC3E}">
        <p14:creationId xmlns:p14="http://schemas.microsoft.com/office/powerpoint/2010/main" val="224148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3A120E-F7A4-4AEA-9BE5-06D79E1D3E0A}" type="slidenum">
              <a:rPr lang="lt-LT" smtClean="0"/>
              <a:t>10</a:t>
            </a:fld>
            <a:endParaRPr lang="lt-LT"/>
          </a:p>
        </p:txBody>
      </p:sp>
      <p:sp>
        <p:nvSpPr>
          <p:cNvPr id="11" name="Rectangle 6"/>
          <p:cNvSpPr>
            <a:spLocks noChangeArrowheads="1"/>
          </p:cNvSpPr>
          <p:nvPr/>
        </p:nvSpPr>
        <p:spPr bwMode="auto">
          <a:xfrm>
            <a:off x="268503" y="128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4"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17" name="Picture 16"/>
          <p:cNvPicPr>
            <a:picLocks noChangeAspect="1"/>
          </p:cNvPicPr>
          <p:nvPr/>
        </p:nvPicPr>
        <p:blipFill>
          <a:blip r:embed="rId2"/>
          <a:stretch>
            <a:fillRect/>
          </a:stretch>
        </p:blipFill>
        <p:spPr>
          <a:xfrm>
            <a:off x="329699" y="1000897"/>
            <a:ext cx="10646189" cy="2330574"/>
          </a:xfrm>
          <a:prstGeom prst="rect">
            <a:avLst/>
          </a:prstGeom>
        </p:spPr>
      </p:pic>
      <p:sp>
        <p:nvSpPr>
          <p:cNvPr id="10" name="Title 1"/>
          <p:cNvSpPr txBox="1">
            <a:spLocks/>
          </p:cNvSpPr>
          <p:nvPr/>
        </p:nvSpPr>
        <p:spPr>
          <a:xfrm>
            <a:off x="0" y="0"/>
            <a:ext cx="10884244" cy="618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b="1" i="1" dirty="0" err="1">
                <a:solidFill>
                  <a:schemeClr val="accent2">
                    <a:lumMod val="75000"/>
                  </a:schemeClr>
                </a:solidFill>
              </a:rPr>
              <a:t>Conceptual</a:t>
            </a:r>
            <a:r>
              <a:rPr lang="lt-LT" sz="3200" b="1" i="1" dirty="0">
                <a:solidFill>
                  <a:schemeClr val="accent2">
                    <a:lumMod val="75000"/>
                  </a:schemeClr>
                </a:solidFill>
              </a:rPr>
              <a:t> </a:t>
            </a:r>
            <a:r>
              <a:rPr lang="lt-LT" sz="3200" b="1" i="1" dirty="0" err="1">
                <a:solidFill>
                  <a:schemeClr val="accent2">
                    <a:lumMod val="75000"/>
                  </a:schemeClr>
                </a:solidFill>
              </a:rPr>
              <a:t>design</a:t>
            </a:r>
            <a:r>
              <a:rPr lang="lt-LT" sz="3200" b="1" i="1" dirty="0">
                <a:solidFill>
                  <a:schemeClr val="accent2">
                    <a:lumMod val="75000"/>
                  </a:schemeClr>
                </a:solidFill>
              </a:rPr>
              <a:t> (6)</a:t>
            </a:r>
          </a:p>
        </p:txBody>
      </p:sp>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ectangle 12"/>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18341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 y="5612033"/>
            <a:ext cx="12080789" cy="563432"/>
          </a:xfrm>
        </p:spPr>
        <p:txBody>
          <a:bodyPr>
            <a:normAutofit fontScale="25000" lnSpcReduction="20000"/>
          </a:bodyPr>
          <a:lstStyle/>
          <a:p>
            <a:pPr marL="0" indent="0" algn="just" hangingPunct="0">
              <a:lnSpc>
                <a:spcPct val="120000"/>
              </a:lnSpc>
              <a:buNone/>
            </a:pPr>
            <a:r>
              <a:rPr lang="en-US" sz="9600" b="1" dirty="0"/>
              <a:t>Fig. 3.</a:t>
            </a:r>
            <a:r>
              <a:rPr lang="en-US" sz="9600" dirty="0"/>
              <a:t> Conceptual model framework: sequence of cultural events, population of agents and social capital dynamics</a:t>
            </a:r>
            <a:r>
              <a:rPr lang="lt-LT" sz="2600" dirty="0"/>
              <a:t>									</a:t>
            </a:r>
            <a:endParaRPr lang="lt-LT" sz="1600" dirty="0"/>
          </a:p>
        </p:txBody>
      </p:sp>
      <p:sp>
        <p:nvSpPr>
          <p:cNvPr id="5" name="Slide Number Placeholder 4"/>
          <p:cNvSpPr>
            <a:spLocks noGrp="1"/>
          </p:cNvSpPr>
          <p:nvPr>
            <p:ph type="sldNum" sz="quarter" idx="12"/>
          </p:nvPr>
        </p:nvSpPr>
        <p:spPr/>
        <p:txBody>
          <a:bodyPr/>
          <a:lstStyle/>
          <a:p>
            <a:fld id="{FA3A120E-F7A4-4AEA-9BE5-06D79E1D3E0A}" type="slidenum">
              <a:rPr lang="lt-LT" smtClean="0"/>
              <a:t>11</a:t>
            </a:fld>
            <a:endParaRPr lang="lt-LT"/>
          </a:p>
        </p:txBody>
      </p:sp>
      <p:sp>
        <p:nvSpPr>
          <p:cNvPr id="11" name="Rectangle 6"/>
          <p:cNvSpPr>
            <a:spLocks noChangeArrowheads="1"/>
          </p:cNvSpPr>
          <p:nvPr/>
        </p:nvSpPr>
        <p:spPr bwMode="auto">
          <a:xfrm>
            <a:off x="268503" y="128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4"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876300" y="700045"/>
            <a:ext cx="10477500" cy="4929659"/>
          </a:xfrm>
          <a:prstGeom prst="rect">
            <a:avLst/>
          </a:prstGeom>
          <a:ln>
            <a:solidFill>
              <a:schemeClr val="accent1"/>
            </a:solidFill>
          </a:ln>
        </p:spPr>
      </p:pic>
      <p:sp>
        <p:nvSpPr>
          <p:cNvPr id="12" name="Title 1"/>
          <p:cNvSpPr txBox="1">
            <a:spLocks/>
          </p:cNvSpPr>
          <p:nvPr/>
        </p:nvSpPr>
        <p:spPr>
          <a:xfrm>
            <a:off x="0" y="0"/>
            <a:ext cx="10884244" cy="618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b="1" i="1" dirty="0" err="1">
                <a:solidFill>
                  <a:schemeClr val="accent2">
                    <a:lumMod val="75000"/>
                  </a:schemeClr>
                </a:solidFill>
              </a:rPr>
              <a:t>Conceptual</a:t>
            </a:r>
            <a:r>
              <a:rPr lang="lt-LT" sz="3200" b="1" i="1" dirty="0">
                <a:solidFill>
                  <a:schemeClr val="accent2">
                    <a:lumMod val="75000"/>
                  </a:schemeClr>
                </a:solidFill>
              </a:rPr>
              <a:t> </a:t>
            </a:r>
            <a:r>
              <a:rPr lang="lt-LT" sz="3200" b="1" i="1" dirty="0" err="1">
                <a:solidFill>
                  <a:schemeClr val="accent2">
                    <a:lumMod val="75000"/>
                  </a:schemeClr>
                </a:solidFill>
              </a:rPr>
              <a:t>design</a:t>
            </a:r>
            <a:r>
              <a:rPr lang="lt-LT" sz="3200" b="1" i="1" dirty="0">
                <a:solidFill>
                  <a:schemeClr val="accent2">
                    <a:lumMod val="75000"/>
                  </a:schemeClr>
                </a:solidFill>
              </a:rPr>
              <a:t> (7)</a:t>
            </a:r>
          </a:p>
        </p:txBody>
      </p:sp>
      <p:cxnSp>
        <p:nvCxnSpPr>
          <p:cNvPr id="13" name="Straight Connector 12"/>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Rectangle 15"/>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19723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a:solidFill>
                  <a:schemeClr val="accent2">
                    <a:lumMod val="75000"/>
                  </a:schemeClr>
                </a:solidFill>
              </a:rPr>
              <a:t>S</a:t>
            </a:r>
            <a:r>
              <a:rPr lang="en-US" sz="3200" b="1" i="1" dirty="0" err="1">
                <a:solidFill>
                  <a:schemeClr val="accent2">
                    <a:lumMod val="75000"/>
                  </a:schemeClr>
                </a:solidFill>
              </a:rPr>
              <a:t>imulation</a:t>
            </a:r>
            <a:r>
              <a:rPr lang="en-US" sz="3200" b="1" i="1" dirty="0">
                <a:solidFill>
                  <a:schemeClr val="accent2">
                    <a:lumMod val="75000"/>
                  </a:schemeClr>
                </a:solidFill>
              </a:rPr>
              <a:t> model#1 </a:t>
            </a:r>
            <a:r>
              <a:rPr lang="lt-LT" sz="3200" b="1" i="1" dirty="0">
                <a:solidFill>
                  <a:schemeClr val="accent2">
                    <a:lumMod val="75000"/>
                  </a:schemeClr>
                </a:solidFill>
              </a:rPr>
              <a:t>(</a:t>
            </a:r>
            <a:r>
              <a:rPr lang="en-US" sz="3200" b="1" i="1" dirty="0">
                <a:solidFill>
                  <a:schemeClr val="accent2">
                    <a:lumMod val="75000"/>
                  </a:schemeClr>
                </a:solidFill>
              </a:rPr>
              <a:t>1</a:t>
            </a:r>
            <a:r>
              <a:rPr lang="lt-LT" sz="3200" b="1" i="1" dirty="0">
                <a:solidFill>
                  <a:schemeClr val="accent2">
                    <a:lumMod val="75000"/>
                  </a:schemeClr>
                </a:solidFill>
              </a:rPr>
              <a:t>)</a:t>
            </a:r>
          </a:p>
        </p:txBody>
      </p:sp>
      <p:sp>
        <p:nvSpPr>
          <p:cNvPr id="3" name="Content Placeholder 2"/>
          <p:cNvSpPr>
            <a:spLocks noGrp="1"/>
          </p:cNvSpPr>
          <p:nvPr>
            <p:ph idx="1"/>
          </p:nvPr>
        </p:nvSpPr>
        <p:spPr>
          <a:xfrm>
            <a:off x="0" y="6013450"/>
            <a:ext cx="4578032" cy="708025"/>
          </a:xfrm>
        </p:spPr>
        <p:txBody>
          <a:bodyPr>
            <a:noAutofit/>
          </a:bodyPr>
          <a:lstStyle/>
          <a:p>
            <a:pPr marL="0" indent="0">
              <a:buNone/>
            </a:pPr>
            <a:r>
              <a:rPr lang="en-GB" sz="2400" b="1" dirty="0"/>
              <a:t>Fig. 4</a:t>
            </a:r>
            <a:r>
              <a:rPr lang="en-GB" sz="2400" dirty="0"/>
              <a:t> Flow chart.</a:t>
            </a:r>
            <a:endParaRPr lang="lt-LT" sz="2400" dirty="0"/>
          </a:p>
        </p:txBody>
      </p:sp>
      <p:sp>
        <p:nvSpPr>
          <p:cNvPr id="5" name="Slide Number Placeholder 4"/>
          <p:cNvSpPr>
            <a:spLocks noGrp="1"/>
          </p:cNvSpPr>
          <p:nvPr>
            <p:ph type="sldNum" sz="quarter" idx="12"/>
          </p:nvPr>
        </p:nvSpPr>
        <p:spPr/>
        <p:txBody>
          <a:bodyPr/>
          <a:lstStyle/>
          <a:p>
            <a:fld id="{FA3A120E-F7A4-4AEA-9BE5-06D79E1D3E0A}" type="slidenum">
              <a:rPr lang="lt-LT" smtClean="0"/>
              <a:t>12</a:t>
            </a:fld>
            <a:endParaRPr lang="lt-LT"/>
          </a:p>
        </p:txBody>
      </p:sp>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pic>
        <p:nvPicPr>
          <p:cNvPr id="7" name="picture"/>
          <p:cNvPicPr/>
          <p:nvPr/>
        </p:nvPicPr>
        <p:blipFill>
          <a:blip r:embed="rId2">
            <a:extLst>
              <a:ext uri="{28A0092B-C50C-407E-A947-70E740481C1C}">
                <a14:useLocalDpi xmlns:a14="http://schemas.microsoft.com/office/drawing/2010/main" val="0"/>
              </a:ext>
            </a:extLst>
          </a:blip>
          <a:stretch>
            <a:fillRect/>
          </a:stretch>
        </p:blipFill>
        <p:spPr>
          <a:xfrm>
            <a:off x="4578031" y="1"/>
            <a:ext cx="6114550" cy="6858000"/>
          </a:xfrm>
          <a:prstGeom prst="rect">
            <a:avLst/>
          </a:prstGeom>
          <a:ln>
            <a:solidFill>
              <a:sysClr val="windowText" lastClr="000000"/>
            </a:solidFill>
          </a:ln>
        </p:spPr>
      </p:pic>
    </p:spTree>
    <p:extLst>
      <p:ext uri="{BB962C8B-B14F-4D97-AF65-F5344CB8AC3E}">
        <p14:creationId xmlns:p14="http://schemas.microsoft.com/office/powerpoint/2010/main" val="47058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84244" cy="618438"/>
          </a:xfrm>
        </p:spPr>
        <p:txBody>
          <a:bodyPr>
            <a:normAutofit/>
          </a:bodyPr>
          <a:lstStyle/>
          <a:p>
            <a:r>
              <a:rPr lang="lt-LT" sz="3200" b="1" i="1" dirty="0">
                <a:solidFill>
                  <a:schemeClr val="accent2">
                    <a:lumMod val="75000"/>
                  </a:schemeClr>
                </a:solidFill>
              </a:rPr>
              <a:t>S</a:t>
            </a:r>
            <a:r>
              <a:rPr lang="en-US" sz="3200" b="1" i="1" dirty="0" err="1">
                <a:solidFill>
                  <a:schemeClr val="accent2">
                    <a:lumMod val="75000"/>
                  </a:schemeClr>
                </a:solidFill>
              </a:rPr>
              <a:t>imulation</a:t>
            </a:r>
            <a:r>
              <a:rPr lang="en-US" sz="3200" b="1" i="1" dirty="0">
                <a:solidFill>
                  <a:schemeClr val="accent2">
                    <a:lumMod val="75000"/>
                  </a:schemeClr>
                </a:solidFill>
              </a:rPr>
              <a:t> model#1 </a:t>
            </a:r>
            <a:r>
              <a:rPr lang="lt-LT" sz="3200" b="1" i="1" dirty="0">
                <a:solidFill>
                  <a:schemeClr val="accent2">
                    <a:lumMod val="75000"/>
                  </a:schemeClr>
                </a:solidFill>
              </a:rPr>
              <a:t>(</a:t>
            </a:r>
            <a:r>
              <a:rPr lang="en-US" sz="3200" b="1" i="1" dirty="0">
                <a:solidFill>
                  <a:schemeClr val="accent2">
                    <a:lumMod val="75000"/>
                  </a:schemeClr>
                </a:solidFill>
              </a:rPr>
              <a:t>2</a:t>
            </a:r>
            <a:r>
              <a:rPr lang="lt-LT" sz="3200" b="1" i="1" dirty="0">
                <a:solidFill>
                  <a:schemeClr val="accent2">
                    <a:lumMod val="75000"/>
                  </a:schemeClr>
                </a:solidFill>
              </a:rPr>
              <a:t>)</a:t>
            </a:r>
          </a:p>
        </p:txBody>
      </p:sp>
      <p:sp>
        <p:nvSpPr>
          <p:cNvPr id="5" name="Slide Number Placeholder 4"/>
          <p:cNvSpPr>
            <a:spLocks noGrp="1"/>
          </p:cNvSpPr>
          <p:nvPr>
            <p:ph type="sldNum" sz="quarter" idx="12"/>
          </p:nvPr>
        </p:nvSpPr>
        <p:spPr/>
        <p:txBody>
          <a:bodyPr/>
          <a:lstStyle/>
          <a:p>
            <a:fld id="{FA3A120E-F7A4-4AEA-9BE5-06D79E1D3E0A}" type="slidenum">
              <a:rPr lang="lt-LT" smtClean="0"/>
              <a:t>13</a:t>
            </a:fld>
            <a:endParaRPr lang="lt-LT"/>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504950" y="650875"/>
            <a:ext cx="8924925" cy="5284810"/>
          </a:xfrm>
          <a:prstGeom prst="rect">
            <a:avLst/>
          </a:prstGeom>
          <a:ln>
            <a:solidFill>
              <a:schemeClr val="accent1"/>
            </a:solidFill>
          </a:ln>
        </p:spPr>
      </p:pic>
      <p:sp>
        <p:nvSpPr>
          <p:cNvPr id="8" name="Content Placeholder 2"/>
          <p:cNvSpPr txBox="1">
            <a:spLocks/>
          </p:cNvSpPr>
          <p:nvPr/>
        </p:nvSpPr>
        <p:spPr>
          <a:xfrm>
            <a:off x="-1" y="5968122"/>
            <a:ext cx="10429876" cy="412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Fig. 5</a:t>
            </a:r>
            <a:r>
              <a:rPr lang="en-GB" sz="2400" dirty="0"/>
              <a:t> </a:t>
            </a:r>
            <a:r>
              <a:rPr lang="en-GB" sz="2400" dirty="0" err="1"/>
              <a:t>NetLogo</a:t>
            </a:r>
            <a:r>
              <a:rPr lang="en-GB" sz="2400" dirty="0"/>
              <a:t> </a:t>
            </a:r>
            <a:r>
              <a:rPr lang="en-GB" sz="2400" dirty="0" smtClean="0"/>
              <a:t>view</a:t>
            </a:r>
            <a:r>
              <a:rPr lang="lt-LT" sz="2400" dirty="0" smtClean="0"/>
              <a:t> </a:t>
            </a:r>
            <a:r>
              <a:rPr lang="lt-LT" sz="2400" dirty="0" err="1" smtClean="0"/>
              <a:t>of</a:t>
            </a:r>
            <a:r>
              <a:rPr lang="lt-LT" sz="2400" dirty="0" smtClean="0"/>
              <a:t> </a:t>
            </a:r>
            <a:r>
              <a:rPr lang="lt-LT" sz="2400" dirty="0" err="1" smtClean="0"/>
              <a:t>the</a:t>
            </a:r>
            <a:r>
              <a:rPr lang="lt-LT" sz="2400" dirty="0" smtClean="0"/>
              <a:t> </a:t>
            </a:r>
            <a:r>
              <a:rPr lang="lt-LT" sz="2400" dirty="0" err="1" smtClean="0"/>
              <a:t>model</a:t>
            </a:r>
            <a:r>
              <a:rPr lang="lt-LT" sz="2400" dirty="0" smtClean="0"/>
              <a:t> </a:t>
            </a:r>
            <a:r>
              <a:rPr lang="lt-LT" sz="2400" dirty="0" err="1" smtClean="0"/>
              <a:t>parameters</a:t>
            </a:r>
            <a:r>
              <a:rPr lang="lt-LT" sz="2400" dirty="0" smtClean="0"/>
              <a:t> </a:t>
            </a:r>
            <a:r>
              <a:rPr lang="lt-LT" sz="2400" dirty="0" err="1" smtClean="0"/>
              <a:t>and</a:t>
            </a:r>
            <a:r>
              <a:rPr lang="lt-LT" sz="2400" dirty="0" smtClean="0"/>
              <a:t> </a:t>
            </a:r>
            <a:r>
              <a:rPr lang="lt-LT" sz="2400" dirty="0" err="1" smtClean="0"/>
              <a:t>generated</a:t>
            </a:r>
            <a:r>
              <a:rPr lang="lt-LT" sz="2400" dirty="0" smtClean="0"/>
              <a:t> </a:t>
            </a:r>
            <a:r>
              <a:rPr lang="lt-LT" sz="2400" dirty="0" err="1" smtClean="0"/>
              <a:t>plots</a:t>
            </a:r>
            <a:r>
              <a:rPr lang="en-GB" sz="2400" dirty="0" smtClean="0"/>
              <a:t>.</a:t>
            </a:r>
            <a:endParaRPr lang="lt-LT" sz="2400" dirty="0"/>
          </a:p>
        </p:txBody>
      </p:sp>
      <p:cxnSp>
        <p:nvCxnSpPr>
          <p:cNvPr id="9" name="Straight Connector 8"/>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6429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84244" cy="618438"/>
          </a:xfrm>
        </p:spPr>
        <p:txBody>
          <a:bodyPr>
            <a:normAutofit/>
          </a:bodyPr>
          <a:lstStyle/>
          <a:p>
            <a:r>
              <a:rPr lang="lt-LT" sz="3200" b="1" i="1" dirty="0">
                <a:solidFill>
                  <a:schemeClr val="accent2">
                    <a:lumMod val="75000"/>
                  </a:schemeClr>
                </a:solidFill>
              </a:rPr>
              <a:t>S</a:t>
            </a:r>
            <a:r>
              <a:rPr lang="en-US" sz="3200" b="1" i="1" dirty="0" err="1">
                <a:solidFill>
                  <a:schemeClr val="accent2">
                    <a:lumMod val="75000"/>
                  </a:schemeClr>
                </a:solidFill>
              </a:rPr>
              <a:t>imulation</a:t>
            </a:r>
            <a:r>
              <a:rPr lang="en-US" sz="3200" b="1" i="1" dirty="0">
                <a:solidFill>
                  <a:schemeClr val="accent2">
                    <a:lumMod val="75000"/>
                  </a:schemeClr>
                </a:solidFill>
              </a:rPr>
              <a:t> model#1 </a:t>
            </a:r>
            <a:r>
              <a:rPr lang="lt-LT" sz="3200" b="1" i="1" dirty="0">
                <a:solidFill>
                  <a:schemeClr val="accent2">
                    <a:lumMod val="75000"/>
                  </a:schemeClr>
                </a:solidFill>
              </a:rPr>
              <a:t>(</a:t>
            </a:r>
            <a:r>
              <a:rPr lang="en-US" sz="3200" b="1" i="1" dirty="0">
                <a:solidFill>
                  <a:schemeClr val="accent2">
                    <a:lumMod val="75000"/>
                  </a:schemeClr>
                </a:solidFill>
              </a:rPr>
              <a:t>3</a:t>
            </a:r>
            <a:r>
              <a:rPr lang="lt-LT" sz="3200" b="1" i="1" dirty="0">
                <a:solidFill>
                  <a:schemeClr val="accent2">
                    <a:lumMod val="75000"/>
                  </a:schemeClr>
                </a:solidFill>
              </a:rPr>
              <a:t>)</a:t>
            </a:r>
          </a:p>
        </p:txBody>
      </p:sp>
      <p:sp>
        <p:nvSpPr>
          <p:cNvPr id="5" name="Slide Number Placeholder 4"/>
          <p:cNvSpPr>
            <a:spLocks noGrp="1"/>
          </p:cNvSpPr>
          <p:nvPr>
            <p:ph type="sldNum" sz="quarter" idx="12"/>
          </p:nvPr>
        </p:nvSpPr>
        <p:spPr/>
        <p:txBody>
          <a:bodyPr/>
          <a:lstStyle/>
          <a:p>
            <a:fld id="{FA3A120E-F7A4-4AEA-9BE5-06D79E1D3E0A}" type="slidenum">
              <a:rPr lang="lt-LT" smtClean="0"/>
              <a:t>14</a:t>
            </a:fld>
            <a:endParaRPr lang="lt-LT"/>
          </a:p>
        </p:txBody>
      </p:sp>
      <p:pic>
        <p:nvPicPr>
          <p:cNvPr id="7" name="Picture 6"/>
          <p:cNvPicPr>
            <a:picLocks noChangeAspect="1"/>
          </p:cNvPicPr>
          <p:nvPr/>
        </p:nvPicPr>
        <p:blipFill>
          <a:blip r:embed="rId2"/>
          <a:stretch>
            <a:fillRect/>
          </a:stretch>
        </p:blipFill>
        <p:spPr>
          <a:xfrm>
            <a:off x="127335" y="509587"/>
            <a:ext cx="11728832" cy="2354943"/>
          </a:xfrm>
          <a:prstGeom prst="rect">
            <a:avLst/>
          </a:prstGeom>
        </p:spPr>
      </p:pic>
      <p:pic>
        <p:nvPicPr>
          <p:cNvPr id="8" name="Picture 7"/>
          <p:cNvPicPr>
            <a:picLocks noChangeAspect="1"/>
          </p:cNvPicPr>
          <p:nvPr/>
        </p:nvPicPr>
        <p:blipFill>
          <a:blip r:embed="rId3"/>
          <a:stretch>
            <a:fillRect/>
          </a:stretch>
        </p:blipFill>
        <p:spPr>
          <a:xfrm>
            <a:off x="256865" y="3032708"/>
            <a:ext cx="10934701" cy="738142"/>
          </a:xfrm>
          <a:prstGeom prst="rect">
            <a:avLst/>
          </a:prstGeom>
        </p:spPr>
      </p:pic>
      <p:pic>
        <p:nvPicPr>
          <p:cNvPr id="12" name="Picture 11"/>
          <p:cNvPicPr>
            <a:picLocks noChangeAspect="1"/>
          </p:cNvPicPr>
          <p:nvPr/>
        </p:nvPicPr>
        <p:blipFill>
          <a:blip r:embed="rId4"/>
          <a:stretch>
            <a:fillRect/>
          </a:stretch>
        </p:blipFill>
        <p:spPr>
          <a:xfrm>
            <a:off x="-1" y="4249125"/>
            <a:ext cx="10741099" cy="2299159"/>
          </a:xfrm>
          <a:prstGeom prst="rect">
            <a:avLst/>
          </a:prstGeom>
        </p:spPr>
      </p:pic>
      <p:cxnSp>
        <p:nvCxnSpPr>
          <p:cNvPr id="9" name="Straight Connector 8"/>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891515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a:solidFill>
                  <a:schemeClr val="accent2">
                    <a:lumMod val="75000"/>
                  </a:schemeClr>
                </a:solidFill>
              </a:rPr>
              <a:t>S</a:t>
            </a:r>
            <a:r>
              <a:rPr lang="en-US" sz="3200" b="1" i="1" dirty="0" err="1">
                <a:solidFill>
                  <a:schemeClr val="accent2">
                    <a:lumMod val="75000"/>
                  </a:schemeClr>
                </a:solidFill>
              </a:rPr>
              <a:t>imulation</a:t>
            </a:r>
            <a:r>
              <a:rPr lang="en-US" sz="3200" b="1" i="1" dirty="0">
                <a:solidFill>
                  <a:schemeClr val="accent2">
                    <a:lumMod val="75000"/>
                  </a:schemeClr>
                </a:solidFill>
              </a:rPr>
              <a:t> model#1 </a:t>
            </a:r>
            <a:r>
              <a:rPr lang="lt-LT" sz="3200" b="1" i="1" dirty="0">
                <a:solidFill>
                  <a:schemeClr val="accent2">
                    <a:lumMod val="75000"/>
                  </a:schemeClr>
                </a:solidFill>
              </a:rPr>
              <a:t>(</a:t>
            </a:r>
            <a:r>
              <a:rPr lang="en-US" sz="3200" b="1" i="1" dirty="0">
                <a:solidFill>
                  <a:schemeClr val="accent2">
                    <a:lumMod val="75000"/>
                  </a:schemeClr>
                </a:solidFill>
              </a:rPr>
              <a:t>4</a:t>
            </a:r>
            <a:r>
              <a:rPr lang="lt-LT" sz="3200" b="1" i="1" dirty="0">
                <a:solidFill>
                  <a:schemeClr val="accent2">
                    <a:lumMod val="75000"/>
                  </a:schemeClr>
                </a:solidFill>
              </a:rPr>
              <a:t>)</a:t>
            </a:r>
          </a:p>
        </p:txBody>
      </p:sp>
      <p:sp>
        <p:nvSpPr>
          <p:cNvPr id="5" name="Slide Number Placeholder 4"/>
          <p:cNvSpPr>
            <a:spLocks noGrp="1"/>
          </p:cNvSpPr>
          <p:nvPr>
            <p:ph type="sldNum" sz="quarter" idx="12"/>
          </p:nvPr>
        </p:nvSpPr>
        <p:spPr/>
        <p:txBody>
          <a:bodyPr/>
          <a:lstStyle/>
          <a:p>
            <a:fld id="{FA3A120E-F7A4-4AEA-9BE5-06D79E1D3E0A}" type="slidenum">
              <a:rPr lang="lt-LT" smtClean="0"/>
              <a:t>15</a:t>
            </a:fld>
            <a:endParaRPr lang="lt-LT"/>
          </a:p>
        </p:txBody>
      </p:sp>
      <p:pic>
        <p:nvPicPr>
          <p:cNvPr id="7" name="Picture 6"/>
          <p:cNvPicPr>
            <a:picLocks noChangeAspect="1"/>
          </p:cNvPicPr>
          <p:nvPr/>
        </p:nvPicPr>
        <p:blipFill>
          <a:blip r:embed="rId2"/>
          <a:stretch>
            <a:fillRect/>
          </a:stretch>
        </p:blipFill>
        <p:spPr>
          <a:xfrm>
            <a:off x="591779" y="533400"/>
            <a:ext cx="10496550" cy="6022145"/>
          </a:xfrm>
          <a:prstGeom prst="rect">
            <a:avLst/>
          </a:prstGeom>
        </p:spPr>
      </p:pic>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893677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10884244" cy="618438"/>
          </a:xfrm>
        </p:spPr>
        <p:txBody>
          <a:bodyPr>
            <a:normAutofit/>
          </a:bodyPr>
          <a:lstStyle/>
          <a:p>
            <a:r>
              <a:rPr lang="en-US" sz="3200" b="1" i="1" dirty="0">
                <a:solidFill>
                  <a:schemeClr val="accent2">
                    <a:lumMod val="75000"/>
                  </a:schemeClr>
                </a:solidFill>
              </a:rPr>
              <a:t>Results:  Model#1 </a:t>
            </a:r>
            <a:r>
              <a:rPr lang="lt-LT" sz="3200" b="1" i="1" dirty="0">
                <a:solidFill>
                  <a:schemeClr val="accent2">
                    <a:lumMod val="75000"/>
                  </a:schemeClr>
                </a:solidFill>
              </a:rPr>
              <a:t>(</a:t>
            </a:r>
            <a:r>
              <a:rPr lang="en-US" sz="3200" b="1" i="1" dirty="0">
                <a:solidFill>
                  <a:schemeClr val="accent2">
                    <a:lumMod val="75000"/>
                  </a:schemeClr>
                </a:solidFill>
              </a:rPr>
              <a:t>1</a:t>
            </a:r>
            <a:r>
              <a:rPr lang="lt-LT" sz="3200" b="1" i="1" dirty="0">
                <a:solidFill>
                  <a:schemeClr val="accent2">
                    <a:lumMod val="75000"/>
                  </a:schemeClr>
                </a:solidFill>
              </a:rPr>
              <a:t>)</a:t>
            </a:r>
          </a:p>
        </p:txBody>
      </p:sp>
      <p:sp>
        <p:nvSpPr>
          <p:cNvPr id="5" name="Slide Number Placeholder 4"/>
          <p:cNvSpPr>
            <a:spLocks noGrp="1"/>
          </p:cNvSpPr>
          <p:nvPr>
            <p:ph type="sldNum" sz="quarter" idx="12"/>
          </p:nvPr>
        </p:nvSpPr>
        <p:spPr/>
        <p:txBody>
          <a:bodyPr/>
          <a:lstStyle/>
          <a:p>
            <a:fld id="{FA3A120E-F7A4-4AEA-9BE5-06D79E1D3E0A}" type="slidenum">
              <a:rPr lang="lt-LT" smtClean="0"/>
              <a:t>16</a:t>
            </a:fld>
            <a:endParaRPr lang="lt-LT"/>
          </a:p>
        </p:txBody>
      </p:sp>
      <p:sp>
        <p:nvSpPr>
          <p:cNvPr id="3" name="Rectangle 2"/>
          <p:cNvSpPr/>
          <p:nvPr/>
        </p:nvSpPr>
        <p:spPr>
          <a:xfrm>
            <a:off x="0" y="3607006"/>
            <a:ext cx="4429125" cy="2548390"/>
          </a:xfrm>
          <a:prstGeom prst="rect">
            <a:avLst/>
          </a:prstGeom>
        </p:spPr>
        <p:txBody>
          <a:bodyPr wrap="square">
            <a:spAutoFit/>
          </a:bodyPr>
          <a:lstStyle/>
          <a:p>
            <a:pPr algn="just">
              <a:lnSpc>
                <a:spcPct val="95000"/>
              </a:lnSpc>
              <a:spcAft>
                <a:spcPts val="600"/>
              </a:spcAft>
              <a:tabLst>
                <a:tab pos="182880" algn="l"/>
              </a:tabLst>
            </a:pPr>
            <a:r>
              <a:rPr lang="en-GB" sz="2400" b="1" dirty="0"/>
              <a:t>Fig. 6</a:t>
            </a:r>
            <a:r>
              <a:rPr lang="en-GB" sz="2400" dirty="0"/>
              <a:t>. Agents’ clustering after 0, 5000 and 10000 iterations, where interaction is based solely on the neighbourhood in the social capital dimensions (S</a:t>
            </a:r>
            <a:r>
              <a:rPr lang="en-GB" sz="2400" baseline="-25000" dirty="0"/>
              <a:t>n</a:t>
            </a:r>
            <a:r>
              <a:rPr lang="en-GB" sz="2400" dirty="0"/>
              <a:t>=100%). The circle size indicates a relative number of agents in the cluster.</a:t>
            </a:r>
            <a:endParaRPr lang="lt-LT" sz="2400" dirty="0"/>
          </a:p>
        </p:txBody>
      </p: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610100" y="103504"/>
            <a:ext cx="6743699" cy="6754495"/>
          </a:xfrm>
          <a:prstGeom prst="rect">
            <a:avLst/>
          </a:prstGeom>
          <a:ln>
            <a:solidFill>
              <a:sysClr val="windowText" lastClr="00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098" y="485773"/>
            <a:ext cx="7451273" cy="6047779"/>
          </a:xfrm>
          <a:prstGeom prst="rect">
            <a:avLst/>
          </a:prstGeom>
        </p:spPr>
      </p:pic>
    </p:spTree>
    <p:extLst>
      <p:ext uri="{BB962C8B-B14F-4D97-AF65-F5344CB8AC3E}">
        <p14:creationId xmlns:p14="http://schemas.microsoft.com/office/powerpoint/2010/main" val="8049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9" name="Straight Connector 8"/>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10884244" cy="618438"/>
          </a:xfrm>
        </p:spPr>
        <p:txBody>
          <a:bodyPr>
            <a:normAutofit/>
          </a:bodyPr>
          <a:lstStyle/>
          <a:p>
            <a:r>
              <a:rPr lang="en-US" sz="3200" b="1" i="1" dirty="0">
                <a:solidFill>
                  <a:schemeClr val="accent2">
                    <a:lumMod val="75000"/>
                  </a:schemeClr>
                </a:solidFill>
              </a:rPr>
              <a:t>Results: Model#1 (2</a:t>
            </a:r>
            <a:r>
              <a:rPr lang="lt-LT" sz="3200" b="1" i="1" dirty="0">
                <a:solidFill>
                  <a:schemeClr val="accent2">
                    <a:lumMod val="75000"/>
                  </a:schemeClr>
                </a:solidFill>
              </a:rPr>
              <a:t>)</a:t>
            </a:r>
          </a:p>
        </p:txBody>
      </p:sp>
      <p:sp>
        <p:nvSpPr>
          <p:cNvPr id="5" name="Slide Number Placeholder 4"/>
          <p:cNvSpPr>
            <a:spLocks noGrp="1"/>
          </p:cNvSpPr>
          <p:nvPr>
            <p:ph type="sldNum" sz="quarter" idx="12"/>
          </p:nvPr>
        </p:nvSpPr>
        <p:spPr/>
        <p:txBody>
          <a:bodyPr/>
          <a:lstStyle/>
          <a:p>
            <a:fld id="{FA3A120E-F7A4-4AEA-9BE5-06D79E1D3E0A}" type="slidenum">
              <a:rPr lang="lt-LT" smtClean="0"/>
              <a:t>17</a:t>
            </a:fld>
            <a:endParaRPr lang="lt-LT"/>
          </a:p>
        </p:txBody>
      </p:sp>
      <p:sp>
        <p:nvSpPr>
          <p:cNvPr id="8" name="Rectangle 7"/>
          <p:cNvSpPr/>
          <p:nvPr/>
        </p:nvSpPr>
        <p:spPr>
          <a:xfrm>
            <a:off x="0" y="3341178"/>
            <a:ext cx="4453255" cy="2899255"/>
          </a:xfrm>
          <a:prstGeom prst="rect">
            <a:avLst/>
          </a:prstGeom>
        </p:spPr>
        <p:txBody>
          <a:bodyPr wrap="square">
            <a:spAutoFit/>
          </a:bodyPr>
          <a:lstStyle/>
          <a:p>
            <a:pPr algn="just">
              <a:lnSpc>
                <a:spcPct val="95000"/>
              </a:lnSpc>
              <a:spcAft>
                <a:spcPts val="600"/>
              </a:spcAft>
              <a:tabLst>
                <a:tab pos="182880" algn="l"/>
              </a:tabLst>
            </a:pPr>
            <a:r>
              <a:rPr lang="en-GB" sz="2400" b="1" dirty="0"/>
              <a:t>Fig. 7</a:t>
            </a:r>
            <a:r>
              <a:rPr lang="en-GB" sz="2400" dirty="0"/>
              <a:t>. </a:t>
            </a:r>
            <a:r>
              <a:rPr lang="en-GB" sz="2400" spc="-5" dirty="0">
                <a:latin typeface="Times New Roman" panose="02020603050405020304" pitchFamily="18" charset="0"/>
                <a:ea typeface="SimSun" panose="02010600030101010101" pitchFamily="2" charset="-122"/>
                <a:cs typeface="Times New Roman" panose="02020603050405020304" pitchFamily="18" charset="0"/>
              </a:rPr>
              <a:t>Agents’ clustering after 0, 5000 and 10000 iterations, where </a:t>
            </a:r>
            <a:r>
              <a:rPr lang="en-GB" sz="2400" i="1" spc="-5" dirty="0">
                <a:latin typeface="Times New Roman" panose="02020603050405020304" pitchFamily="18" charset="0"/>
                <a:ea typeface="SimSun" panose="02010600030101010101" pitchFamily="2" charset="-122"/>
                <a:cs typeface="Times New Roman" panose="02020603050405020304" pitchFamily="18" charset="0"/>
              </a:rPr>
              <a:t>S</a:t>
            </a:r>
            <a:r>
              <a:rPr lang="en-GB" sz="2400" i="1" spc="-5" baseline="-25000" dirty="0">
                <a:latin typeface="Times New Roman" panose="02020603050405020304" pitchFamily="18" charset="0"/>
                <a:ea typeface="SimSun" panose="02010600030101010101" pitchFamily="2" charset="-122"/>
                <a:cs typeface="Times New Roman" panose="02020603050405020304" pitchFamily="18" charset="0"/>
              </a:rPr>
              <a:t>N</a:t>
            </a:r>
            <a:r>
              <a:rPr lang="en-GB" sz="2400" spc="-5" dirty="0">
                <a:latin typeface="Times New Roman" panose="02020603050405020304" pitchFamily="18" charset="0"/>
                <a:ea typeface="SimSun" panose="02010600030101010101" pitchFamily="2" charset="-122"/>
                <a:cs typeface="Times New Roman" panose="02020603050405020304" pitchFamily="18" charset="0"/>
              </a:rPr>
              <a:t>=80% of interactions are based on the neighbourhood in the social capital dimensions, and </a:t>
            </a:r>
            <a:r>
              <a:rPr lang="en-GB" sz="2400" i="1" spc="-5" dirty="0">
                <a:latin typeface="Times New Roman" panose="02020603050405020304" pitchFamily="18" charset="0"/>
                <a:ea typeface="SimSun" panose="02010600030101010101" pitchFamily="2" charset="-122"/>
                <a:cs typeface="Times New Roman" panose="02020603050405020304" pitchFamily="18" charset="0"/>
              </a:rPr>
              <a:t>F</a:t>
            </a:r>
            <a:r>
              <a:rPr lang="en-GB" sz="2400" i="1" spc="-5" baseline="-25000" dirty="0">
                <a:latin typeface="Times New Roman" panose="02020603050405020304" pitchFamily="18" charset="0"/>
                <a:ea typeface="SimSun" panose="02010600030101010101" pitchFamily="2" charset="-122"/>
                <a:cs typeface="Times New Roman" panose="02020603050405020304" pitchFamily="18" charset="0"/>
              </a:rPr>
              <a:t>N</a:t>
            </a:r>
            <a:r>
              <a:rPr lang="en-GB" sz="2400" spc="-5" dirty="0">
                <a:latin typeface="Times New Roman" panose="02020603050405020304" pitchFamily="18" charset="0"/>
                <a:ea typeface="SimSun" panose="02010600030101010101" pitchFamily="2" charset="-122"/>
                <a:cs typeface="Times New Roman" panose="02020603050405020304" pitchFamily="18" charset="0"/>
              </a:rPr>
              <a:t>=20</a:t>
            </a:r>
            <a:r>
              <a:rPr lang="en-US" sz="2400" spc="-5" dirty="0">
                <a:latin typeface="Times New Roman" panose="02020603050405020304" pitchFamily="18" charset="0"/>
                <a:ea typeface="SimSun" panose="02010600030101010101" pitchFamily="2" charset="-122"/>
                <a:cs typeface="Times New Roman" panose="02020603050405020304" pitchFamily="18" charset="0"/>
              </a:rPr>
              <a:t>% on the physical </a:t>
            </a:r>
            <a:r>
              <a:rPr lang="en-GB" sz="2400" spc="-5" dirty="0">
                <a:latin typeface="Times New Roman" panose="02020603050405020304" pitchFamily="18" charset="0"/>
                <a:ea typeface="SimSun" panose="02010600030101010101" pitchFamily="2" charset="-122"/>
                <a:cs typeface="Times New Roman" panose="02020603050405020304" pitchFamily="18" charset="0"/>
              </a:rPr>
              <a:t>neighbourhood. The circle size indicates a relative number of agents in the cluster.</a:t>
            </a:r>
            <a:endParaRPr lang="lt-LT" sz="28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878680" y="73342"/>
            <a:ext cx="6225884" cy="6784658"/>
          </a:xfrm>
          <a:prstGeom prst="rect">
            <a:avLst/>
          </a:prstGeom>
          <a:ln>
            <a:solidFill>
              <a:sysClr val="windowText" lastClr="0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680" y="533400"/>
            <a:ext cx="7119502" cy="5778500"/>
          </a:xfrm>
          <a:prstGeom prst="rect">
            <a:avLst/>
          </a:prstGeom>
        </p:spPr>
      </p:pic>
    </p:spTree>
    <p:extLst>
      <p:ext uri="{BB962C8B-B14F-4D97-AF65-F5344CB8AC3E}">
        <p14:creationId xmlns:p14="http://schemas.microsoft.com/office/powerpoint/2010/main" val="6848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9" name="Straight Connector 8"/>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10884244" cy="618438"/>
          </a:xfrm>
        </p:spPr>
        <p:txBody>
          <a:bodyPr>
            <a:normAutofit/>
          </a:bodyPr>
          <a:lstStyle/>
          <a:p>
            <a:r>
              <a:rPr lang="en-US" sz="3200" b="1" i="1" dirty="0">
                <a:solidFill>
                  <a:schemeClr val="accent2">
                    <a:lumMod val="75000"/>
                  </a:schemeClr>
                </a:solidFill>
              </a:rPr>
              <a:t>Results: Model#1 (3</a:t>
            </a:r>
            <a:r>
              <a:rPr lang="lt-LT" sz="3200" b="1" i="1" dirty="0">
                <a:solidFill>
                  <a:schemeClr val="accent2">
                    <a:lumMod val="75000"/>
                  </a:schemeClr>
                </a:solidFill>
              </a:rPr>
              <a:t>)</a:t>
            </a:r>
          </a:p>
        </p:txBody>
      </p:sp>
      <p:sp>
        <p:nvSpPr>
          <p:cNvPr id="5" name="Slide Number Placeholder 4"/>
          <p:cNvSpPr>
            <a:spLocks noGrp="1"/>
          </p:cNvSpPr>
          <p:nvPr>
            <p:ph type="sldNum" sz="quarter" idx="12"/>
          </p:nvPr>
        </p:nvSpPr>
        <p:spPr/>
        <p:txBody>
          <a:bodyPr/>
          <a:lstStyle/>
          <a:p>
            <a:fld id="{FA3A120E-F7A4-4AEA-9BE5-06D79E1D3E0A}" type="slidenum">
              <a:rPr lang="lt-LT" smtClean="0"/>
              <a:t>18</a:t>
            </a:fld>
            <a:endParaRPr lang="lt-LT"/>
          </a:p>
        </p:txBody>
      </p:sp>
      <p:sp>
        <p:nvSpPr>
          <p:cNvPr id="8" name="Rectangle 7"/>
          <p:cNvSpPr/>
          <p:nvPr/>
        </p:nvSpPr>
        <p:spPr>
          <a:xfrm>
            <a:off x="0" y="3106229"/>
            <a:ext cx="4600135" cy="2899255"/>
          </a:xfrm>
          <a:prstGeom prst="rect">
            <a:avLst/>
          </a:prstGeom>
        </p:spPr>
        <p:txBody>
          <a:bodyPr wrap="square">
            <a:spAutoFit/>
          </a:bodyPr>
          <a:lstStyle/>
          <a:p>
            <a:pPr algn="just">
              <a:lnSpc>
                <a:spcPct val="95000"/>
              </a:lnSpc>
              <a:spcAft>
                <a:spcPts val="600"/>
              </a:spcAft>
              <a:tabLst>
                <a:tab pos="182880" algn="l"/>
              </a:tabLst>
            </a:pPr>
            <a:r>
              <a:rPr lang="en-GB" sz="2400" b="1" dirty="0"/>
              <a:t>Fig. 8</a:t>
            </a:r>
            <a:r>
              <a:rPr lang="en-GB" sz="2400" dirty="0"/>
              <a:t>. Agents’ clustering after 0, 5000 and 10000 iterations, where interaction is 50% based on the neighbourhood in the social capital dimensions (</a:t>
            </a:r>
            <a:r>
              <a:rPr lang="en-GB" sz="2400" i="1" dirty="0"/>
              <a:t>S</a:t>
            </a:r>
            <a:r>
              <a:rPr lang="en-GB" sz="2400" i="1" baseline="-25000" dirty="0"/>
              <a:t>N</a:t>
            </a:r>
            <a:r>
              <a:rPr lang="en-GB" sz="2400" dirty="0"/>
              <a:t>=50%) and 50% on the physical neighbourhood. The circle size indicates a relative number of agents in the cluster.</a:t>
            </a:r>
            <a:endParaRPr lang="lt-LT" sz="24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725034" y="0"/>
            <a:ext cx="6159209" cy="6858000"/>
          </a:xfrm>
          <a:prstGeom prst="rect">
            <a:avLst/>
          </a:prstGeom>
          <a:ln>
            <a:solidFill>
              <a:sysClr val="windowText" lastClr="000000"/>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033" y="533400"/>
            <a:ext cx="7174268" cy="5822950"/>
          </a:xfrm>
          <a:prstGeom prst="rect">
            <a:avLst/>
          </a:prstGeom>
        </p:spPr>
      </p:pic>
    </p:spTree>
    <p:extLst>
      <p:ext uri="{BB962C8B-B14F-4D97-AF65-F5344CB8AC3E}">
        <p14:creationId xmlns:p14="http://schemas.microsoft.com/office/powerpoint/2010/main" val="110021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en-US" sz="3200" b="1" i="1" dirty="0">
                <a:solidFill>
                  <a:schemeClr val="accent2">
                    <a:lumMod val="75000"/>
                  </a:schemeClr>
                </a:solidFill>
              </a:rPr>
              <a:t>Conclusions: Model#1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19</a:t>
            </a:fld>
            <a:endParaRPr lang="lt-LT"/>
          </a:p>
        </p:txBody>
      </p:sp>
      <p:sp>
        <p:nvSpPr>
          <p:cNvPr id="3" name="Rectangle 2"/>
          <p:cNvSpPr/>
          <p:nvPr/>
        </p:nvSpPr>
        <p:spPr>
          <a:xfrm>
            <a:off x="0" y="527950"/>
            <a:ext cx="11982450" cy="5847755"/>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Simulations revealed that interactions, based solely on the </a:t>
            </a:r>
            <a:r>
              <a:rPr lang="en-US" sz="2200" dirty="0" err="1">
                <a:ea typeface="Times New Roman" panose="02020603050405020304" pitchFamily="18" charset="0"/>
                <a:cs typeface="Times New Roman" panose="02020603050405020304" pitchFamily="18" charset="0"/>
              </a:rPr>
              <a:t>neighbourhood</a:t>
            </a:r>
            <a:r>
              <a:rPr lang="en-US" sz="2200" dirty="0">
                <a:ea typeface="Times New Roman" panose="02020603050405020304" pitchFamily="18" charset="0"/>
                <a:cs typeface="Times New Roman" panose="02020603050405020304" pitchFamily="18" charset="0"/>
              </a:rPr>
              <a:t> in the social capital dimensions, capture agents communities with the strong and long-term social relations that are prone to local polarization. When cultural similarity-based sharing of social capital is dominating, the society is prone to fragmentation (local polarization) as agents form distant social clusters. It means that the level of social capital inside of these social groups is high, but the social capital among clusters (social groups) is poor. </a:t>
            </a:r>
            <a:endParaRPr lang="lt-LT"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When the interaction with physical neighbors is rising, after some turbulent period a much stronger effect of convergence (globalization effect) is observed. Thus, despite that agents form a larger number of small social groups, the distances in terms of social capital dimensions tend to decrease. In this case, population is forming a global community, that has stronger external relations with other communities as well as higher number of external social interactions. Such communities are prone to convergence (globalization). </a:t>
            </a:r>
            <a:endParaRPr lang="lt-LT"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A similar to the physical neighborhood interaction, but much faster and stronger effect is taking place while simulating the social capital dynamics, when broadcasting of cultural events over the whole population is involved. Such simulation results confirm the well-known observations, that the impact of communication, mass media, and social networks is a major globalizing factor, which makes heterogeneous societies to converge, become culturally more similar.</a:t>
            </a:r>
            <a:endParaRPr lang="lt-LT" sz="2200" dirty="0">
              <a:ea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24324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itle 1"/>
          <p:cNvSpPr>
            <a:spLocks noGrp="1"/>
          </p:cNvSpPr>
          <p:nvPr>
            <p:ph type="title"/>
          </p:nvPr>
        </p:nvSpPr>
        <p:spPr>
          <a:xfrm>
            <a:off x="34537" y="-19051"/>
            <a:ext cx="1554777" cy="644525"/>
          </a:xfrm>
          <a:ln>
            <a:noFill/>
          </a:ln>
        </p:spPr>
        <p:txBody>
          <a:bodyPr>
            <a:normAutofit/>
          </a:bodyPr>
          <a:lstStyle/>
          <a:p>
            <a:r>
              <a:rPr lang="lt-LT" sz="3200" b="1" i="1" dirty="0" err="1" smtClean="0">
                <a:solidFill>
                  <a:schemeClr val="accent2">
                    <a:lumMod val="75000"/>
                  </a:schemeClr>
                </a:solidFill>
              </a:rPr>
              <a:t>Outlines</a:t>
            </a:r>
            <a:endParaRPr lang="lt-LT" sz="3200" b="1" i="1" dirty="0">
              <a:solidFill>
                <a:schemeClr val="accent2">
                  <a:lumMod val="75000"/>
                </a:schemeClr>
              </a:solidFill>
            </a:endParaRPr>
          </a:p>
        </p:txBody>
      </p:sp>
      <p:sp>
        <p:nvSpPr>
          <p:cNvPr id="3" name="Content Placeholder 2"/>
          <p:cNvSpPr>
            <a:spLocks noGrp="1" noChangeAspect="1"/>
          </p:cNvSpPr>
          <p:nvPr>
            <p:ph idx="1"/>
          </p:nvPr>
        </p:nvSpPr>
        <p:spPr>
          <a:xfrm>
            <a:off x="120156" y="1038226"/>
            <a:ext cx="11951688" cy="4472888"/>
          </a:xfrm>
        </p:spPr>
        <p:txBody>
          <a:bodyPr vert="horz" lIns="91440" tIns="45720" rIns="91440" bIns="45720" rtlCol="0" anchor="t">
            <a:normAutofit/>
          </a:bodyPr>
          <a:lstStyle/>
          <a:p>
            <a:pPr marL="688975" lvl="1" indent="-514350" algn="just">
              <a:lnSpc>
                <a:spcPct val="120000"/>
              </a:lnSpc>
              <a:spcAft>
                <a:spcPts val="1200"/>
              </a:spcAft>
              <a:buFont typeface="+mj-lt"/>
              <a:buAutoNum type="romanUcPeriod"/>
            </a:pPr>
            <a:r>
              <a:rPr lang="lt-LT" sz="2800" b="1" dirty="0" err="1">
                <a:ea typeface="+mn-lt"/>
                <a:cs typeface="+mn-lt"/>
              </a:rPr>
              <a:t>Introduction</a:t>
            </a:r>
            <a:r>
              <a:rPr lang="en-US" sz="2800" b="1" dirty="0">
                <a:ea typeface="+mn-lt"/>
                <a:cs typeface="+mn-lt"/>
              </a:rPr>
              <a:t>: </a:t>
            </a:r>
            <a:r>
              <a:rPr lang="lt-LT" sz="2800" b="1" dirty="0" err="1">
                <a:ea typeface="+mn-lt"/>
                <a:cs typeface="+mn-lt"/>
              </a:rPr>
              <a:t>Motivation</a:t>
            </a:r>
            <a:r>
              <a:rPr lang="en-US" sz="2800" b="1" dirty="0">
                <a:ea typeface="+mn-lt"/>
                <a:cs typeface="+mn-lt"/>
              </a:rPr>
              <a:t>&amp;Actuality</a:t>
            </a:r>
            <a:endParaRPr lang="lt-LT" sz="2800" b="1" dirty="0">
              <a:ea typeface="+mn-lt"/>
              <a:cs typeface="+mn-lt"/>
            </a:endParaRPr>
          </a:p>
          <a:p>
            <a:pPr marL="688975" lvl="1" indent="-514350" algn="just">
              <a:lnSpc>
                <a:spcPct val="120000"/>
              </a:lnSpc>
              <a:spcAft>
                <a:spcPts val="1200"/>
              </a:spcAft>
              <a:buFont typeface="+mj-lt"/>
              <a:buAutoNum type="romanUcPeriod"/>
            </a:pPr>
            <a:r>
              <a:rPr lang="en-US" sz="2800" b="1" dirty="0">
                <a:ea typeface="+mn-lt"/>
                <a:cs typeface="+mn-lt"/>
              </a:rPr>
              <a:t>C</a:t>
            </a:r>
            <a:r>
              <a:rPr lang="lt-LT" sz="2800" b="1" dirty="0" err="1">
                <a:ea typeface="+mn-lt"/>
                <a:cs typeface="+mn-lt"/>
              </a:rPr>
              <a:t>onceptual</a:t>
            </a:r>
            <a:r>
              <a:rPr lang="lt-LT" sz="2800" b="1" dirty="0">
                <a:ea typeface="+mn-lt"/>
                <a:cs typeface="+mn-lt"/>
              </a:rPr>
              <a:t> </a:t>
            </a:r>
            <a:r>
              <a:rPr lang="lt-LT" sz="2800" b="1" dirty="0" err="1">
                <a:ea typeface="+mn-lt"/>
                <a:cs typeface="+mn-lt"/>
              </a:rPr>
              <a:t>design</a:t>
            </a:r>
            <a:endParaRPr lang="en-US" sz="2800" b="1" dirty="0">
              <a:ea typeface="+mn-lt"/>
              <a:cs typeface="+mn-lt"/>
            </a:endParaRPr>
          </a:p>
          <a:p>
            <a:pPr marL="688975" lvl="1" indent="-514350" algn="just">
              <a:lnSpc>
                <a:spcPct val="120000"/>
              </a:lnSpc>
              <a:spcAft>
                <a:spcPts val="1200"/>
              </a:spcAft>
              <a:buFont typeface="+mj-lt"/>
              <a:buAutoNum type="romanUcPeriod"/>
            </a:pPr>
            <a:r>
              <a:rPr lang="lt-LT" sz="2800" b="1" dirty="0">
                <a:ea typeface="+mn-lt"/>
                <a:cs typeface="+mn-lt"/>
              </a:rPr>
              <a:t>S</a:t>
            </a:r>
            <a:r>
              <a:rPr lang="en-US" sz="2800" b="1" dirty="0" err="1">
                <a:ea typeface="+mn-lt"/>
                <a:cs typeface="+mn-lt"/>
              </a:rPr>
              <a:t>imulation</a:t>
            </a:r>
            <a:r>
              <a:rPr lang="en-US" sz="2800" b="1" dirty="0">
                <a:ea typeface="+mn-lt"/>
                <a:cs typeface="+mn-lt"/>
              </a:rPr>
              <a:t> model#1</a:t>
            </a:r>
          </a:p>
          <a:p>
            <a:pPr marL="174625" lvl="1" indent="0" algn="just">
              <a:lnSpc>
                <a:spcPct val="120000"/>
              </a:lnSpc>
              <a:spcAft>
                <a:spcPts val="1200"/>
              </a:spcAft>
              <a:buNone/>
            </a:pPr>
            <a:r>
              <a:rPr lang="lt-LT" sz="2800" b="1" dirty="0">
                <a:ea typeface="+mn-lt"/>
                <a:cs typeface="+mn-lt"/>
              </a:rPr>
              <a:t>	</a:t>
            </a:r>
            <a:r>
              <a:rPr lang="en-US" sz="2800" b="1" dirty="0" smtClean="0">
                <a:ea typeface="+mn-lt"/>
                <a:cs typeface="+mn-lt"/>
              </a:rPr>
              <a:t>Results&amp;</a:t>
            </a:r>
            <a:r>
              <a:rPr lang="lt-LT" sz="2800" b="1" dirty="0" err="1">
                <a:ea typeface="+mn-lt"/>
                <a:cs typeface="+mn-lt"/>
              </a:rPr>
              <a:t>Conclusions</a:t>
            </a:r>
            <a:r>
              <a:rPr lang="en-US" sz="2800" b="1" dirty="0">
                <a:ea typeface="+mn-lt"/>
                <a:cs typeface="+mn-lt"/>
              </a:rPr>
              <a:t>: model#1</a:t>
            </a:r>
          </a:p>
          <a:p>
            <a:pPr marL="688975" lvl="1" indent="-514350" algn="just">
              <a:lnSpc>
                <a:spcPct val="120000"/>
              </a:lnSpc>
              <a:spcAft>
                <a:spcPts val="1200"/>
              </a:spcAft>
              <a:buFont typeface="+mj-lt"/>
              <a:buAutoNum type="romanUcPeriod" startAt="4"/>
            </a:pPr>
            <a:r>
              <a:rPr lang="lt-LT" sz="2800" b="1" dirty="0">
                <a:ea typeface="+mn-lt"/>
                <a:cs typeface="+mn-lt"/>
              </a:rPr>
              <a:t>S</a:t>
            </a:r>
            <a:r>
              <a:rPr lang="en-US" sz="2800" b="1" dirty="0" err="1">
                <a:ea typeface="+mn-lt"/>
                <a:cs typeface="+mn-lt"/>
              </a:rPr>
              <a:t>imulation</a:t>
            </a:r>
            <a:r>
              <a:rPr lang="en-US" sz="2800" b="1" dirty="0">
                <a:ea typeface="+mn-lt"/>
                <a:cs typeface="+mn-lt"/>
              </a:rPr>
              <a:t> model#2 (</a:t>
            </a:r>
            <a:r>
              <a:rPr lang="lt-LT" sz="2800" b="1" dirty="0" err="1">
                <a:ea typeface="+mn-lt"/>
                <a:cs typeface="+mn-lt"/>
              </a:rPr>
              <a:t>presenter</a:t>
            </a:r>
            <a:r>
              <a:rPr lang="lt-LT" sz="2800" b="1" dirty="0">
                <a:ea typeface="+mn-lt"/>
                <a:cs typeface="+mn-lt"/>
              </a:rPr>
              <a:t>: </a:t>
            </a:r>
            <a:r>
              <a:rPr lang="en-US" sz="2800" b="1" dirty="0" err="1">
                <a:ea typeface="+mn-lt"/>
                <a:cs typeface="+mn-lt"/>
              </a:rPr>
              <a:t>Ar</a:t>
            </a:r>
            <a:r>
              <a:rPr lang="lt-LT" sz="2800" b="1" dirty="0">
                <a:ea typeface="+mn-lt"/>
                <a:cs typeface="+mn-lt"/>
              </a:rPr>
              <a:t>ū</a:t>
            </a:r>
            <a:r>
              <a:rPr lang="en-US" sz="2800" b="1" dirty="0" err="1">
                <a:ea typeface="+mn-lt"/>
                <a:cs typeface="+mn-lt"/>
              </a:rPr>
              <a:t>nas</a:t>
            </a:r>
            <a:r>
              <a:rPr lang="en-US" sz="2800" b="1" dirty="0">
                <a:ea typeface="+mn-lt"/>
                <a:cs typeface="+mn-lt"/>
              </a:rPr>
              <a:t>)</a:t>
            </a:r>
          </a:p>
          <a:p>
            <a:pPr marL="174625" lvl="1" indent="0" algn="just">
              <a:lnSpc>
                <a:spcPct val="120000"/>
              </a:lnSpc>
              <a:spcAft>
                <a:spcPts val="1200"/>
              </a:spcAft>
              <a:buNone/>
            </a:pPr>
            <a:r>
              <a:rPr lang="en-US" sz="2800" b="1" dirty="0">
                <a:ea typeface="+mn-lt"/>
                <a:cs typeface="+mn-lt"/>
              </a:rPr>
              <a:t>	 Results&amp;</a:t>
            </a:r>
            <a:r>
              <a:rPr lang="lt-LT" sz="2800" b="1" dirty="0" err="1">
                <a:ea typeface="+mn-lt"/>
                <a:cs typeface="+mn-lt"/>
              </a:rPr>
              <a:t>Conclusions</a:t>
            </a:r>
            <a:r>
              <a:rPr lang="en-US" sz="2800" b="1" dirty="0">
                <a:ea typeface="+mn-lt"/>
                <a:cs typeface="+mn-lt"/>
              </a:rPr>
              <a:t>: model#2</a:t>
            </a:r>
          </a:p>
          <a:p>
            <a:pPr marL="576263" lvl="1" indent="-401638" algn="just">
              <a:lnSpc>
                <a:spcPct val="120000"/>
              </a:lnSpc>
              <a:spcAft>
                <a:spcPts val="1200"/>
              </a:spcAft>
              <a:buFont typeface="Wingdings" panose="020B0604020202020204" pitchFamily="34" charset="0"/>
              <a:buChar char="Ø"/>
            </a:pPr>
            <a:endParaRPr lang="lt-LT" sz="2200" dirty="0">
              <a:ea typeface="+mn-lt"/>
              <a:cs typeface="+mn-lt"/>
            </a:endParaRPr>
          </a:p>
        </p:txBody>
      </p:sp>
      <p:cxnSp>
        <p:nvCxnSpPr>
          <p:cNvPr id="9" name="Straight Connector 8"/>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83410" y="1526919"/>
            <a:ext cx="4917990" cy="369332"/>
          </a:xfrm>
          <a:prstGeom prst="rect">
            <a:avLst/>
          </a:prstGeom>
        </p:spPr>
        <p:txBody>
          <a:bodyPr wrap="square">
            <a:spAutoFit/>
          </a:bodyPr>
          <a:lstStyle/>
          <a:p>
            <a:pPr marL="228600" lvl="1" algn="just">
              <a:lnSpc>
                <a:spcPct val="100000"/>
              </a:lnSpc>
              <a:spcBef>
                <a:spcPts val="1000"/>
              </a:spcBef>
              <a:spcAft>
                <a:spcPts val="600"/>
              </a:spcAft>
            </a:pPr>
            <a:endParaRPr lang="en-US" i="1" dirty="0"/>
          </a:p>
        </p:txBody>
      </p:sp>
      <p:sp>
        <p:nvSpPr>
          <p:cNvPr id="4" name="Slide Number Placeholder 3"/>
          <p:cNvSpPr>
            <a:spLocks noGrp="1"/>
          </p:cNvSpPr>
          <p:nvPr>
            <p:ph type="sldNum" sz="quarter" idx="12"/>
          </p:nvPr>
        </p:nvSpPr>
        <p:spPr/>
        <p:txBody>
          <a:bodyPr/>
          <a:lstStyle/>
          <a:p>
            <a:fld id="{FA3A120E-F7A4-4AEA-9BE5-06D79E1D3E0A}" type="slidenum">
              <a:rPr lang="lt-LT" smtClean="0"/>
              <a:t>2</a:t>
            </a:fld>
            <a:endParaRPr lang="lt-LT"/>
          </a:p>
        </p:txBody>
      </p:sp>
      <p:sp>
        <p:nvSpPr>
          <p:cNvPr id="12" name="Rectangle 11"/>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84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smtClean="0">
                <a:solidFill>
                  <a:schemeClr val="accent2">
                    <a:lumMod val="75000"/>
                  </a:schemeClr>
                </a:solidFill>
              </a:rPr>
              <a:t>Model</a:t>
            </a:r>
            <a:r>
              <a:rPr lang="en-US" sz="3200" b="1" i="1" dirty="0" smtClean="0">
                <a:solidFill>
                  <a:schemeClr val="accent2">
                    <a:lumMod val="75000"/>
                  </a:schemeClr>
                </a:solidFill>
              </a:rPr>
              <a:t>#2: Striving </a:t>
            </a:r>
            <a:r>
              <a:rPr lang="en-US" sz="3200" b="1" i="1" dirty="0">
                <a:solidFill>
                  <a:schemeClr val="accent2">
                    <a:lumMod val="75000"/>
                  </a:schemeClr>
                </a:solidFill>
              </a:rPr>
              <a:t>for uniqueness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20</a:t>
            </a:fld>
            <a:endParaRPr lang="lt-LT"/>
          </a:p>
        </p:txBody>
      </p:sp>
      <mc:AlternateContent xmlns:mc="http://schemas.openxmlformats.org/markup-compatibility/2006">
        <mc:Choice xmlns:a14="http://schemas.microsoft.com/office/drawing/2010/main" Requires="a14">
          <p:sp>
            <p:nvSpPr>
              <p:cNvPr id="3" name="Rectangle 2"/>
              <p:cNvSpPr/>
              <p:nvPr/>
            </p:nvSpPr>
            <p:spPr>
              <a:xfrm>
                <a:off x="0" y="527950"/>
                <a:ext cx="11982450" cy="4018151"/>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Agents change their feature values (attitudes, beliefs) , when they fell indistinguishable from their environment (move in random direction in culture space)</a:t>
                </a: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Seeking for uniqueness is changing </a:t>
                </a:r>
                <a:r>
                  <a:rPr lang="en-US" sz="2200" dirty="0" smtClean="0">
                    <a:ea typeface="Times New Roman" panose="02020603050405020304" pitchFamily="18" charset="0"/>
                    <a:cs typeface="Times New Roman" panose="02020603050405020304" pitchFamily="18" charset="0"/>
                  </a:rPr>
                  <a:t>one </a:t>
                </a:r>
                <a:r>
                  <a:rPr lang="en-US" sz="2200" dirty="0">
                    <a:ea typeface="Times New Roman" panose="02020603050405020304" pitchFamily="18" charset="0"/>
                    <a:cs typeface="Times New Roman" panose="02020603050405020304" pitchFamily="18" charset="0"/>
                  </a:rPr>
                  <a:t>of feature value by random value with normal distribution</a:t>
                </a:r>
              </a:p>
              <a:p>
                <a:pPr marL="342900" indent="-342900" algn="just">
                  <a:buFont typeface="Courier New" panose="02070309020205020404" pitchFamily="49" charset="0"/>
                  <a:buChar char="o"/>
                </a:pP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Where standard deviation:</a:t>
                </a:r>
              </a:p>
              <a:p>
                <a:pPr marL="800100" lvl="1"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p>
                      <m:sSupPr>
                        <m:ctrlPr>
                          <a:rPr lang="lt-LT" i="1">
                            <a:latin typeface="Cambria Math" panose="02040503050406030204" pitchFamily="18" charset="0"/>
                          </a:rPr>
                        </m:ctrlPr>
                      </m:sSupPr>
                      <m:e>
                        <m:r>
                          <a:rPr lang="lt-LT" i="1">
                            <a:latin typeface="Cambria Math" panose="02040503050406030204" pitchFamily="18" charset="0"/>
                          </a:rPr>
                          <m:t>𝑁</m:t>
                        </m:r>
                      </m:e>
                      <m:sup>
                        <m:r>
                          <a:rPr lang="lt-LT" i="1">
                            <a:latin typeface="Cambria Math" panose="02040503050406030204" pitchFamily="18" charset="0"/>
                          </a:rPr>
                          <m:t>′</m:t>
                        </m:r>
                      </m:sup>
                    </m:sSup>
                  </m:oMath>
                </a14:m>
                <a:r>
                  <a:rPr lang="en-US" dirty="0"/>
                  <a:t> - set of selected neighbors</a:t>
                </a:r>
              </a:p>
              <a:p>
                <a:pPr marL="800100" lvl="1" indent="-342900" algn="just">
                  <a:buFont typeface="Courier New" panose="02070309020205020404" pitchFamily="49" charset="0"/>
                  <a:buChar char="o"/>
                </a:pPr>
                <a14:m>
                  <m:oMath xmlns:m="http://schemas.openxmlformats.org/officeDocument/2006/math">
                    <m:sSub>
                      <m:sSubPr>
                        <m:ctrlPr>
                          <a:rPr lang="lt-LT" i="1">
                            <a:latin typeface="Cambria Math" panose="02040503050406030204" pitchFamily="18" charset="0"/>
                          </a:rPr>
                        </m:ctrlPr>
                      </m:sSubPr>
                      <m:e>
                        <m:r>
                          <a:rPr lang="lt-LT" i="1">
                            <a:latin typeface="Cambria Math" panose="02040503050406030204" pitchFamily="18" charset="0"/>
                          </a:rPr>
                          <m:t>𝑠</m:t>
                        </m:r>
                      </m:e>
                      <m:sub>
                        <m:r>
                          <a:rPr lang="lt-LT" i="1">
                            <a:latin typeface="Cambria Math" panose="02040503050406030204" pitchFamily="18" charset="0"/>
                          </a:rPr>
                          <m:t>𝑖</m:t>
                        </m:r>
                        <m:r>
                          <a:rPr lang="lt-LT" i="1">
                            <a:latin typeface="Cambria Math" panose="02040503050406030204" pitchFamily="18" charset="0"/>
                          </a:rPr>
                          <m:t>,</m:t>
                        </m:r>
                        <m:r>
                          <a:rPr lang="lt-LT" i="1">
                            <a:latin typeface="Cambria Math" panose="02040503050406030204" pitchFamily="18" charset="0"/>
                          </a:rPr>
                          <m:t>𝑗</m:t>
                        </m:r>
                      </m:sub>
                    </m:sSub>
                  </m:oMath>
                </a14:m>
                <a:r>
                  <a:rPr lang="lt-LT" dirty="0"/>
                  <a:t> – </a:t>
                </a:r>
                <a:r>
                  <a:rPr lang="en-US" dirty="0"/>
                  <a:t>similarity</a:t>
                </a:r>
              </a:p>
              <a:p>
                <a:pPr marL="800100" lvl="1" indent="-342900" algn="just">
                  <a:buFont typeface="Courier New" panose="02070309020205020404" pitchFamily="49" charset="0"/>
                  <a:buChar char="o"/>
                </a:pPr>
                <a14:m>
                  <m:oMath xmlns:m="http://schemas.openxmlformats.org/officeDocument/2006/math">
                    <m:sSup>
                      <m:sSupPr>
                        <m:ctrlPr>
                          <a:rPr lang="lt-LT" i="1">
                            <a:latin typeface="Cambria Math" panose="02040503050406030204" pitchFamily="18" charset="0"/>
                          </a:rPr>
                        </m:ctrlPr>
                      </m:sSupPr>
                      <m:e>
                        <m:r>
                          <a:rPr lang="lt-LT" i="1">
                            <a:latin typeface="Cambria Math" panose="02040503050406030204" pitchFamily="18" charset="0"/>
                          </a:rPr>
                          <m:t>𝑛</m:t>
                        </m:r>
                      </m:e>
                      <m:sup>
                        <m:r>
                          <a:rPr lang="lt-LT" i="1">
                            <a:latin typeface="Cambria Math" panose="02040503050406030204" pitchFamily="18" charset="0"/>
                          </a:rPr>
                          <m:t>′</m:t>
                        </m:r>
                      </m:sup>
                    </m:sSup>
                  </m:oMath>
                </a14:m>
                <a:r>
                  <a:rPr lang="lt-LT" dirty="0"/>
                  <a:t> - </a:t>
                </a:r>
                <a:r>
                  <a:rPr lang="en-US" dirty="0"/>
                  <a:t>number of selected neighbors, size of  </a:t>
                </a:r>
                <a14:m>
                  <m:oMath xmlns:m="http://schemas.openxmlformats.org/officeDocument/2006/math">
                    <m:sSup>
                      <m:sSupPr>
                        <m:ctrlPr>
                          <a:rPr lang="lt-LT" i="1">
                            <a:latin typeface="Cambria Math" panose="02040503050406030204" pitchFamily="18" charset="0"/>
                          </a:rPr>
                        </m:ctrlPr>
                      </m:sSupPr>
                      <m:e>
                        <m:r>
                          <a:rPr lang="lt-LT" i="1">
                            <a:latin typeface="Cambria Math" panose="02040503050406030204" pitchFamily="18" charset="0"/>
                          </a:rPr>
                          <m:t>𝑁</m:t>
                        </m:r>
                      </m:e>
                      <m:sup>
                        <m:r>
                          <a:rPr lang="lt-LT" i="1">
                            <a:latin typeface="Cambria Math" panose="02040503050406030204" pitchFamily="18" charset="0"/>
                          </a:rPr>
                          <m:t>′</m:t>
                        </m:r>
                      </m:sup>
                    </m:sSup>
                  </m:oMath>
                </a14:m>
                <a:endParaRPr lang="en-US" dirty="0"/>
              </a:p>
              <a:p>
                <a:pPr marL="800100" lvl="1" indent="-342900" algn="just">
                  <a:buFont typeface="Courier New" panose="02070309020205020404" pitchFamily="49" charset="0"/>
                  <a:buChar char="o"/>
                </a:pPr>
                <a:r>
                  <a:rPr lang="lt-LT" dirty="0"/>
                  <a:t> </a:t>
                </a:r>
                <a14:m>
                  <m:oMath xmlns:m="http://schemas.openxmlformats.org/officeDocument/2006/math">
                    <m:r>
                      <a:rPr lang="lt-LT" i="1">
                        <a:latin typeface="Cambria Math" panose="02040503050406030204" pitchFamily="18" charset="0"/>
                      </a:rPr>
                      <m:t>𝑐</m:t>
                    </m:r>
                  </m:oMath>
                </a14:m>
                <a:r>
                  <a:rPr lang="lt-LT" dirty="0"/>
                  <a:t> – </a:t>
                </a:r>
                <a:r>
                  <a:rPr lang="en-US" dirty="0"/>
                  <a:t>parameter (uniqueness rate –set by modeler). Represents level, how much agent seeks for uniqueness  - </a:t>
                </a:r>
                <a14:m>
                  <m:oMath xmlns:m="http://schemas.openxmlformats.org/officeDocument/2006/math">
                    <m:r>
                      <a:rPr lang="lt-LT" i="1">
                        <a:latin typeface="Cambria Math" panose="02040503050406030204" pitchFamily="18" charset="0"/>
                      </a:rPr>
                      <m:t>𝑐</m:t>
                    </m:r>
                    <m:r>
                      <a:rPr lang="lt-LT" i="1">
                        <a:latin typeface="Cambria Math" panose="02040503050406030204" pitchFamily="18" charset="0"/>
                      </a:rPr>
                      <m:t> ∈[0,1]</m:t>
                    </m:r>
                  </m:oMath>
                </a14:m>
                <a:r>
                  <a:rPr lang="en-US" dirty="0"/>
                  <a:t> </a:t>
                </a:r>
                <a:r>
                  <a:rPr lang="lt-LT" dirty="0"/>
                  <a:t> </a:t>
                </a:r>
                <a:endParaRPr lang="en-US" sz="2200" dirty="0">
                  <a:ea typeface="Times New Roman" panose="02020603050405020304" pitchFamily="18" charset="0"/>
                  <a:cs typeface="Times New Roman" panose="02020603050405020304" pitchFamily="18" charset="0"/>
                </a:endParaRPr>
              </a:p>
              <a:p>
                <a:pPr marL="800100" lvl="1" indent="-342900" algn="just">
                  <a:buFont typeface="Courier New" panose="02070309020205020404" pitchFamily="49" charset="0"/>
                  <a:buChar char="o"/>
                </a:pPr>
                <a:endParaRPr lang="lt-LT" sz="2200" dirty="0">
                  <a:ea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527950"/>
                <a:ext cx="11982450" cy="4018151"/>
              </a:xfrm>
              <a:prstGeom prst="rect">
                <a:avLst/>
              </a:prstGeom>
              <a:blipFill>
                <a:blip r:embed="rId2"/>
                <a:stretch>
                  <a:fillRect l="-560" t="-1062" r="-610"/>
                </a:stretch>
              </a:blipFill>
            </p:spPr>
            <p:txBody>
              <a:bodyPr/>
              <a:lstStyle/>
              <a:p>
                <a:r>
                  <a:rPr lang="lt-LT">
                    <a:noFill/>
                  </a:rPr>
                  <a:t> </a:t>
                </a:r>
              </a:p>
            </p:txBody>
          </p:sp>
        </mc:Fallback>
      </mc:AlternateContent>
      <p:pic>
        <p:nvPicPr>
          <p:cNvPr id="7" name="Picture 6">
            <a:extLst>
              <a:ext uri="{FF2B5EF4-FFF2-40B4-BE49-F238E27FC236}">
                <a16:creationId xmlns:a16="http://schemas.microsoft.com/office/drawing/2014/main" id="{0B7DCBDC-C3B6-4F15-A760-572D5CD9AEC8}"/>
              </a:ext>
            </a:extLst>
          </p:cNvPr>
          <p:cNvPicPr>
            <a:picLocks noChangeAspect="1"/>
          </p:cNvPicPr>
          <p:nvPr/>
        </p:nvPicPr>
        <p:blipFill>
          <a:blip r:embed="rId3"/>
          <a:stretch>
            <a:fillRect/>
          </a:stretch>
        </p:blipFill>
        <p:spPr>
          <a:xfrm>
            <a:off x="2168721" y="1767584"/>
            <a:ext cx="10622263" cy="769441"/>
          </a:xfrm>
          <a:prstGeom prst="rect">
            <a:avLst/>
          </a:prstGeom>
        </p:spPr>
      </p:pic>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164782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icture 9">
            <a:extLst>
              <a:ext uri="{FF2B5EF4-FFF2-40B4-BE49-F238E27FC236}">
                <a16:creationId xmlns:a16="http://schemas.microsoft.com/office/drawing/2014/main" id="{033FE804-4BCB-4B42-AAE4-123E3F0AAF93}"/>
              </a:ext>
            </a:extLst>
          </p:cNvPr>
          <p:cNvPicPr>
            <a:picLocks noChangeAspect="1"/>
          </p:cNvPicPr>
          <p:nvPr/>
        </p:nvPicPr>
        <p:blipFill>
          <a:blip r:embed="rId3"/>
          <a:stretch>
            <a:fillRect/>
          </a:stretch>
        </p:blipFill>
        <p:spPr>
          <a:xfrm>
            <a:off x="59459" y="1019175"/>
            <a:ext cx="12027766" cy="1004801"/>
          </a:xfrm>
          <a:prstGeom prst="rect">
            <a:avLst/>
          </a:prstGeom>
        </p:spPr>
      </p:pic>
      <p:pic>
        <p:nvPicPr>
          <p:cNvPr id="9" name="Picture 8">
            <a:extLst>
              <a:ext uri="{FF2B5EF4-FFF2-40B4-BE49-F238E27FC236}">
                <a16:creationId xmlns:a16="http://schemas.microsoft.com/office/drawing/2014/main" id="{31F34C7D-C6AB-4D89-AC58-04A22D5F3B58}"/>
              </a:ext>
            </a:extLst>
          </p:cNvPr>
          <p:cNvPicPr>
            <a:picLocks noChangeAspect="1"/>
          </p:cNvPicPr>
          <p:nvPr/>
        </p:nvPicPr>
        <p:blipFill>
          <a:blip r:embed="rId4"/>
          <a:stretch>
            <a:fillRect/>
          </a:stretch>
        </p:blipFill>
        <p:spPr>
          <a:xfrm>
            <a:off x="-2533907" y="4519822"/>
            <a:ext cx="15675633" cy="861979"/>
          </a:xfrm>
          <a:prstGeom prst="rect">
            <a:avLst/>
          </a:prstGeom>
        </p:spPr>
      </p:pic>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Social </a:t>
            </a:r>
            <a:r>
              <a:rPr lang="en-US" sz="3200" b="1" i="1" dirty="0">
                <a:solidFill>
                  <a:schemeClr val="accent2">
                    <a:lumMod val="75000"/>
                  </a:schemeClr>
                </a:solidFill>
              </a:rPr>
              <a:t>capital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21</a:t>
            </a:fld>
            <a:endParaRPr lang="lt-LT"/>
          </a:p>
        </p:txBody>
      </p:sp>
      <mc:AlternateContent xmlns:mc="http://schemas.openxmlformats.org/markup-compatibility/2006">
        <mc:Choice xmlns:a14="http://schemas.microsoft.com/office/drawing/2010/main" Requires="a14">
          <p:sp>
            <p:nvSpPr>
              <p:cNvPr id="3" name="Rectangle 2"/>
              <p:cNvSpPr/>
              <p:nvPr/>
            </p:nvSpPr>
            <p:spPr>
              <a:xfrm>
                <a:off x="0" y="527950"/>
                <a:ext cx="11982450" cy="6121099"/>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Social capital </a:t>
                </a:r>
                <a:r>
                  <a:rPr lang="en-US" sz="2200" dirty="0" smtClean="0">
                    <a:ea typeface="Times New Roman" panose="02020603050405020304" pitchFamily="18" charset="0"/>
                    <a:cs typeface="Times New Roman" panose="02020603050405020304" pitchFamily="18" charset="0"/>
                  </a:rPr>
                  <a:t>is interpreted as weighted history of </a:t>
                </a:r>
                <a:r>
                  <a:rPr lang="en-US" sz="2200" dirty="0">
                    <a:ea typeface="Times New Roman" panose="02020603050405020304" pitchFamily="18" charset="0"/>
                    <a:cs typeface="Times New Roman" panose="02020603050405020304" pitchFamily="18" charset="0"/>
                  </a:rPr>
                  <a:t>agent’s last interactions</a:t>
                </a:r>
              </a:p>
              <a:p>
                <a:pPr algn="just"/>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where</a:t>
                </a:r>
              </a:p>
              <a:p>
                <a:pPr marL="800100" lvl="1" indent="-342900" algn="just">
                  <a:buFont typeface="Courier New" panose="02070309020205020404" pitchFamily="49" charset="0"/>
                  <a:buChar char="o"/>
                </a:pPr>
                <a14:m>
                  <m:oMath xmlns:m="http://schemas.openxmlformats.org/officeDocument/2006/math">
                    <m:sSub>
                      <m:sSubPr>
                        <m:ctrlPr>
                          <a:rPr lang="lt-LT" sz="2400" i="1">
                            <a:latin typeface="Cambria Math" panose="02040503050406030204" pitchFamily="18" charset="0"/>
                          </a:rPr>
                        </m:ctrlPr>
                      </m:sSubPr>
                      <m:e>
                        <m:r>
                          <a:rPr lang="lt-LT" sz="2400" i="1">
                            <a:latin typeface="Cambria Math" panose="02040503050406030204" pitchFamily="18" charset="0"/>
                          </a:rPr>
                          <m:t>𝑟</m:t>
                        </m:r>
                      </m:e>
                      <m:sub>
                        <m:r>
                          <a:rPr lang="en-US" sz="2400" b="0" i="1" smtClean="0">
                            <a:latin typeface="Cambria Math" panose="02040503050406030204" pitchFamily="18" charset="0"/>
                          </a:rPr>
                          <m:t>𝑙</m:t>
                        </m:r>
                      </m:sub>
                    </m:sSub>
                  </m:oMath>
                </a14:m>
                <a:r>
                  <a:rPr lang="en-US" sz="2400" dirty="0"/>
                  <a:t> - agent’s </a:t>
                </a:r>
                <a14:m>
                  <m:oMath xmlns:m="http://schemas.openxmlformats.org/officeDocument/2006/math">
                    <m:r>
                      <a:rPr lang="en-US" sz="2400" b="0" i="1" smtClean="0">
                        <a:latin typeface="Cambria Math" panose="02040503050406030204" pitchFamily="18" charset="0"/>
                      </a:rPr>
                      <m:t>𝑖</m:t>
                    </m:r>
                  </m:oMath>
                </a14:m>
                <a:r>
                  <a:rPr lang="en-US" sz="2400" dirty="0"/>
                  <a:t> interaction result before </a:t>
                </a:r>
                <a14:m>
                  <m:oMath xmlns:m="http://schemas.openxmlformats.org/officeDocument/2006/math">
                    <m:r>
                      <a:rPr lang="en-US" sz="2400" b="0" i="1" smtClean="0">
                        <a:latin typeface="Cambria Math" panose="02040503050406030204" pitchFamily="18" charset="0"/>
                      </a:rPr>
                      <m:t>𝑗</m:t>
                    </m:r>
                  </m:oMath>
                </a14:m>
                <a:r>
                  <a:rPr lang="lt-LT" sz="2400" dirty="0"/>
                  <a:t> </a:t>
                </a:r>
                <a:r>
                  <a:rPr lang="en-US" sz="2400" dirty="0"/>
                  <a:t>steps</a:t>
                </a:r>
                <a:r>
                  <a:rPr lang="lt-LT" sz="2400" dirty="0"/>
                  <a:t>. 0 – </a:t>
                </a:r>
                <a:r>
                  <a:rPr lang="en-US" sz="2400" dirty="0"/>
                  <a:t>unsuccessful</a:t>
                </a:r>
                <a:r>
                  <a:rPr lang="lt-LT" sz="2400" dirty="0"/>
                  <a:t>, 1 – </a:t>
                </a:r>
                <a:r>
                  <a:rPr lang="en-US" sz="2400" dirty="0"/>
                  <a:t>successful. </a:t>
                </a:r>
                <a14:m>
                  <m:oMath xmlns:m="http://schemas.openxmlformats.org/officeDocument/2006/math">
                    <m:r>
                      <a:rPr lang="en-US" sz="2400" b="0" i="1" smtClean="0">
                        <a:latin typeface="Cambria Math" panose="02040503050406030204" pitchFamily="18" charset="0"/>
                      </a:rPr>
                      <m:t>𝑙</m:t>
                    </m:r>
                    <m:r>
                      <a:rPr lang="lt-LT" sz="2400" i="1">
                        <a:latin typeface="Cambria Math" panose="02040503050406030204" pitchFamily="18" charset="0"/>
                      </a:rPr>
                      <m:t>=1</m:t>
                    </m:r>
                  </m:oMath>
                </a14:m>
                <a:r>
                  <a:rPr lang="lt-LT" sz="2400" dirty="0"/>
                  <a:t>, </a:t>
                </a:r>
                <a:r>
                  <a:rPr lang="en-US" sz="2400" dirty="0"/>
                  <a:t>denotes last interaction</a:t>
                </a:r>
                <a:r>
                  <a:rPr lang="lt-LT" sz="2400" dirty="0"/>
                  <a:t>, </a:t>
                </a:r>
                <a14:m>
                  <m:oMath xmlns:m="http://schemas.openxmlformats.org/officeDocument/2006/math">
                    <m:r>
                      <a:rPr lang="en-US" sz="2400" b="0" i="1" smtClean="0">
                        <a:latin typeface="Cambria Math" panose="02040503050406030204" pitchFamily="18" charset="0"/>
                      </a:rPr>
                      <m:t>𝑙</m:t>
                    </m:r>
                    <m:r>
                      <a:rPr lang="en-US" sz="2400" b="0" i="1" smtClean="0">
                        <a:latin typeface="Cambria Math" panose="02040503050406030204" pitchFamily="18" charset="0"/>
                      </a:rPr>
                      <m:t>=</m:t>
                    </m:r>
                    <m:r>
                      <a:rPr lang="lt-LT" sz="2400" i="1">
                        <a:latin typeface="Cambria Math" panose="02040503050406030204" pitchFamily="18" charset="0"/>
                      </a:rPr>
                      <m:t>𝑛</m:t>
                    </m:r>
                  </m:oMath>
                </a14:m>
                <a:endParaRPr lang="en-US" sz="2200" dirty="0">
                  <a:ea typeface="Times New Roman" panose="02020603050405020304" pitchFamily="18" charset="0"/>
                  <a:cs typeface="Times New Roman" panose="02020603050405020304" pitchFamily="18" charset="0"/>
                </a:endParaRPr>
              </a:p>
              <a:p>
                <a:pPr marL="800100" lvl="1" indent="-342900" algn="just">
                  <a:buFont typeface="Courier New" panose="02070309020205020404" pitchFamily="49" charset="0"/>
                  <a:buChar char="o"/>
                </a:pPr>
                <a14:m>
                  <m:oMath xmlns:m="http://schemas.openxmlformats.org/officeDocument/2006/math">
                    <m:r>
                      <a:rPr lang="lt-LT" sz="2400" i="1">
                        <a:latin typeface="Cambria Math" panose="02040503050406030204" pitchFamily="18" charset="0"/>
                      </a:rPr>
                      <m:t>𝑤</m:t>
                    </m:r>
                  </m:oMath>
                </a14:m>
                <a:r>
                  <a:rPr lang="lt-LT" sz="2400" dirty="0"/>
                  <a:t> – </a:t>
                </a:r>
                <a:r>
                  <a:rPr lang="en-US" sz="2400" dirty="0"/>
                  <a:t>history discount rate</a:t>
                </a:r>
                <a:r>
                  <a:rPr lang="lt-LT" sz="2400" dirty="0"/>
                  <a:t>. </a:t>
                </a:r>
                <a14:m>
                  <m:oMath xmlns:m="http://schemas.openxmlformats.org/officeDocument/2006/math">
                    <m:r>
                      <a:rPr lang="lt-LT" sz="2400" i="1">
                        <a:latin typeface="Cambria Math" panose="02040503050406030204" pitchFamily="18" charset="0"/>
                      </a:rPr>
                      <m:t>0≤</m:t>
                    </m:r>
                    <m:r>
                      <a:rPr lang="lt-LT" sz="2400" i="1">
                        <a:latin typeface="Cambria Math" panose="02040503050406030204" pitchFamily="18" charset="0"/>
                      </a:rPr>
                      <m:t>𝑤</m:t>
                    </m:r>
                    <m:r>
                      <a:rPr lang="lt-LT" sz="2400" i="1">
                        <a:latin typeface="Cambria Math" panose="02040503050406030204" pitchFamily="18" charset="0"/>
                      </a:rPr>
                      <m:t>≤1</m:t>
                    </m:r>
                  </m:oMath>
                </a14:m>
                <a:endParaRPr lang="en-US" sz="2400" dirty="0"/>
              </a:p>
              <a:p>
                <a:pPr marL="800100" lvl="1" indent="-342900" algn="just">
                  <a:buFont typeface="Courier New" panose="02070309020205020404" pitchFamily="49" charset="0"/>
                  <a:buChar char="o"/>
                </a:pPr>
                <a14:m>
                  <m:oMath xmlns:m="http://schemas.openxmlformats.org/officeDocument/2006/math">
                    <m:r>
                      <a:rPr lang="lt-LT" sz="2400" i="1">
                        <a:latin typeface="Cambria Math" panose="02040503050406030204" pitchFamily="18" charset="0"/>
                      </a:rPr>
                      <m:t>𝑛</m:t>
                    </m:r>
                  </m:oMath>
                </a14:m>
                <a:r>
                  <a:rPr lang="lt-LT" sz="2400" dirty="0"/>
                  <a:t> – </a:t>
                </a:r>
                <a:r>
                  <a:rPr lang="en-US" sz="2400" dirty="0"/>
                  <a:t>agent’s history size</a:t>
                </a:r>
              </a:p>
              <a:p>
                <a:pPr marL="800100" lvl="1" indent="-342900" algn="just">
                  <a:buFont typeface="Courier New" panose="02070309020205020404" pitchFamily="49" charset="0"/>
                  <a:buChar char="o"/>
                </a:pPr>
                <a14:m>
                  <m:oMath xmlns:m="http://schemas.openxmlformats.org/officeDocument/2006/math">
                    <m:sSub>
                      <m:sSubPr>
                        <m:ctrlPr>
                          <a:rPr lang="lt-LT" sz="2400" i="1">
                            <a:latin typeface="Cambria Math" panose="02040503050406030204" pitchFamily="18" charset="0"/>
                          </a:rPr>
                        </m:ctrlPr>
                      </m:sSubPr>
                      <m:e>
                        <m:r>
                          <a:rPr lang="en-US" sz="2400" i="1">
                            <a:latin typeface="Cambria Math" panose="02040503050406030204" pitchFamily="18" charset="0"/>
                          </a:rPr>
                          <m:t>𝑠𝑐𝑝</m:t>
                        </m:r>
                      </m:e>
                      <m:sub>
                        <m:r>
                          <a:rPr lang="en-US" sz="2400" i="1">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∈[0;1]</m:t>
                    </m:r>
                  </m:oMath>
                </a14:m>
                <a:r>
                  <a:rPr lang="en-US" sz="2400" dirty="0"/>
                  <a:t> </a:t>
                </a:r>
              </a:p>
              <a:p>
                <a:pPr marL="342900" indent="-342900" algn="just">
                  <a:buFont typeface="Courier New" panose="02070309020205020404" pitchFamily="49" charset="0"/>
                  <a:buChar char="o"/>
                </a:pPr>
                <a:r>
                  <a:rPr lang="en-US" sz="2400" dirty="0"/>
                  <a:t>Higher social capital increases probability, that agents will interact (or agent will respond to </a:t>
                </a:r>
                <a:r>
                  <a:rPr lang="en-US" sz="2400" dirty="0" smtClean="0"/>
                  <a:t>the broadcasting event initiated by </a:t>
                </a:r>
                <a:r>
                  <a:rPr lang="en-US" sz="2400" dirty="0"/>
                  <a:t>other agent)</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200" dirty="0">
                  <a:ea typeface="Times New Roman" panose="02020603050405020304" pitchFamily="18" charset="0"/>
                  <a:cs typeface="Times New Roman" panose="02020603050405020304" pitchFamily="18" charset="0"/>
                </a:endParaRPr>
              </a:p>
              <a:p>
                <a:pPr marL="800100" lvl="1"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Where</a:t>
                </a:r>
                <a:r>
                  <a:rPr lang="lt-LT" sz="2200" dirty="0">
                    <a:ea typeface="Times New Roman" panose="02020603050405020304" pitchFamily="18" charset="0"/>
                    <a:cs typeface="Times New Roman" panose="02020603050405020304" pitchFamily="18" charset="0"/>
                  </a:rPr>
                  <a:t>:</a:t>
                </a:r>
                <a:r>
                  <a:rPr lang="en-US" sz="2200" dirty="0">
                    <a:ea typeface="Times New Roman" panose="02020603050405020304" pitchFamily="18" charset="0"/>
                    <a:cs typeface="Times New Roman" panose="02020603050405020304" pitchFamily="18" charset="0"/>
                  </a:rPr>
                  <a:t> </a:t>
                </a:r>
                <a:endParaRPr lang="lt-LT" sz="2200" dirty="0">
                  <a:ea typeface="Times New Roman" panose="02020603050405020304" pitchFamily="18" charset="0"/>
                  <a:cs typeface="Times New Roman" panose="02020603050405020304" pitchFamily="18" charset="0"/>
                </a:endParaRPr>
              </a:p>
              <a:p>
                <a:pPr marL="1257300" lvl="2" indent="-342900" algn="just">
                  <a:buFont typeface="Courier New" panose="02070309020205020404" pitchFamily="49" charset="0"/>
                  <a:buChar char="o"/>
                </a:pPr>
                <a14:m>
                  <m:oMath xmlns:m="http://schemas.openxmlformats.org/officeDocument/2006/math">
                    <m:r>
                      <a:rPr lang="en-US" sz="2200" b="0" i="1" smtClean="0">
                        <a:latin typeface="Cambria Math" panose="02040503050406030204" pitchFamily="18" charset="0"/>
                        <a:ea typeface="Times New Roman" panose="02020603050405020304" pitchFamily="18" charset="0"/>
                        <a:cs typeface="Times New Roman" panose="02020603050405020304" pitchFamily="18" charset="0"/>
                      </a:rPr>
                      <m:t>𝑤𝑐</m:t>
                    </m:r>
                  </m:oMath>
                </a14:m>
                <a:r>
                  <a:rPr lang="en-US" sz="2200" dirty="0">
                    <a:ea typeface="Times New Roman" panose="02020603050405020304" pitchFamily="18" charset="0"/>
                    <a:cs typeface="Times New Roman" panose="02020603050405020304" pitchFamily="18" charset="0"/>
                  </a:rPr>
                  <a:t> – selected by modeler, weight of social capital impact</a:t>
                </a:r>
                <a:r>
                  <a:rPr lang="lt-LT" sz="2200" dirty="0">
                    <a:ea typeface="Times New Roman" panose="02020603050405020304" pitchFamily="18" charset="0"/>
                    <a:cs typeface="Times New Roman" panose="02020603050405020304" pitchFamily="18" charset="0"/>
                  </a:rPr>
                  <a:t>,  </a:t>
                </a:r>
                <a14:m>
                  <m:oMath xmlns:m="http://schemas.openxmlformats.org/officeDocument/2006/math">
                    <m:r>
                      <a:rPr lang="lt-LT" sz="2200" i="1">
                        <a:latin typeface="Cambria Math" panose="02040503050406030204" pitchFamily="18" charset="0"/>
                        <a:ea typeface="Cambria Math" panose="02040503050406030204" pitchFamily="18" charset="0"/>
                      </a:rPr>
                      <m:t>𝑤𝑐</m:t>
                    </m:r>
                    <m:r>
                      <a:rPr lang="lt-LT" sz="2200" b="0" i="1" smtClean="0">
                        <a:latin typeface="Cambria Math" panose="02040503050406030204" pitchFamily="18" charset="0"/>
                        <a:ea typeface="Cambria Math" panose="02040503050406030204" pitchFamily="18" charset="0"/>
                      </a:rPr>
                      <m:t> ∈</m:t>
                    </m:r>
                    <m:d>
                      <m:dPr>
                        <m:begChr m:val="["/>
                        <m:endChr m:val="]"/>
                        <m:ctrlPr>
                          <a:rPr lang="lt-LT" sz="2200" b="0" i="1" smtClean="0">
                            <a:latin typeface="Cambria Math" panose="02040503050406030204" pitchFamily="18" charset="0"/>
                            <a:ea typeface="Cambria Math" panose="02040503050406030204" pitchFamily="18" charset="0"/>
                          </a:rPr>
                        </m:ctrlPr>
                      </m:dPr>
                      <m:e>
                        <m:r>
                          <a:rPr lang="lt-LT" sz="2200" b="0" i="1" smtClean="0">
                            <a:latin typeface="Cambria Math" panose="02040503050406030204" pitchFamily="18" charset="0"/>
                            <a:ea typeface="Cambria Math" panose="02040503050406030204" pitchFamily="18" charset="0"/>
                          </a:rPr>
                          <m:t>0,1</m:t>
                        </m:r>
                      </m:e>
                    </m:d>
                    <m:r>
                      <a:rPr lang="lt-LT" sz="2200" b="0" i="1" smtClean="0">
                        <a:latin typeface="Cambria Math" panose="02040503050406030204" pitchFamily="18" charset="0"/>
                        <a:ea typeface="Cambria Math" panose="02040503050406030204" pitchFamily="18" charset="0"/>
                      </a:rPr>
                      <m:t>  </m:t>
                    </m:r>
                  </m:oMath>
                </a14:m>
                <a:endParaRPr lang="lt-LT" sz="2200" b="0" i="1" dirty="0">
                  <a:latin typeface="Cambria Math" panose="02040503050406030204" pitchFamily="18" charset="0"/>
                  <a:ea typeface="Cambria Math" panose="02040503050406030204" pitchFamily="18" charset="0"/>
                </a:endParaRPr>
              </a:p>
              <a:p>
                <a:pPr marL="1257300" lvl="2" indent="-342900" algn="just">
                  <a:buFont typeface="Courier New" panose="02070309020205020404" pitchFamily="49" charset="0"/>
                  <a:buChar char="o"/>
                </a:pPr>
                <a14:m>
                  <m:oMath xmlns:m="http://schemas.openxmlformats.org/officeDocument/2006/math">
                    <m:sSub>
                      <m:sSubPr>
                        <m:ctrlPr>
                          <a:rPr lang="lt-LT" sz="2200" i="1" smtClean="0">
                            <a:latin typeface="Cambria Math" panose="02040503050406030204" pitchFamily="18" charset="0"/>
                            <a:cs typeface="Times New Roman" panose="02020603050405020304" pitchFamily="18" charset="0"/>
                          </a:rPr>
                        </m:ctrlPr>
                      </m:sSubPr>
                      <m:e>
                        <m:r>
                          <a:rPr lang="lt-LT" sz="2200" b="0" i="1" smtClean="0">
                            <a:latin typeface="Cambria Math" panose="02040503050406030204" pitchFamily="18" charset="0"/>
                            <a:cs typeface="Times New Roman" panose="02020603050405020304" pitchFamily="18" charset="0"/>
                          </a:rPr>
                          <m:t>𝑠</m:t>
                        </m:r>
                      </m:e>
                      <m:sub>
                        <m:r>
                          <a:rPr lang="lt-LT" sz="2200" b="0" i="1" smtClean="0">
                            <a:latin typeface="Cambria Math" panose="02040503050406030204" pitchFamily="18" charset="0"/>
                            <a:cs typeface="Times New Roman" panose="02020603050405020304" pitchFamily="18" charset="0"/>
                          </a:rPr>
                          <m:t>𝑖</m:t>
                        </m:r>
                        <m:r>
                          <a:rPr lang="lt-LT" sz="2200" b="0" i="1" smtClean="0">
                            <a:latin typeface="Cambria Math" panose="02040503050406030204" pitchFamily="18" charset="0"/>
                            <a:cs typeface="Times New Roman" panose="02020603050405020304" pitchFamily="18" charset="0"/>
                          </a:rPr>
                          <m:t>,</m:t>
                        </m:r>
                        <m:r>
                          <a:rPr lang="lt-LT" sz="2200" b="0" i="1" smtClean="0">
                            <a:latin typeface="Cambria Math" panose="02040503050406030204" pitchFamily="18" charset="0"/>
                            <a:cs typeface="Times New Roman" panose="02020603050405020304" pitchFamily="18" charset="0"/>
                          </a:rPr>
                          <m:t>𝑗</m:t>
                        </m:r>
                      </m:sub>
                    </m:sSub>
                  </m:oMath>
                </a14:m>
                <a:r>
                  <a:rPr lang="lt-LT" sz="2200" dirty="0">
                    <a:ea typeface="Times New Roman" panose="02020603050405020304" pitchFamily="18" charset="0"/>
                    <a:cs typeface="Times New Roman" panose="02020603050405020304" pitchFamily="18" charset="0"/>
                  </a:rPr>
                  <a:t>  - similarity, </a:t>
                </a:r>
                <a14:m>
                  <m:oMath xmlns:m="http://schemas.openxmlformats.org/officeDocument/2006/math">
                    <m:sSub>
                      <m:sSubPr>
                        <m:ctrlPr>
                          <a:rPr lang="lt-LT" sz="2200" i="1">
                            <a:latin typeface="Cambria Math" panose="02040503050406030204" pitchFamily="18" charset="0"/>
                            <a:cs typeface="Times New Roman" panose="02020603050405020304" pitchFamily="18" charset="0"/>
                          </a:rPr>
                        </m:ctrlPr>
                      </m:sSubPr>
                      <m:e>
                        <m:r>
                          <a:rPr lang="lt-LT" sz="2200" i="1">
                            <a:latin typeface="Cambria Math" panose="02040503050406030204" pitchFamily="18" charset="0"/>
                            <a:cs typeface="Times New Roman" panose="02020603050405020304" pitchFamily="18" charset="0"/>
                          </a:rPr>
                          <m:t>𝑠</m:t>
                        </m:r>
                      </m:e>
                      <m:sub>
                        <m:r>
                          <a:rPr lang="lt-LT" sz="2200" i="1">
                            <a:latin typeface="Cambria Math" panose="02040503050406030204" pitchFamily="18" charset="0"/>
                            <a:cs typeface="Times New Roman" panose="02020603050405020304" pitchFamily="18" charset="0"/>
                          </a:rPr>
                          <m:t>𝑖</m:t>
                        </m:r>
                        <m:r>
                          <a:rPr lang="lt-LT" sz="2200" i="1">
                            <a:latin typeface="Cambria Math" panose="02040503050406030204" pitchFamily="18" charset="0"/>
                            <a:cs typeface="Times New Roman" panose="02020603050405020304" pitchFamily="18" charset="0"/>
                          </a:rPr>
                          <m:t>,</m:t>
                        </m:r>
                        <m:r>
                          <a:rPr lang="lt-LT" sz="2200" i="1">
                            <a:latin typeface="Cambria Math" panose="02040503050406030204" pitchFamily="18" charset="0"/>
                            <a:cs typeface="Times New Roman" panose="02020603050405020304" pitchFamily="18" charset="0"/>
                          </a:rPr>
                          <m:t>𝑗</m:t>
                        </m:r>
                      </m:sub>
                    </m:sSub>
                    <m:r>
                      <a:rPr lang="lt-LT" sz="2200" i="1" smtClean="0">
                        <a:latin typeface="Cambria Math" panose="02040503050406030204" pitchFamily="18" charset="0"/>
                        <a:ea typeface="Cambria Math" panose="02040503050406030204" pitchFamily="18" charset="0"/>
                        <a:cs typeface="Times New Roman" panose="02020603050405020304" pitchFamily="18" charset="0"/>
                      </a:rPr>
                      <m:t>∈</m:t>
                    </m:r>
                    <m:r>
                      <a:rPr lang="lt-LT" sz="2200" b="0" i="1" smtClean="0">
                        <a:latin typeface="Cambria Math" panose="02040503050406030204" pitchFamily="18" charset="0"/>
                        <a:ea typeface="Cambria Math" panose="02040503050406030204" pitchFamily="18" charset="0"/>
                        <a:cs typeface="Times New Roman" panose="02020603050405020304" pitchFamily="18" charset="0"/>
                      </a:rPr>
                      <m:t>[0;1]</m:t>
                    </m:r>
                  </m:oMath>
                </a14:m>
                <a:endParaRPr lang="lt-LT" sz="2200" dirty="0">
                  <a:ea typeface="Times New Roman" panose="02020603050405020304" pitchFamily="18" charset="0"/>
                  <a:cs typeface="Times New Roman" panose="02020603050405020304" pitchFamily="18" charset="0"/>
                </a:endParaRPr>
              </a:p>
              <a:p>
                <a:pPr marL="800100" lvl="1" indent="-342900" algn="just">
                  <a:buFont typeface="Courier New" panose="02070309020205020404" pitchFamily="49" charset="0"/>
                  <a:buChar char="o"/>
                </a:pPr>
                <a:endParaRPr lang="en-US" sz="2200" dirty="0">
                  <a:ea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527950"/>
                <a:ext cx="11982450" cy="6121099"/>
              </a:xfrm>
              <a:prstGeom prst="rect">
                <a:avLst/>
              </a:prstGeom>
              <a:blipFill>
                <a:blip r:embed="rId5"/>
                <a:stretch>
                  <a:fillRect l="-712" t="-697" r="-712"/>
                </a:stretch>
              </a:blipFill>
            </p:spPr>
            <p:txBody>
              <a:bodyPr/>
              <a:lstStyle/>
              <a:p>
                <a:r>
                  <a:rPr lang="lt-LT">
                    <a:noFill/>
                  </a:rPr>
                  <a:t> </a:t>
                </a:r>
              </a:p>
            </p:txBody>
          </p:sp>
        </mc:Fallback>
      </mc:AlternateContent>
      <p:cxnSp>
        <p:nvCxnSpPr>
          <p:cNvPr id="11" name="Straight Connector 10"/>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915162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Broadcast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22</a:t>
            </a:fld>
            <a:endParaRPr lang="lt-LT"/>
          </a:p>
        </p:txBody>
      </p:sp>
      <p:sp>
        <p:nvSpPr>
          <p:cNvPr id="3" name="Rectangle 2"/>
          <p:cNvSpPr/>
          <p:nvPr/>
        </p:nvSpPr>
        <p:spPr>
          <a:xfrm>
            <a:off x="0" y="527950"/>
            <a:ext cx="11982450" cy="1107996"/>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Creative agents broadcast their </a:t>
            </a:r>
            <a:r>
              <a:rPr lang="en-US" sz="2200" dirty="0" smtClean="0">
                <a:ea typeface="Times New Roman" panose="02020603050405020304" pitchFamily="18" charset="0"/>
                <a:cs typeface="Times New Roman" panose="02020603050405020304" pitchFamily="18" charset="0"/>
              </a:rPr>
              <a:t>state</a:t>
            </a: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Other agents, can respond to the </a:t>
            </a:r>
            <a:r>
              <a:rPr lang="en-US" sz="2200" dirty="0" smtClean="0">
                <a:ea typeface="Times New Roman" panose="02020603050405020304" pitchFamily="18" charset="0"/>
                <a:cs typeface="Times New Roman" panose="02020603050405020304" pitchFamily="18" charset="0"/>
              </a:rPr>
              <a:t>broadcasted state. Distance from the </a:t>
            </a:r>
            <a:r>
              <a:rPr lang="en-US" sz="2200" dirty="0">
                <a:ea typeface="Times New Roman" panose="02020603050405020304" pitchFamily="18" charset="0"/>
                <a:cs typeface="Times New Roman" panose="02020603050405020304" pitchFamily="18" charset="0"/>
              </a:rPr>
              <a:t>event source </a:t>
            </a:r>
            <a:r>
              <a:rPr lang="en-US" sz="2200" dirty="0" smtClean="0">
                <a:ea typeface="Times New Roman" panose="02020603050405020304" pitchFamily="18" charset="0"/>
                <a:cs typeface="Times New Roman" panose="02020603050405020304" pitchFamily="18" charset="0"/>
              </a:rPr>
              <a:t>is important</a:t>
            </a:r>
            <a:r>
              <a:rPr lang="en-US" sz="2200" dirty="0">
                <a:ea typeface="Times New Roman" panose="02020603050405020304" pitchFamily="18" charset="0"/>
                <a:cs typeface="Times New Roman" panose="02020603050405020304" pitchFamily="18" charset="0"/>
              </a:rPr>
              <a:t>. </a:t>
            </a:r>
          </a:p>
          <a:p>
            <a:pPr marL="342900" indent="-342900" algn="just">
              <a:buFont typeface="Courier New" panose="02070309020205020404" pitchFamily="49" charset="0"/>
              <a:buChar char="o"/>
            </a:pPr>
            <a:r>
              <a:rPr lang="en-US" sz="2200" dirty="0" smtClean="0">
                <a:ea typeface="Times New Roman" panose="02020603050405020304" pitchFamily="18" charset="0"/>
                <a:cs typeface="Times New Roman" panose="02020603050405020304" pitchFamily="18" charset="0"/>
              </a:rPr>
              <a:t>Broadcasting </a:t>
            </a:r>
            <a:r>
              <a:rPr lang="en-US" sz="2200" dirty="0">
                <a:ea typeface="Times New Roman" panose="02020603050405020304" pitchFamily="18" charset="0"/>
                <a:cs typeface="Times New Roman" panose="02020603050405020304" pitchFamily="18" charset="0"/>
              </a:rPr>
              <a:t>has </a:t>
            </a:r>
            <a:r>
              <a:rPr lang="en-US" sz="2200" dirty="0" smtClean="0">
                <a:ea typeface="Times New Roman" panose="02020603050405020304" pitchFamily="18" charset="0"/>
                <a:cs typeface="Times New Roman" panose="02020603050405020304" pitchFamily="18" charset="0"/>
              </a:rPr>
              <a:t>boundaries, which do not have effect beyond certain limits  </a:t>
            </a:r>
            <a:endParaRPr lang="lt-LT" sz="2200" dirty="0">
              <a:ea typeface="Times New Roman" panose="02020603050405020304" pitchFamily="18" charset="0"/>
              <a:cs typeface="Times New Roman" panose="02020603050405020304" pitchFamily="18" charset="0"/>
            </a:endParaRPr>
          </a:p>
        </p:txBody>
      </p:sp>
      <p:pic>
        <p:nvPicPr>
          <p:cNvPr id="8" name="Picture 7" descr="A screenshot of a cell phone screen with text&#10;&#10;Description generated with very high confidence">
            <a:extLst>
              <a:ext uri="{FF2B5EF4-FFF2-40B4-BE49-F238E27FC236}">
                <a16:creationId xmlns:a16="http://schemas.microsoft.com/office/drawing/2014/main" id="{04690C6D-0C50-45D7-9250-7A7972302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394" y="2127909"/>
            <a:ext cx="7385691" cy="3993492"/>
          </a:xfrm>
          <a:prstGeom prst="rect">
            <a:avLst/>
          </a:prstGeom>
        </p:spPr>
      </p:pic>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942748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Peer </a:t>
            </a:r>
            <a:r>
              <a:rPr lang="en-US" sz="3200" b="1" i="1" dirty="0">
                <a:solidFill>
                  <a:schemeClr val="accent2">
                    <a:lumMod val="75000"/>
                  </a:schemeClr>
                </a:solidFill>
              </a:rPr>
              <a:t>interaction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23</a:t>
            </a:fld>
            <a:endParaRPr lang="lt-LT"/>
          </a:p>
        </p:txBody>
      </p:sp>
      <p:sp>
        <p:nvSpPr>
          <p:cNvPr id="3" name="Rectangle 2"/>
          <p:cNvSpPr/>
          <p:nvPr/>
        </p:nvSpPr>
        <p:spPr>
          <a:xfrm>
            <a:off x="0" y="527950"/>
            <a:ext cx="11982450" cy="1107996"/>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Agents choose a peer to interact (based on fixed neighborhood or similarity</a:t>
            </a:r>
            <a:r>
              <a:rPr lang="en-US" sz="2200" dirty="0" smtClean="0">
                <a:ea typeface="Times New Roman" panose="02020603050405020304" pitchFamily="18" charset="0"/>
                <a:cs typeface="Times New Roman" panose="02020603050405020304" pitchFamily="18" charset="0"/>
              </a:rPr>
              <a:t>)</a:t>
            </a: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Successful interaction increases social capital. Agents move to each other in cultural space </a:t>
            </a: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Unsuccessful interaction decreases social capital</a:t>
            </a:r>
          </a:p>
        </p:txBody>
      </p:sp>
      <p:pic>
        <p:nvPicPr>
          <p:cNvPr id="9" name="Picture 8" descr="A close up of a map&#10;&#10;Description automatically generated">
            <a:extLst>
              <a:ext uri="{FF2B5EF4-FFF2-40B4-BE49-F238E27FC236}">
                <a16:creationId xmlns:a16="http://schemas.microsoft.com/office/drawing/2014/main" id="{CB61E7B7-DA08-466C-B8D1-652E188C7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578" y="1870895"/>
            <a:ext cx="7653482" cy="4126532"/>
          </a:xfrm>
          <a:prstGeom prst="rect">
            <a:avLst/>
          </a:prstGeom>
        </p:spPr>
      </p:pic>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506553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Striving </a:t>
            </a:r>
            <a:r>
              <a:rPr lang="en-US" sz="3200" b="1" i="1" dirty="0">
                <a:solidFill>
                  <a:schemeClr val="accent2">
                    <a:lumMod val="75000"/>
                  </a:schemeClr>
                </a:solidFill>
              </a:rPr>
              <a:t>to uniqueness</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24</a:t>
            </a:fld>
            <a:endParaRPr lang="lt-LT"/>
          </a:p>
        </p:txBody>
      </p:sp>
      <p:sp>
        <p:nvSpPr>
          <p:cNvPr id="3" name="Rectangle 2"/>
          <p:cNvSpPr/>
          <p:nvPr/>
        </p:nvSpPr>
        <p:spPr>
          <a:xfrm>
            <a:off x="0" y="527950"/>
            <a:ext cx="11982450" cy="769441"/>
          </a:xfrm>
          <a:prstGeom prst="rect">
            <a:avLst/>
          </a:prstGeom>
        </p:spPr>
        <p:txBody>
          <a:bodyPr wrap="square">
            <a:spAutoFit/>
          </a:bodyPr>
          <a:lstStyle/>
          <a:p>
            <a:pPr marL="342900" indent="-342900" algn="just">
              <a:buFont typeface="Courier New" panose="02070309020205020404" pitchFamily="49" charset="0"/>
              <a:buChar char="o"/>
            </a:pPr>
            <a:r>
              <a:rPr lang="en-US" sz="2200" dirty="0" smtClean="0">
                <a:ea typeface="Times New Roman" panose="02020603050405020304" pitchFamily="18" charset="0"/>
                <a:cs typeface="Times New Roman" panose="02020603050405020304" pitchFamily="18" charset="0"/>
              </a:rPr>
              <a:t>In each iteration, randomly </a:t>
            </a:r>
            <a:r>
              <a:rPr lang="en-US" sz="2200" dirty="0">
                <a:ea typeface="Times New Roman" panose="02020603050405020304" pitchFamily="18" charset="0"/>
                <a:cs typeface="Times New Roman" panose="02020603050405020304" pitchFamily="18" charset="0"/>
              </a:rPr>
              <a:t>selected agents change </a:t>
            </a:r>
            <a:r>
              <a:rPr lang="en-US" sz="2200" dirty="0" smtClean="0">
                <a:ea typeface="Times New Roman" panose="02020603050405020304" pitchFamily="18" charset="0"/>
                <a:cs typeface="Times New Roman" panose="02020603050405020304" pitchFamily="18" charset="0"/>
              </a:rPr>
              <a:t>only one cultural feature. It is </a:t>
            </a:r>
            <a:r>
              <a:rPr lang="en-US" sz="2200" dirty="0">
                <a:ea typeface="Times New Roman" panose="02020603050405020304" pitchFamily="18" charset="0"/>
                <a:cs typeface="Times New Roman" panose="02020603050405020304" pitchFamily="18" charset="0"/>
              </a:rPr>
              <a:t>based on similarity </a:t>
            </a:r>
            <a:r>
              <a:rPr lang="en-US" sz="2200" dirty="0" smtClean="0">
                <a:ea typeface="Times New Roman" panose="02020603050405020304" pitchFamily="18" charset="0"/>
                <a:cs typeface="Times New Roman" panose="02020603050405020304" pitchFamily="18" charset="0"/>
              </a:rPr>
              <a:t>with a chosen</a:t>
            </a:r>
            <a:r>
              <a:rPr lang="en-US" sz="2200" dirty="0" smtClean="0">
                <a:ea typeface="Times New Roman" panose="02020603050405020304" pitchFamily="18" charset="0"/>
                <a:cs typeface="Times New Roman" panose="02020603050405020304" pitchFamily="18" charset="0"/>
              </a:rPr>
              <a:t> neighbors.</a:t>
            </a:r>
            <a:endParaRPr lang="en-US" sz="2200" dirty="0">
              <a:ea typeface="Times New Roman" panose="02020603050405020304" pitchFamily="18" charset="0"/>
              <a:cs typeface="Times New Roman" panose="02020603050405020304" pitchFamily="18" charset="0"/>
            </a:endParaRPr>
          </a:p>
        </p:txBody>
      </p:sp>
      <p:pic>
        <p:nvPicPr>
          <p:cNvPr id="8" name="Picture 7" descr="A close up of a clock&#10;&#10;Description automatically generated">
            <a:extLst>
              <a:ext uri="{FF2B5EF4-FFF2-40B4-BE49-F238E27FC236}">
                <a16:creationId xmlns:a16="http://schemas.microsoft.com/office/drawing/2014/main" id="{3FBA4BE3-A61F-42D7-A90A-F6F93121E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1757362"/>
            <a:ext cx="6267450" cy="3343275"/>
          </a:xfrm>
          <a:prstGeom prst="rect">
            <a:avLst/>
          </a:prstGeom>
        </p:spPr>
      </p:pic>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852169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Some </a:t>
            </a:r>
            <a:r>
              <a:rPr lang="en-US" sz="3200" b="1" i="1" dirty="0">
                <a:solidFill>
                  <a:schemeClr val="accent2">
                    <a:lumMod val="75000"/>
                  </a:schemeClr>
                </a:solidFill>
              </a:rPr>
              <a:t>results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25</a:t>
            </a:fld>
            <a:endParaRPr lang="lt-LT"/>
          </a:p>
        </p:txBody>
      </p:sp>
      <p:sp>
        <p:nvSpPr>
          <p:cNvPr id="3" name="Rectangle 2"/>
          <p:cNvSpPr/>
          <p:nvPr/>
        </p:nvSpPr>
        <p:spPr>
          <a:xfrm>
            <a:off x="-1" y="527950"/>
            <a:ext cx="6096001" cy="2123658"/>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Striving for uniqueness – additional force, that pushes toward mono culture. It breaks strict boundaries, that occur in Axelrod’s model </a:t>
            </a:r>
          </a:p>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However in resulting </a:t>
            </a:r>
            <a:r>
              <a:rPr lang="en-US" sz="2200" dirty="0" smtClean="0">
                <a:ea typeface="Times New Roman" panose="02020603050405020304" pitchFamily="18" charset="0"/>
                <a:cs typeface="Times New Roman" panose="02020603050405020304" pitchFamily="18" charset="0"/>
              </a:rPr>
              <a:t>monoculture </a:t>
            </a:r>
            <a:r>
              <a:rPr lang="en-US" sz="2200" dirty="0">
                <a:ea typeface="Times New Roman" panose="02020603050405020304" pitchFamily="18" charset="0"/>
                <a:cs typeface="Times New Roman" panose="02020603050405020304" pitchFamily="18" charset="0"/>
              </a:rPr>
              <a:t>has heterogeneity and changes over </a:t>
            </a:r>
            <a:r>
              <a:rPr lang="en-US" sz="2200" dirty="0" smtClean="0">
                <a:ea typeface="Times New Roman" panose="02020603050405020304" pitchFamily="18" charset="0"/>
                <a:cs typeface="Times New Roman" panose="02020603050405020304" pitchFamily="18" charset="0"/>
              </a:rPr>
              <a:t>time.</a:t>
            </a:r>
            <a:endParaRPr lang="en-US" sz="2200" dirty="0">
              <a:ea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endParaRPr lang="lt-LT" sz="2200" dirty="0">
              <a:ea typeface="Times New Roman" panose="02020603050405020304" pitchFamily="18" charset="0"/>
              <a:cs typeface="Times New Roman" panose="02020603050405020304" pitchFamily="18" charset="0"/>
            </a:endParaRPr>
          </a:p>
        </p:txBody>
      </p:sp>
      <p:pic>
        <p:nvPicPr>
          <p:cNvPr id="12" name="Picture 11" descr="A picture containing sky&#10;&#10;Description generated with high confidence">
            <a:extLst>
              <a:ext uri="{FF2B5EF4-FFF2-40B4-BE49-F238E27FC236}">
                <a16:creationId xmlns:a16="http://schemas.microsoft.com/office/drawing/2014/main" id="{3AC08D24-CBAC-48AF-B8EB-06BD72E62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342" y="947050"/>
            <a:ext cx="4086225" cy="4086225"/>
          </a:xfrm>
          <a:prstGeom prst="rect">
            <a:avLst/>
          </a:prstGeom>
        </p:spPr>
      </p:pic>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227354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Some </a:t>
            </a:r>
            <a:r>
              <a:rPr lang="en-US" sz="3200" b="1" i="1" dirty="0">
                <a:solidFill>
                  <a:schemeClr val="accent2">
                    <a:lumMod val="75000"/>
                  </a:schemeClr>
                </a:solidFill>
              </a:rPr>
              <a:t>results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26</a:t>
            </a:fld>
            <a:endParaRPr lang="lt-LT"/>
          </a:p>
        </p:txBody>
      </p:sp>
      <p:sp>
        <p:nvSpPr>
          <p:cNvPr id="3" name="Rectangle 2"/>
          <p:cNvSpPr/>
          <p:nvPr/>
        </p:nvSpPr>
        <p:spPr>
          <a:xfrm>
            <a:off x="-1" y="527950"/>
            <a:ext cx="12005953" cy="1107996"/>
          </a:xfrm>
          <a:prstGeom prst="rect">
            <a:avLst/>
          </a:prstGeom>
        </p:spPr>
        <p:txBody>
          <a:bodyPr wrap="square">
            <a:spAutoFit/>
          </a:bodyPr>
          <a:lstStyle/>
          <a:p>
            <a:pPr marL="342900" indent="-342900" algn="just">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Social capital final grows as world converges to monoculture. Limit of social capital is set by uniqueness rate</a:t>
            </a:r>
          </a:p>
          <a:p>
            <a:pPr marL="342900" indent="-342900" algn="just">
              <a:buFont typeface="Courier New" panose="02070309020205020404" pitchFamily="49" charset="0"/>
              <a:buChar char="o"/>
            </a:pPr>
            <a:endParaRPr lang="lt-LT" sz="2200" dirty="0">
              <a:ea typeface="Times New Roman" panose="02020603050405020304" pitchFamily="18" charset="0"/>
              <a:cs typeface="Times New Roman" panose="02020603050405020304" pitchFamily="18" charset="0"/>
            </a:endParaRPr>
          </a:p>
        </p:txBody>
      </p:sp>
      <p:pic>
        <p:nvPicPr>
          <p:cNvPr id="7" name="Picture 6" descr="10000 &#10;TiCkS ">
            <a:extLst>
              <a:ext uri="{FF2B5EF4-FFF2-40B4-BE49-F238E27FC236}">
                <a16:creationId xmlns:a16="http://schemas.microsoft.com/office/drawing/2014/main" id="{162E50AA-3801-4398-B6AE-42FE529F1B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6275" y="1365753"/>
            <a:ext cx="10112348" cy="4755648"/>
          </a:xfrm>
          <a:prstGeom prst="rect">
            <a:avLst/>
          </a:prstGeom>
          <a:noFill/>
          <a:ln>
            <a:noFill/>
          </a:ln>
        </p:spPr>
      </p:pic>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539841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Some </a:t>
            </a:r>
            <a:r>
              <a:rPr lang="en-US" sz="3200" b="1" i="1" dirty="0">
                <a:solidFill>
                  <a:schemeClr val="accent2">
                    <a:lumMod val="75000"/>
                  </a:schemeClr>
                </a:solidFill>
              </a:rPr>
              <a:t>results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27</a:t>
            </a:fld>
            <a:endParaRPr lang="lt-LT"/>
          </a:p>
        </p:txBody>
      </p:sp>
      <p:pic>
        <p:nvPicPr>
          <p:cNvPr id="10" name="Picture 9">
            <a:extLst>
              <a:ext uri="{FF2B5EF4-FFF2-40B4-BE49-F238E27FC236}">
                <a16:creationId xmlns:a16="http://schemas.microsoft.com/office/drawing/2014/main" id="{43D021FC-F890-434D-B705-0388EE7A2670}"/>
              </a:ext>
            </a:extLst>
          </p:cNvPr>
          <p:cNvPicPr>
            <a:picLocks noChangeAspect="1"/>
          </p:cNvPicPr>
          <p:nvPr/>
        </p:nvPicPr>
        <p:blipFill>
          <a:blip r:embed="rId3"/>
          <a:stretch>
            <a:fillRect/>
          </a:stretch>
        </p:blipFill>
        <p:spPr>
          <a:xfrm>
            <a:off x="3931847" y="2258391"/>
            <a:ext cx="7721545" cy="3961379"/>
          </a:xfrm>
          <a:prstGeom prst="rect">
            <a:avLst/>
          </a:prstGeom>
        </p:spPr>
      </p:pic>
      <p:sp>
        <p:nvSpPr>
          <p:cNvPr id="11" name="Rectangle 10">
            <a:extLst>
              <a:ext uri="{FF2B5EF4-FFF2-40B4-BE49-F238E27FC236}">
                <a16:creationId xmlns:a16="http://schemas.microsoft.com/office/drawing/2014/main" id="{D0C76A65-1AFB-4CB4-9E00-63D4E4157920}"/>
              </a:ext>
            </a:extLst>
          </p:cNvPr>
          <p:cNvSpPr/>
          <p:nvPr/>
        </p:nvSpPr>
        <p:spPr>
          <a:xfrm>
            <a:off x="126669" y="704382"/>
            <a:ext cx="11422021" cy="2585323"/>
          </a:xfrm>
          <a:prstGeom prst="rect">
            <a:avLst/>
          </a:prstGeom>
        </p:spPr>
        <p:txBody>
          <a:bodyPr wrap="square">
            <a:spAutoFit/>
          </a:bodyPr>
          <a:lstStyle/>
          <a:p>
            <a:pPr marL="342900" indent="-342900" algn="just">
              <a:buFont typeface="Courier New" panose="02070309020205020404" pitchFamily="49" charset="0"/>
              <a:buChar char="o"/>
            </a:pPr>
            <a:r>
              <a:rPr lang="en-US" dirty="0">
                <a:ea typeface="Times New Roman" panose="02020603050405020304" pitchFamily="18" charset="0"/>
                <a:cs typeface="Times New Roman" panose="02020603050405020304" pitchFamily="18" charset="0"/>
              </a:rPr>
              <a:t>Interaction based on neighborhood vs similarity in cultural space</a:t>
            </a:r>
          </a:p>
          <a:p>
            <a:pPr marL="342900" indent="-342900" algn="just">
              <a:buFont typeface="Courier New" panose="02070309020205020404" pitchFamily="49" charset="0"/>
              <a:buChar char="o"/>
            </a:pPr>
            <a:r>
              <a:rPr lang="en-US" dirty="0">
                <a:ea typeface="Times New Roman" panose="02020603050405020304" pitchFamily="18" charset="0"/>
                <a:cs typeface="Times New Roman" panose="02020603050405020304" pitchFamily="18" charset="0"/>
              </a:rPr>
              <a:t>Scenarios based on similar-over-neighborhood value:</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0  interactions based on fixed neighborhood</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0.4 -  60% interactions in fixed neighborhood, 40% with similar agents in cultural space</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0.7 -  70% in fixed neighborhood, 30% with similar agents</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1 – only with similar agents</a:t>
            </a:r>
          </a:p>
          <a:p>
            <a:pPr marL="342900" indent="-342900">
              <a:buFont typeface="Courier New" panose="02070309020205020404" pitchFamily="49" charset="0"/>
              <a:buChar char="o"/>
            </a:pPr>
            <a:r>
              <a:rPr lang="en-US" dirty="0">
                <a:ea typeface="Times New Roman" panose="02020603050405020304" pitchFamily="18" charset="0"/>
                <a:cs typeface="Times New Roman" panose="02020603050405020304" pitchFamily="18" charset="0"/>
              </a:rPr>
              <a:t>Clusters calculated with </a:t>
            </a:r>
            <a:r>
              <a:rPr lang="en-US" dirty="0" err="1">
                <a:ea typeface="Times New Roman" panose="02020603050405020304" pitchFamily="18" charset="0"/>
                <a:cs typeface="Times New Roman" panose="02020603050405020304" pitchFamily="18" charset="0"/>
              </a:rPr>
              <a:t>dbscan</a:t>
            </a:r>
            <a:r>
              <a:rPr lang="en-US" dirty="0">
                <a:ea typeface="Times New Roman" panose="02020603050405020304" pitchFamily="18" charset="0"/>
                <a:cs typeface="Times New Roman" panose="02020603050405020304" pitchFamily="18" charset="0"/>
              </a:rPr>
              <a:t> </a:t>
            </a:r>
            <a:r>
              <a:rPr lang="en-US">
                <a:ea typeface="Times New Roman" panose="02020603050405020304" pitchFamily="18" charset="0"/>
                <a:cs typeface="Times New Roman" panose="02020603050405020304" pitchFamily="18" charset="0"/>
              </a:rPr>
              <a:t/>
            </a:r>
            <a:br>
              <a:rPr lang="en-US">
                <a:ea typeface="Times New Roman" panose="02020603050405020304" pitchFamily="18" charset="0"/>
                <a:cs typeface="Times New Roman" panose="02020603050405020304" pitchFamily="18" charset="0"/>
              </a:rPr>
            </a:br>
            <a:r>
              <a:rPr lang="en-US">
                <a:ea typeface="Times New Roman" panose="02020603050405020304" pitchFamily="18" charset="0"/>
                <a:cs typeface="Times New Roman" panose="02020603050405020304" pitchFamily="18" charset="0"/>
              </a:rPr>
              <a:t>algorithm </a:t>
            </a:r>
            <a:r>
              <a:rPr lang="lt-LT"/>
              <a:t>(</a:t>
            </a:r>
            <a:r>
              <a:rPr lang="lt-LT" dirty="0" err="1"/>
              <a:t>eps</a:t>
            </a:r>
            <a:r>
              <a:rPr lang="lt-LT" dirty="0"/>
              <a:t> = 7, </a:t>
            </a:r>
            <a:r>
              <a:rPr lang="lt-LT" dirty="0" err="1"/>
              <a:t>MinPts</a:t>
            </a:r>
            <a:r>
              <a:rPr lang="lt-LT" dirty="0"/>
              <a:t> = 15)</a:t>
            </a:r>
            <a:endParaRPr lang="en-US" dirty="0">
              <a:ea typeface="Times New Roman" panose="02020603050405020304" pitchFamily="18" charset="0"/>
              <a:cs typeface="Times New Roman" panose="02020603050405020304" pitchFamily="18" charset="0"/>
            </a:endParaRPr>
          </a:p>
          <a:p>
            <a:pPr marL="800100" lvl="1" indent="-342900" algn="just">
              <a:buFont typeface="Courier New" panose="02070309020205020404" pitchFamily="49" charset="0"/>
              <a:buChar char="o"/>
            </a:pPr>
            <a:endParaRPr lang="en-US" dirty="0">
              <a:ea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321764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Some </a:t>
            </a:r>
            <a:r>
              <a:rPr lang="en-US" sz="3200" b="1" i="1" dirty="0">
                <a:solidFill>
                  <a:schemeClr val="accent2">
                    <a:lumMod val="75000"/>
                  </a:schemeClr>
                </a:solidFill>
              </a:rPr>
              <a:t>results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28</a:t>
            </a:fld>
            <a:endParaRPr lang="lt-LT"/>
          </a:p>
        </p:txBody>
      </p:sp>
      <p:pic>
        <p:nvPicPr>
          <p:cNvPr id="9" name="Picture 8">
            <a:extLst>
              <a:ext uri="{FF2B5EF4-FFF2-40B4-BE49-F238E27FC236}">
                <a16:creationId xmlns:a16="http://schemas.microsoft.com/office/drawing/2014/main" id="{481DE6C7-0096-43AC-AC23-2A6BCB50B2E4}"/>
              </a:ext>
            </a:extLst>
          </p:cNvPr>
          <p:cNvPicPr>
            <a:picLocks noChangeAspect="1"/>
          </p:cNvPicPr>
          <p:nvPr/>
        </p:nvPicPr>
        <p:blipFill>
          <a:blip r:embed="rId3"/>
          <a:stretch>
            <a:fillRect/>
          </a:stretch>
        </p:blipFill>
        <p:spPr>
          <a:xfrm>
            <a:off x="594879" y="618438"/>
            <a:ext cx="10532301" cy="5746451"/>
          </a:xfrm>
          <a:prstGeom prst="rect">
            <a:avLst/>
          </a:prstGeom>
        </p:spPr>
      </p:pic>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409365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Some </a:t>
            </a:r>
            <a:r>
              <a:rPr lang="en-US" sz="3200" b="1" i="1" dirty="0">
                <a:solidFill>
                  <a:schemeClr val="accent2">
                    <a:lumMod val="75000"/>
                  </a:schemeClr>
                </a:solidFill>
              </a:rPr>
              <a:t>results </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29</a:t>
            </a:fld>
            <a:endParaRPr lang="lt-LT"/>
          </a:p>
        </p:txBody>
      </p:sp>
      <p:pic>
        <p:nvPicPr>
          <p:cNvPr id="7" name="Picture 6">
            <a:extLst>
              <a:ext uri="{FF2B5EF4-FFF2-40B4-BE49-F238E27FC236}">
                <a16:creationId xmlns:a16="http://schemas.microsoft.com/office/drawing/2014/main" id="{3E990D12-9860-4C52-916B-0359DC28D6BB}"/>
              </a:ext>
            </a:extLst>
          </p:cNvPr>
          <p:cNvPicPr/>
          <p:nvPr/>
        </p:nvPicPr>
        <p:blipFill>
          <a:blip r:embed="rId3"/>
          <a:stretch>
            <a:fillRect/>
          </a:stretch>
        </p:blipFill>
        <p:spPr>
          <a:xfrm>
            <a:off x="1334390" y="2535794"/>
            <a:ext cx="8647810" cy="3820556"/>
          </a:xfrm>
          <a:prstGeom prst="rect">
            <a:avLst/>
          </a:prstGeom>
          <a:ln w="12700">
            <a:solidFill>
              <a:schemeClr val="tx1"/>
            </a:solidFill>
          </a:ln>
        </p:spPr>
      </p:pic>
      <p:sp>
        <p:nvSpPr>
          <p:cNvPr id="8" name="Rectangle 7">
            <a:extLst>
              <a:ext uri="{FF2B5EF4-FFF2-40B4-BE49-F238E27FC236}">
                <a16:creationId xmlns:a16="http://schemas.microsoft.com/office/drawing/2014/main" id="{3F718153-D000-4174-B77B-A7E9ABEC5319}"/>
              </a:ext>
            </a:extLst>
          </p:cNvPr>
          <p:cNvSpPr/>
          <p:nvPr/>
        </p:nvSpPr>
        <p:spPr>
          <a:xfrm>
            <a:off x="126669" y="704382"/>
            <a:ext cx="11422021" cy="2031325"/>
          </a:xfrm>
          <a:prstGeom prst="rect">
            <a:avLst/>
          </a:prstGeom>
        </p:spPr>
        <p:txBody>
          <a:bodyPr wrap="square">
            <a:spAutoFit/>
          </a:bodyPr>
          <a:lstStyle/>
          <a:p>
            <a:pPr marL="342900" indent="-342900" algn="just">
              <a:buFont typeface="Courier New" panose="02070309020205020404" pitchFamily="49" charset="0"/>
              <a:buChar char="o"/>
            </a:pPr>
            <a:r>
              <a:rPr lang="en-US" dirty="0">
                <a:ea typeface="Times New Roman" panose="02020603050405020304" pitchFamily="18" charset="0"/>
                <a:cs typeface="Times New Roman" panose="02020603050405020304" pitchFamily="18" charset="0"/>
              </a:rPr>
              <a:t>Interaction based on neighborhood vs similarity in cultural space effect on social capital</a:t>
            </a:r>
          </a:p>
          <a:p>
            <a:pPr marL="342900" indent="-342900" algn="just">
              <a:buFont typeface="Courier New" panose="02070309020205020404" pitchFamily="49" charset="0"/>
              <a:buChar char="o"/>
            </a:pPr>
            <a:r>
              <a:rPr lang="en-US" dirty="0">
                <a:ea typeface="Times New Roman" panose="02020603050405020304" pitchFamily="18" charset="0"/>
                <a:cs typeface="Times New Roman" panose="02020603050405020304" pitchFamily="18" charset="0"/>
              </a:rPr>
              <a:t>Scenarios based on similar-over-neighborhood value:</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0  interactions based on fixed neighborhood</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0.4 -  60% interactions in fixed neighborhood, 40% with similar agents in cultural space</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0.7 -  70% in fixed neighborhood, 30% with similar agents</a:t>
            </a:r>
          </a:p>
          <a:p>
            <a:pPr marL="800100" lvl="1" indent="-342900" algn="just">
              <a:buFont typeface="+mj-lt"/>
              <a:buAutoNum type="arabicPeriod"/>
            </a:pPr>
            <a:r>
              <a:rPr lang="en-US" dirty="0">
                <a:ea typeface="Times New Roman" panose="02020603050405020304" pitchFamily="18" charset="0"/>
                <a:cs typeface="Times New Roman" panose="02020603050405020304" pitchFamily="18" charset="0"/>
              </a:rPr>
              <a:t>1 – only with similar agents</a:t>
            </a:r>
          </a:p>
          <a:p>
            <a:pPr marL="800100" lvl="1" indent="-342900" algn="just">
              <a:buFont typeface="Courier New" panose="02070309020205020404" pitchFamily="49" charset="0"/>
              <a:buChar char="o"/>
            </a:pPr>
            <a:endParaRPr lang="en-US" dirty="0">
              <a:ea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32806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4537" y="-19051"/>
            <a:ext cx="10515600" cy="644525"/>
          </a:xfrm>
        </p:spPr>
        <p:txBody>
          <a:bodyPr>
            <a:normAutofit/>
          </a:bodyPr>
          <a:lstStyle/>
          <a:p>
            <a:r>
              <a:rPr lang="lt-LT" sz="3200" b="1" i="1" dirty="0" err="1">
                <a:solidFill>
                  <a:schemeClr val="accent2">
                    <a:lumMod val="75000"/>
                  </a:schemeClr>
                </a:solidFill>
              </a:rPr>
              <a:t>Introduction</a:t>
            </a:r>
            <a:r>
              <a:rPr lang="en-US" sz="3200" b="1" i="1" dirty="0">
                <a:solidFill>
                  <a:schemeClr val="accent2">
                    <a:lumMod val="75000"/>
                  </a:schemeClr>
                </a:solidFill>
              </a:rPr>
              <a:t>: </a:t>
            </a:r>
            <a:r>
              <a:rPr lang="lt-LT" sz="3200" b="1" i="1" dirty="0" err="1">
                <a:solidFill>
                  <a:schemeClr val="accent2">
                    <a:lumMod val="75000"/>
                  </a:schemeClr>
                </a:solidFill>
              </a:rPr>
              <a:t>Motivation</a:t>
            </a:r>
            <a:r>
              <a:rPr lang="en-US" sz="3200" b="1" i="1" dirty="0">
                <a:solidFill>
                  <a:schemeClr val="accent2">
                    <a:lumMod val="75000"/>
                  </a:schemeClr>
                </a:solidFill>
              </a:rPr>
              <a:t>&amp;Actuality</a:t>
            </a:r>
            <a:r>
              <a:rPr lang="lt-LT" sz="3200" b="1" i="1" dirty="0">
                <a:solidFill>
                  <a:schemeClr val="accent2">
                    <a:lumMod val="75000"/>
                  </a:schemeClr>
                </a:solidFill>
              </a:rPr>
              <a:t> (1)</a:t>
            </a:r>
          </a:p>
        </p:txBody>
      </p:sp>
      <p:sp>
        <p:nvSpPr>
          <p:cNvPr id="3" name="Content Placeholder 2"/>
          <p:cNvSpPr>
            <a:spLocks noGrp="1" noChangeAspect="1"/>
          </p:cNvSpPr>
          <p:nvPr>
            <p:ph idx="1"/>
          </p:nvPr>
        </p:nvSpPr>
        <p:spPr>
          <a:xfrm>
            <a:off x="112929" y="725446"/>
            <a:ext cx="11951688" cy="6132554"/>
          </a:xfrm>
        </p:spPr>
        <p:txBody>
          <a:bodyPr vert="horz" lIns="91440" tIns="45720" rIns="91440" bIns="45720" rtlCol="0" anchor="t">
            <a:normAutofit fontScale="85000" lnSpcReduction="20000"/>
          </a:bodyPr>
          <a:lstStyle/>
          <a:p>
            <a:pPr algn="just">
              <a:lnSpc>
                <a:spcPct val="120000"/>
              </a:lnSpc>
              <a:spcAft>
                <a:spcPts val="1200"/>
              </a:spcAft>
              <a:buFont typeface="Wingdings" panose="020B0604020202020204" pitchFamily="34" charset="0"/>
              <a:buChar char="Ø"/>
            </a:pPr>
            <a:r>
              <a:rPr lang="lt-LT" sz="3400" dirty="0" err="1">
                <a:ea typeface="+mn-lt"/>
                <a:cs typeface="+mn-lt"/>
              </a:rPr>
              <a:t>Let</a:t>
            </a:r>
            <a:r>
              <a:rPr lang="lt-LT" sz="3400" dirty="0">
                <a:ea typeface="+mn-lt"/>
                <a:cs typeface="+mn-lt"/>
              </a:rPr>
              <a:t> </a:t>
            </a:r>
            <a:r>
              <a:rPr lang="lt-LT" sz="3400" dirty="0" err="1">
                <a:ea typeface="+mn-lt"/>
                <a:cs typeface="+mn-lt"/>
              </a:rPr>
              <a:t>us</a:t>
            </a:r>
            <a:r>
              <a:rPr lang="lt-LT" sz="3400" dirty="0">
                <a:ea typeface="+mn-lt"/>
                <a:cs typeface="+mn-lt"/>
              </a:rPr>
              <a:t> to </a:t>
            </a:r>
            <a:r>
              <a:rPr lang="lt-LT" sz="3400" dirty="0" err="1">
                <a:ea typeface="+mn-lt"/>
                <a:cs typeface="+mn-lt"/>
              </a:rPr>
              <a:t>remind</a:t>
            </a:r>
            <a:r>
              <a:rPr lang="lt-LT" sz="3400" dirty="0">
                <a:ea typeface="+mn-lt"/>
                <a:cs typeface="+mn-lt"/>
              </a:rPr>
              <a:t> </a:t>
            </a:r>
            <a:r>
              <a:rPr lang="lt-LT" sz="3400" dirty="0" err="1">
                <a:ea typeface="+mn-lt"/>
                <a:cs typeface="+mn-lt"/>
              </a:rPr>
              <a:t>that</a:t>
            </a:r>
            <a:r>
              <a:rPr lang="lt-LT" sz="3400" dirty="0">
                <a:ea typeface="+mn-lt"/>
                <a:cs typeface="+mn-lt"/>
              </a:rPr>
              <a:t> </a:t>
            </a:r>
            <a:r>
              <a:rPr lang="en-US" sz="3400" dirty="0">
                <a:ea typeface="+mn-lt"/>
                <a:cs typeface="+mn-lt"/>
              </a:rPr>
              <a:t>measurement of welfare has evolved to include six critical capital assets - </a:t>
            </a:r>
            <a:r>
              <a:rPr lang="en-US" sz="3400" b="1" dirty="0">
                <a:ea typeface="+mn-lt"/>
                <a:cs typeface="+mn-lt"/>
              </a:rPr>
              <a:t>physical, financial, intangible, human, natural, </a:t>
            </a:r>
            <a:r>
              <a:rPr lang="en-US" sz="3400" dirty="0">
                <a:ea typeface="+mn-lt"/>
                <a:cs typeface="+mn-lt"/>
              </a:rPr>
              <a:t>and the last one </a:t>
            </a:r>
            <a:r>
              <a:rPr lang="en-US" sz="3400" b="1" u="sng" dirty="0">
                <a:ea typeface="+mn-lt"/>
                <a:cs typeface="+mn-lt"/>
              </a:rPr>
              <a:t>social</a:t>
            </a:r>
            <a:r>
              <a:rPr lang="en-US" sz="3400" dirty="0">
                <a:ea typeface="+mn-lt"/>
                <a:cs typeface="+mn-lt"/>
              </a:rPr>
              <a:t>.</a:t>
            </a:r>
            <a:r>
              <a:rPr lang="lt-LT" sz="3400" dirty="0">
                <a:cs typeface="Calibri"/>
              </a:rPr>
              <a:t> </a:t>
            </a:r>
            <a:r>
              <a:rPr lang="lt-LT" sz="3400" dirty="0"/>
              <a:t> (</a:t>
            </a:r>
            <a:r>
              <a:rPr lang="lt-LT" sz="3400" dirty="0" err="1"/>
              <a:t>Bourdieu</a:t>
            </a:r>
            <a:r>
              <a:rPr lang="lt-LT" sz="3400" dirty="0"/>
              <a:t>, 1983; </a:t>
            </a:r>
            <a:r>
              <a:rPr lang="en-US" sz="3400" dirty="0"/>
              <a:t>Putnam, 2000)</a:t>
            </a:r>
            <a:endParaRPr lang="lt-LT" sz="3400" dirty="0"/>
          </a:p>
          <a:p>
            <a:pPr lvl="1" algn="just">
              <a:lnSpc>
                <a:spcPct val="120000"/>
              </a:lnSpc>
              <a:spcAft>
                <a:spcPts val="1200"/>
              </a:spcAft>
              <a:buFontTx/>
              <a:buChar char="-"/>
            </a:pPr>
            <a:r>
              <a:rPr lang="en-US" dirty="0"/>
              <a:t>James Coleman defined social capital functionally as "a variety of entities with two elements in common: they all consist of some aspect of social structure, and they facilitate certain actions of actors...within the structure</a:t>
            </a:r>
            <a:r>
              <a:rPr lang="lt-LT" dirty="0"/>
              <a:t>. T</a:t>
            </a:r>
            <a:r>
              <a:rPr lang="en-US" dirty="0"/>
              <a:t>hat is, social capital is anything that facilitates individual or collective action, generated by networks of relationships, reciprocity, trust, and social norms.</a:t>
            </a:r>
            <a:r>
              <a:rPr lang="lt-LT" dirty="0"/>
              <a:t>‘ (</a:t>
            </a:r>
            <a:r>
              <a:rPr lang="lt-LT" dirty="0" err="1"/>
              <a:t>Coleman</a:t>
            </a:r>
            <a:r>
              <a:rPr lang="lt-LT" dirty="0"/>
              <a:t>, 1988)</a:t>
            </a:r>
          </a:p>
          <a:p>
            <a:pPr lvl="1" algn="just">
              <a:lnSpc>
                <a:spcPct val="120000"/>
              </a:lnSpc>
              <a:spcAft>
                <a:spcPts val="1200"/>
              </a:spcAft>
              <a:buFontTx/>
              <a:buChar char="-"/>
            </a:pPr>
            <a:r>
              <a:rPr lang="lt-LT" dirty="0"/>
              <a:t>T</a:t>
            </a:r>
            <a:r>
              <a:rPr lang="en-US" dirty="0"/>
              <a:t>he current prevailing definition of </a:t>
            </a:r>
            <a:r>
              <a:rPr lang="en-US" b="1" dirty="0"/>
              <a:t>social capital</a:t>
            </a:r>
            <a:r>
              <a:rPr lang="en-US" dirty="0"/>
              <a:t> used in the </a:t>
            </a:r>
            <a:r>
              <a:rPr lang="en-US" b="1" dirty="0"/>
              <a:t>OECD</a:t>
            </a:r>
            <a:r>
              <a:rPr lang="lt-LT" b="1" dirty="0"/>
              <a:t> (</a:t>
            </a:r>
            <a:r>
              <a:rPr lang="en-US" dirty="0" err="1">
                <a:solidFill>
                  <a:srgbClr val="0B1E2D"/>
                </a:solidFill>
                <a:latin typeface="Noto Sans Display"/>
              </a:rPr>
              <a:t>Organisation</a:t>
            </a:r>
            <a:r>
              <a:rPr lang="en-US" dirty="0">
                <a:solidFill>
                  <a:srgbClr val="0B1E2D"/>
                </a:solidFill>
                <a:latin typeface="Noto Sans Display"/>
              </a:rPr>
              <a:t> for Economic Co-operation and Development</a:t>
            </a:r>
            <a:r>
              <a:rPr lang="lt-LT" dirty="0"/>
              <a:t>)</a:t>
            </a:r>
            <a:r>
              <a:rPr lang="en-US" dirty="0"/>
              <a:t> Well-Being of Nations report is: “networks together with shared norms, values and understandings that facilitate co-operation within or among groups” (</a:t>
            </a:r>
            <a:r>
              <a:rPr lang="en-US" b="1" dirty="0"/>
              <a:t>OECD</a:t>
            </a:r>
            <a:r>
              <a:rPr lang="en-US" dirty="0"/>
              <a:t>, 2001: p. 41).</a:t>
            </a:r>
            <a:endParaRPr lang="lt-LT" dirty="0"/>
          </a:p>
          <a:p>
            <a:pPr lvl="1" algn="just">
              <a:lnSpc>
                <a:spcPct val="120000"/>
              </a:lnSpc>
              <a:spcBef>
                <a:spcPts val="0"/>
              </a:spcBef>
              <a:buFontTx/>
              <a:buChar char="-"/>
            </a:pPr>
            <a:r>
              <a:rPr lang="en-US" dirty="0"/>
              <a:t>The OECD Statistics Directorate review</a:t>
            </a:r>
            <a:r>
              <a:rPr lang="lt-LT" dirty="0" err="1"/>
              <a:t>ed</a:t>
            </a:r>
            <a:r>
              <a:rPr lang="en-US" dirty="0"/>
              <a:t> the Measurement of Social Capital. </a:t>
            </a:r>
            <a:r>
              <a:rPr lang="lt-LT" dirty="0"/>
              <a:t>It </a:t>
            </a:r>
            <a:r>
              <a:rPr lang="lt-LT" dirty="0" err="1"/>
              <a:t>was</a:t>
            </a:r>
            <a:r>
              <a:rPr lang="lt-LT" dirty="0"/>
              <a:t> </a:t>
            </a:r>
            <a:r>
              <a:rPr lang="en-US" dirty="0"/>
              <a:t>funded by the European Commission</a:t>
            </a:r>
            <a:r>
              <a:rPr lang="lt-LT" dirty="0"/>
              <a:t>. </a:t>
            </a:r>
            <a:r>
              <a:rPr lang="lt-LT" dirty="0" err="1"/>
              <a:t>Outcomes</a:t>
            </a:r>
            <a:r>
              <a:rPr lang="lt-LT" dirty="0"/>
              <a:t> are </a:t>
            </a:r>
            <a:r>
              <a:rPr lang="en-US" dirty="0"/>
              <a:t>three-fold:</a:t>
            </a:r>
            <a:endParaRPr lang="lt-LT" dirty="0"/>
          </a:p>
          <a:p>
            <a:pPr marL="457200" lvl="1" indent="0" algn="just">
              <a:lnSpc>
                <a:spcPct val="120000"/>
              </a:lnSpc>
              <a:spcBef>
                <a:spcPts val="0"/>
              </a:spcBef>
              <a:buNone/>
            </a:pPr>
            <a:r>
              <a:rPr lang="lt-LT" dirty="0"/>
              <a:t>	</a:t>
            </a:r>
            <a:r>
              <a:rPr lang="en-US" dirty="0"/>
              <a:t> </a:t>
            </a:r>
            <a:r>
              <a:rPr lang="en-US" dirty="0" err="1"/>
              <a:t>i</a:t>
            </a:r>
            <a:r>
              <a:rPr lang="en-US" dirty="0"/>
              <a:t>) assess</a:t>
            </a:r>
            <a:r>
              <a:rPr lang="lt-LT" dirty="0" err="1"/>
              <a:t>ment</a:t>
            </a:r>
            <a:r>
              <a:rPr lang="en-US" dirty="0"/>
              <a:t> of “social capital” concept in the research literature; </a:t>
            </a:r>
            <a:endParaRPr lang="lt-LT" dirty="0"/>
          </a:p>
          <a:p>
            <a:pPr marL="457200" lvl="1" indent="0" algn="just">
              <a:lnSpc>
                <a:spcPct val="120000"/>
              </a:lnSpc>
              <a:spcBef>
                <a:spcPts val="0"/>
              </a:spcBef>
              <a:buNone/>
            </a:pPr>
            <a:r>
              <a:rPr lang="lt-LT" dirty="0"/>
              <a:t>	</a:t>
            </a:r>
            <a:r>
              <a:rPr lang="en-US" dirty="0"/>
              <a:t>ii) detail</a:t>
            </a:r>
            <a:r>
              <a:rPr lang="lt-LT" dirty="0" err="1"/>
              <a:t>ed</a:t>
            </a:r>
            <a:r>
              <a:rPr lang="lt-LT" dirty="0"/>
              <a:t> </a:t>
            </a:r>
            <a:r>
              <a:rPr lang="lt-LT" dirty="0" err="1"/>
              <a:t>metrics</a:t>
            </a:r>
            <a:r>
              <a:rPr lang="lt-LT" dirty="0"/>
              <a:t> </a:t>
            </a:r>
            <a:r>
              <a:rPr lang="lt-LT" dirty="0" err="1"/>
              <a:t>of</a:t>
            </a:r>
            <a:r>
              <a:rPr lang="en-US" dirty="0"/>
              <a:t> how it has been measured in national and international surveys; </a:t>
            </a:r>
            <a:r>
              <a:rPr lang="lt-LT" dirty="0" err="1"/>
              <a:t>and</a:t>
            </a:r>
            <a:endParaRPr lang="lt-LT" dirty="0"/>
          </a:p>
          <a:p>
            <a:pPr marL="457200" lvl="1" indent="0" algn="just">
              <a:lnSpc>
                <a:spcPct val="120000"/>
              </a:lnSpc>
              <a:spcBef>
                <a:spcPts val="0"/>
              </a:spcBef>
              <a:buNone/>
            </a:pPr>
            <a:r>
              <a:rPr lang="lt-LT" dirty="0"/>
              <a:t>	</a:t>
            </a:r>
            <a:r>
              <a:rPr lang="en-US" dirty="0"/>
              <a:t>iii) </a:t>
            </a:r>
            <a:r>
              <a:rPr lang="en-US" dirty="0" err="1"/>
              <a:t>identif</a:t>
            </a:r>
            <a:r>
              <a:rPr lang="lt-LT" dirty="0" err="1"/>
              <a:t>ication</a:t>
            </a:r>
            <a:r>
              <a:rPr lang="lt-LT" dirty="0"/>
              <a:t> </a:t>
            </a:r>
            <a:r>
              <a:rPr lang="lt-LT" dirty="0" err="1"/>
              <a:t>of</a:t>
            </a:r>
            <a:r>
              <a:rPr lang="en-US" dirty="0"/>
              <a:t> priority </a:t>
            </a:r>
            <a:r>
              <a:rPr lang="lt-LT" dirty="0" err="1"/>
              <a:t>social</a:t>
            </a:r>
            <a:r>
              <a:rPr lang="lt-LT" dirty="0"/>
              <a:t> </a:t>
            </a:r>
            <a:r>
              <a:rPr lang="lt-LT" dirty="0" err="1"/>
              <a:t>capital</a:t>
            </a:r>
            <a:r>
              <a:rPr lang="lt-LT" dirty="0"/>
              <a:t> </a:t>
            </a:r>
            <a:r>
              <a:rPr lang="lt-LT" dirty="0" err="1"/>
              <a:t>application</a:t>
            </a:r>
            <a:r>
              <a:rPr lang="lt-LT" dirty="0"/>
              <a:t> </a:t>
            </a:r>
            <a:r>
              <a:rPr lang="en-US" dirty="0"/>
              <a:t>areas for statistical development.</a:t>
            </a:r>
            <a:endParaRPr lang="lt-LT" dirty="0">
              <a:solidFill>
                <a:srgbClr val="0B1E2D"/>
              </a:solidFill>
              <a:latin typeface="Noto Sans Display"/>
            </a:endParaRPr>
          </a:p>
        </p:txBody>
      </p:sp>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A3A120E-F7A4-4AEA-9BE5-06D79E1D3E0A}" type="slidenum">
              <a:rPr lang="lt-LT" smtClean="0"/>
              <a:t>3</a:t>
            </a:fld>
            <a:endParaRPr lang="lt-LT"/>
          </a:p>
        </p:txBody>
      </p:sp>
      <p:sp>
        <p:nvSpPr>
          <p:cNvPr id="9" name="Rectangle 8"/>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9018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Model</a:t>
            </a:r>
            <a:r>
              <a:rPr lang="en-US" sz="3200" b="1" i="1" dirty="0">
                <a:solidFill>
                  <a:schemeClr val="accent2">
                    <a:lumMod val="75000"/>
                  </a:schemeClr>
                </a:solidFill>
              </a:rPr>
              <a:t>#2: </a:t>
            </a:r>
            <a:r>
              <a:rPr lang="en-US" sz="3200" b="1" i="1" dirty="0" smtClean="0">
                <a:solidFill>
                  <a:schemeClr val="accent2">
                    <a:lumMod val="75000"/>
                  </a:schemeClr>
                </a:solidFill>
              </a:rPr>
              <a:t>Conclusions </a:t>
            </a:r>
            <a:r>
              <a:rPr lang="en-US" sz="3200" b="1" i="1" dirty="0">
                <a:solidFill>
                  <a:schemeClr val="accent2">
                    <a:lumMod val="75000"/>
                  </a:schemeClr>
                </a:solidFill>
              </a:rPr>
              <a:t>2</a:t>
            </a:r>
            <a:endParaRPr lang="lt-LT" sz="3200" b="1" i="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FA3A120E-F7A4-4AEA-9BE5-06D79E1D3E0A}" type="slidenum">
              <a:rPr lang="lt-LT" smtClean="0"/>
              <a:t>30</a:t>
            </a:fld>
            <a:endParaRPr lang="lt-LT" dirty="0"/>
          </a:p>
        </p:txBody>
      </p:sp>
      <p:sp>
        <p:nvSpPr>
          <p:cNvPr id="3" name="Rectangle 2"/>
          <p:cNvSpPr/>
          <p:nvPr/>
        </p:nvSpPr>
        <p:spPr>
          <a:xfrm>
            <a:off x="0" y="910937"/>
            <a:ext cx="11982450" cy="3600986"/>
          </a:xfrm>
          <a:prstGeom prst="rect">
            <a:avLst/>
          </a:prstGeom>
        </p:spPr>
        <p:txBody>
          <a:bodyPr wrap="square">
            <a:spAutoFit/>
          </a:bodyPr>
          <a:lstStyle/>
          <a:p>
            <a:pPr marL="342900" indent="-342900" algn="just">
              <a:spcBef>
                <a:spcPts val="1200"/>
              </a:spcBef>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Striving for uniqueness is “wall breaker” between disparate clusters.</a:t>
            </a:r>
          </a:p>
          <a:p>
            <a:pPr marL="342900" indent="-342900" algn="just">
              <a:spcBef>
                <a:spcPts val="1200"/>
              </a:spcBef>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Social capital final values will increase until some limit, which depend on uniqueness rate  convergence forces: peer interaction and broadcast.</a:t>
            </a:r>
          </a:p>
          <a:p>
            <a:pPr marL="342900" indent="-342900" algn="just">
              <a:spcBef>
                <a:spcPts val="1200"/>
              </a:spcBef>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Broadcast in cluster creates higher density clusters, than interaction solely on peer interaction and higher social capital</a:t>
            </a:r>
          </a:p>
          <a:p>
            <a:pPr marL="342900" indent="-342900" algn="just">
              <a:spcBef>
                <a:spcPts val="1200"/>
              </a:spcBef>
              <a:buFont typeface="Courier New" panose="02070309020205020404" pitchFamily="49" charset="0"/>
              <a:buChar char="o"/>
            </a:pPr>
            <a:r>
              <a:rPr lang="en-US" sz="2200" dirty="0">
                <a:ea typeface="Times New Roman" panose="02020603050405020304" pitchFamily="18" charset="0"/>
                <a:cs typeface="Times New Roman" panose="02020603050405020304" pitchFamily="18" charset="0"/>
              </a:rPr>
              <a:t>Broadcast with limited field is additional force for local polarization. The bigger preference toward interaction with similar agents, in peer interaction,  the longer clusters prevail. Broadcast prolongs (when agent strive for uniqueness) world state with multiple disparate clusters.</a:t>
            </a:r>
          </a:p>
          <a:p>
            <a:pPr marL="342900" indent="-342900" algn="just">
              <a:buFont typeface="Courier New" panose="02070309020205020404" pitchFamily="49" charset="0"/>
              <a:buChar char="o"/>
            </a:pPr>
            <a:endParaRPr lang="lt-LT" sz="2200" dirty="0">
              <a:ea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957977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4537" y="-19051"/>
            <a:ext cx="10515600" cy="644525"/>
          </a:xfrm>
        </p:spPr>
        <p:txBody>
          <a:bodyPr>
            <a:normAutofit/>
          </a:bodyPr>
          <a:lstStyle/>
          <a:p>
            <a:r>
              <a:rPr lang="lt-LT" sz="3200" b="1" i="1" dirty="0" err="1">
                <a:solidFill>
                  <a:schemeClr val="accent2">
                    <a:lumMod val="75000"/>
                  </a:schemeClr>
                </a:solidFill>
              </a:rPr>
              <a:t>Introduction</a:t>
            </a:r>
            <a:r>
              <a:rPr lang="en-US" sz="3200" b="1" i="1" dirty="0">
                <a:solidFill>
                  <a:schemeClr val="accent2">
                    <a:lumMod val="75000"/>
                  </a:schemeClr>
                </a:solidFill>
              </a:rPr>
              <a:t>: </a:t>
            </a:r>
            <a:r>
              <a:rPr lang="lt-LT" sz="3200" b="1" i="1" dirty="0" err="1">
                <a:solidFill>
                  <a:schemeClr val="accent2">
                    <a:lumMod val="75000"/>
                  </a:schemeClr>
                </a:solidFill>
              </a:rPr>
              <a:t>Motivation</a:t>
            </a:r>
            <a:r>
              <a:rPr lang="en-US" sz="3200" b="1" i="1" dirty="0">
                <a:solidFill>
                  <a:schemeClr val="accent2">
                    <a:lumMod val="75000"/>
                  </a:schemeClr>
                </a:solidFill>
              </a:rPr>
              <a:t>&amp;Actuality</a:t>
            </a:r>
            <a:r>
              <a:rPr lang="lt-LT" sz="3200" b="1" i="1" dirty="0">
                <a:solidFill>
                  <a:schemeClr val="accent2">
                    <a:lumMod val="75000"/>
                  </a:schemeClr>
                </a:solidFill>
              </a:rPr>
              <a:t> (2)</a:t>
            </a:r>
          </a:p>
        </p:txBody>
      </p:sp>
      <p:sp>
        <p:nvSpPr>
          <p:cNvPr id="3" name="Content Placeholder 2"/>
          <p:cNvSpPr>
            <a:spLocks noGrp="1" noChangeAspect="1"/>
          </p:cNvSpPr>
          <p:nvPr>
            <p:ph idx="1"/>
          </p:nvPr>
        </p:nvSpPr>
        <p:spPr>
          <a:xfrm>
            <a:off x="112929" y="725446"/>
            <a:ext cx="11951688" cy="5996029"/>
          </a:xfrm>
        </p:spPr>
        <p:txBody>
          <a:bodyPr vert="horz" lIns="91440" tIns="45720" rIns="91440" bIns="45720" rtlCol="0" anchor="t">
            <a:normAutofit fontScale="92500" lnSpcReduction="10000"/>
          </a:bodyPr>
          <a:lstStyle/>
          <a:p>
            <a:pPr lvl="0" algn="just">
              <a:lnSpc>
                <a:spcPct val="120000"/>
              </a:lnSpc>
              <a:spcAft>
                <a:spcPts val="1200"/>
              </a:spcAft>
              <a:buFont typeface="Wingdings" panose="020B0604020202020204" pitchFamily="34" charset="0"/>
              <a:buChar char="Ø"/>
            </a:pPr>
            <a:r>
              <a:rPr lang="en-US" dirty="0">
                <a:solidFill>
                  <a:prstClr val="black"/>
                </a:solidFill>
              </a:rPr>
              <a:t>The World Bank </a:t>
            </a:r>
            <a:r>
              <a:rPr lang="lt-LT" dirty="0" err="1">
                <a:solidFill>
                  <a:prstClr val="black"/>
                </a:solidFill>
              </a:rPr>
              <a:t>and</a:t>
            </a:r>
            <a:r>
              <a:rPr lang="lt-LT" dirty="0">
                <a:solidFill>
                  <a:prstClr val="black"/>
                </a:solidFill>
              </a:rPr>
              <a:t> </a:t>
            </a:r>
            <a:r>
              <a:rPr lang="lt-LT" dirty="0" err="1">
                <a:solidFill>
                  <a:prstClr val="black"/>
                </a:solidFill>
              </a:rPr>
              <a:t>other</a:t>
            </a:r>
            <a:r>
              <a:rPr lang="lt-LT" dirty="0">
                <a:solidFill>
                  <a:prstClr val="black"/>
                </a:solidFill>
              </a:rPr>
              <a:t> </a:t>
            </a:r>
            <a:r>
              <a:rPr lang="lt-LT" dirty="0" err="1">
                <a:solidFill>
                  <a:prstClr val="black"/>
                </a:solidFill>
              </a:rPr>
              <a:t>global</a:t>
            </a:r>
            <a:r>
              <a:rPr lang="lt-LT" dirty="0">
                <a:solidFill>
                  <a:prstClr val="black"/>
                </a:solidFill>
              </a:rPr>
              <a:t> </a:t>
            </a:r>
            <a:r>
              <a:rPr lang="lt-LT" dirty="0" err="1">
                <a:solidFill>
                  <a:prstClr val="black"/>
                </a:solidFill>
              </a:rPr>
              <a:t>institutions</a:t>
            </a:r>
            <a:r>
              <a:rPr lang="lt-LT" dirty="0">
                <a:solidFill>
                  <a:prstClr val="black"/>
                </a:solidFill>
              </a:rPr>
              <a:t> are</a:t>
            </a:r>
            <a:r>
              <a:rPr lang="en-US" dirty="0">
                <a:solidFill>
                  <a:prstClr val="black"/>
                </a:solidFill>
              </a:rPr>
              <a:t> looking beyond economic capital in their wealth metrics</a:t>
            </a:r>
            <a:r>
              <a:rPr lang="lt-LT" dirty="0">
                <a:solidFill>
                  <a:prstClr val="black"/>
                </a:solidFill>
              </a:rPr>
              <a:t>. </a:t>
            </a:r>
            <a:r>
              <a:rPr lang="en-US" dirty="0">
                <a:solidFill>
                  <a:prstClr val="black"/>
                </a:solidFill>
              </a:rPr>
              <a:t>What</a:t>
            </a:r>
            <a:r>
              <a:rPr lang="lt-LT" dirty="0">
                <a:solidFill>
                  <a:prstClr val="black"/>
                </a:solidFill>
              </a:rPr>
              <a:t> </a:t>
            </a:r>
            <a:r>
              <a:rPr lang="lt-LT" dirty="0" err="1">
                <a:solidFill>
                  <a:prstClr val="black"/>
                </a:solidFill>
              </a:rPr>
              <a:t>they</a:t>
            </a:r>
            <a:r>
              <a:rPr lang="lt-LT" dirty="0">
                <a:solidFill>
                  <a:prstClr val="black"/>
                </a:solidFill>
              </a:rPr>
              <a:t> </a:t>
            </a:r>
            <a:r>
              <a:rPr lang="lt-LT" dirty="0" err="1">
                <a:solidFill>
                  <a:prstClr val="black"/>
                </a:solidFill>
              </a:rPr>
              <a:t>found</a:t>
            </a:r>
            <a:r>
              <a:rPr lang="lt-LT" dirty="0">
                <a:solidFill>
                  <a:prstClr val="black"/>
                </a:solidFill>
              </a:rPr>
              <a:t>, </a:t>
            </a:r>
            <a:r>
              <a:rPr lang="lt-LT" dirty="0" err="1">
                <a:solidFill>
                  <a:prstClr val="black"/>
                </a:solidFill>
              </a:rPr>
              <a:t>that</a:t>
            </a:r>
            <a:r>
              <a:rPr lang="lt-LT" dirty="0">
                <a:solidFill>
                  <a:prstClr val="black"/>
                </a:solidFill>
              </a:rPr>
              <a:t> s</a:t>
            </a:r>
            <a:r>
              <a:rPr lang="en-US" dirty="0" err="1">
                <a:solidFill>
                  <a:prstClr val="black"/>
                </a:solidFill>
              </a:rPr>
              <a:t>ocial</a:t>
            </a:r>
            <a:r>
              <a:rPr lang="en-US" dirty="0">
                <a:solidFill>
                  <a:prstClr val="black"/>
                </a:solidFill>
              </a:rPr>
              <a:t> capital is key to measuring the true wealth of nations</a:t>
            </a:r>
            <a:r>
              <a:rPr lang="lt-LT" dirty="0">
                <a:solidFill>
                  <a:prstClr val="black"/>
                </a:solidFill>
              </a:rPr>
              <a:t>. </a:t>
            </a:r>
            <a:endParaRPr lang="lt-LT" i="1" dirty="0">
              <a:solidFill>
                <a:prstClr val="black"/>
              </a:solidFill>
            </a:endParaRPr>
          </a:p>
          <a:p>
            <a:pPr algn="just">
              <a:lnSpc>
                <a:spcPct val="120000"/>
              </a:lnSpc>
              <a:spcAft>
                <a:spcPts val="1200"/>
              </a:spcAft>
              <a:buFont typeface="Wingdings" panose="020B0604020202020204" pitchFamily="34" charset="0"/>
              <a:buChar char="Ø"/>
            </a:pPr>
            <a:r>
              <a:rPr lang="lt-LT" dirty="0" err="1"/>
              <a:t>Thus</a:t>
            </a:r>
            <a:r>
              <a:rPr lang="lt-LT" dirty="0"/>
              <a:t>, </a:t>
            </a:r>
            <a:r>
              <a:rPr lang="lt-LT" dirty="0" err="1"/>
              <a:t>for</a:t>
            </a:r>
            <a:r>
              <a:rPr lang="lt-LT" dirty="0"/>
              <a:t> </a:t>
            </a:r>
            <a:r>
              <a:rPr lang="en-GB" dirty="0"/>
              <a:t>t</a:t>
            </a:r>
            <a:r>
              <a:rPr lang="lt-LT" dirty="0" err="1"/>
              <a:t>he</a:t>
            </a:r>
            <a:r>
              <a:rPr lang="en-GB" dirty="0"/>
              <a:t> </a:t>
            </a:r>
            <a:r>
              <a:rPr lang="lt-LT" dirty="0" err="1"/>
              <a:t>numerical</a:t>
            </a:r>
            <a:r>
              <a:rPr lang="lt-LT" dirty="0"/>
              <a:t> </a:t>
            </a:r>
            <a:r>
              <a:rPr lang="en-GB" dirty="0" err="1"/>
              <a:t>estimat</a:t>
            </a:r>
            <a:r>
              <a:rPr lang="lt-LT" dirty="0" err="1"/>
              <a:t>ion</a:t>
            </a:r>
            <a:r>
              <a:rPr lang="lt-LT" dirty="0"/>
              <a:t> </a:t>
            </a:r>
            <a:r>
              <a:rPr lang="lt-LT" dirty="0" err="1"/>
              <a:t>of</a:t>
            </a:r>
            <a:r>
              <a:rPr lang="en-GB" dirty="0"/>
              <a:t> social capital </a:t>
            </a:r>
            <a:r>
              <a:rPr lang="lt-LT" dirty="0" err="1"/>
              <a:t>global</a:t>
            </a:r>
            <a:r>
              <a:rPr lang="lt-LT" dirty="0"/>
              <a:t> </a:t>
            </a:r>
            <a:r>
              <a:rPr lang="lt-LT" dirty="0" err="1"/>
              <a:t>institutions</a:t>
            </a:r>
            <a:r>
              <a:rPr lang="lt-LT" dirty="0"/>
              <a:t> </a:t>
            </a:r>
            <a:r>
              <a:rPr lang="lt-LT" dirty="0" err="1"/>
              <a:t>mostly</a:t>
            </a:r>
            <a:r>
              <a:rPr lang="lt-LT" dirty="0"/>
              <a:t> </a:t>
            </a:r>
            <a:r>
              <a:rPr lang="lt-LT" dirty="0" err="1"/>
              <a:t>adapt</a:t>
            </a:r>
            <a:r>
              <a:rPr lang="lt-LT" dirty="0"/>
              <a:t> </a:t>
            </a:r>
            <a:r>
              <a:rPr lang="en-GB" dirty="0"/>
              <a:t>OECD scheme</a:t>
            </a:r>
            <a:r>
              <a:rPr lang="lt-LT" dirty="0"/>
              <a:t>, </a:t>
            </a:r>
            <a:r>
              <a:rPr lang="lt-LT" dirty="0" err="1"/>
              <a:t>which</a:t>
            </a:r>
            <a:r>
              <a:rPr lang="lt-LT" dirty="0"/>
              <a:t> </a:t>
            </a:r>
            <a:r>
              <a:rPr lang="lt-LT" dirty="0" err="1"/>
              <a:t>uses</a:t>
            </a:r>
            <a:r>
              <a:rPr lang="lt-LT" dirty="0"/>
              <a:t> </a:t>
            </a:r>
            <a:r>
              <a:rPr lang="en-US" dirty="0"/>
              <a:t>four main ways in which the concept of “social capital” can be conceptualized and measured:</a:t>
            </a:r>
            <a:endParaRPr lang="lt-LT" dirty="0"/>
          </a:p>
          <a:p>
            <a:pPr marL="0" indent="0" algn="just">
              <a:lnSpc>
                <a:spcPct val="120000"/>
              </a:lnSpc>
              <a:spcAft>
                <a:spcPts val="1200"/>
              </a:spcAft>
              <a:buNone/>
              <a:tabLst>
                <a:tab pos="519113" algn="l"/>
              </a:tabLst>
            </a:pPr>
            <a:r>
              <a:rPr lang="lt-LT" sz="2400" dirty="0"/>
              <a:t>	-</a:t>
            </a:r>
            <a:r>
              <a:rPr lang="en-GB" sz="2400" dirty="0"/>
              <a:t> personal relationships, </a:t>
            </a:r>
            <a:endParaRPr lang="lt-LT" sz="2400" dirty="0"/>
          </a:p>
          <a:p>
            <a:pPr marL="0" indent="0" algn="just">
              <a:lnSpc>
                <a:spcPct val="120000"/>
              </a:lnSpc>
              <a:spcAft>
                <a:spcPts val="1200"/>
              </a:spcAft>
              <a:buNone/>
              <a:tabLst>
                <a:tab pos="519113" algn="l"/>
              </a:tabLst>
            </a:pPr>
            <a:r>
              <a:rPr lang="lt-LT" sz="2400" dirty="0"/>
              <a:t>	- </a:t>
            </a:r>
            <a:r>
              <a:rPr lang="en-GB" sz="2400" dirty="0"/>
              <a:t>social network support, </a:t>
            </a:r>
            <a:endParaRPr lang="lt-LT" sz="2400" dirty="0"/>
          </a:p>
          <a:p>
            <a:pPr marL="0" indent="0" algn="just">
              <a:lnSpc>
                <a:spcPct val="120000"/>
              </a:lnSpc>
              <a:spcAft>
                <a:spcPts val="1200"/>
              </a:spcAft>
              <a:buNone/>
              <a:tabLst>
                <a:tab pos="519113" algn="l"/>
              </a:tabLst>
            </a:pPr>
            <a:r>
              <a:rPr lang="lt-LT" sz="2400" dirty="0"/>
              <a:t>	- </a:t>
            </a:r>
            <a:r>
              <a:rPr lang="en-GB" sz="2400" dirty="0"/>
              <a:t>civic engagement, </a:t>
            </a:r>
            <a:r>
              <a:rPr lang="lt-LT" sz="2400" dirty="0" err="1"/>
              <a:t>and</a:t>
            </a:r>
            <a:r>
              <a:rPr lang="lt-LT" sz="2400" dirty="0"/>
              <a:t> </a:t>
            </a:r>
          </a:p>
          <a:p>
            <a:pPr marL="0" indent="0" algn="just">
              <a:lnSpc>
                <a:spcPct val="120000"/>
              </a:lnSpc>
              <a:spcAft>
                <a:spcPts val="1200"/>
              </a:spcAft>
              <a:buNone/>
              <a:tabLst>
                <a:tab pos="519113" algn="l"/>
              </a:tabLst>
            </a:pPr>
            <a:r>
              <a:rPr lang="lt-LT" sz="2400" dirty="0"/>
              <a:t>	- </a:t>
            </a:r>
            <a:r>
              <a:rPr lang="en-GB" sz="2400" dirty="0"/>
              <a:t>trust and cooperative norms. </a:t>
            </a:r>
            <a:r>
              <a:rPr lang="lt-LT" dirty="0">
                <a:solidFill>
                  <a:srgbClr val="0B1E2D"/>
                </a:solidFill>
                <a:latin typeface="Noto Sans Display"/>
              </a:rPr>
              <a:t>	</a:t>
            </a:r>
            <a:endParaRPr lang="lt-LT" dirty="0"/>
          </a:p>
          <a:p>
            <a:pPr marL="457200" lvl="0" indent="0" algn="just">
              <a:lnSpc>
                <a:spcPct val="120000"/>
              </a:lnSpc>
              <a:spcBef>
                <a:spcPts val="600"/>
              </a:spcBef>
              <a:buNone/>
            </a:pPr>
            <a:endParaRPr lang="lt-LT" sz="2400" i="1" dirty="0">
              <a:solidFill>
                <a:prstClr val="black"/>
              </a:solidFill>
            </a:endParaRPr>
          </a:p>
        </p:txBody>
      </p:sp>
      <p:sp>
        <p:nvSpPr>
          <p:cNvPr id="4" name="Rounded Rectangle 3"/>
          <p:cNvSpPr/>
          <p:nvPr/>
        </p:nvSpPr>
        <p:spPr>
          <a:xfrm>
            <a:off x="593125" y="5906530"/>
            <a:ext cx="3744098" cy="449820"/>
          </a:xfrm>
          <a:prstGeom prst="roundRect">
            <a:avLst/>
          </a:prstGeom>
          <a:solidFill>
            <a:schemeClr val="accent4">
              <a:lumMod val="20000"/>
              <a:lumOff val="80000"/>
              <a:alpha val="26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 name="Picture 5"/>
          <p:cNvPicPr>
            <a:picLocks noChangeAspect="1"/>
          </p:cNvPicPr>
          <p:nvPr/>
        </p:nvPicPr>
        <p:blipFill>
          <a:blip r:embed="rId3"/>
          <a:stretch>
            <a:fillRect/>
          </a:stretch>
        </p:blipFill>
        <p:spPr>
          <a:xfrm>
            <a:off x="8878802" y="3510864"/>
            <a:ext cx="3095534" cy="1209418"/>
          </a:xfrm>
          <a:prstGeom prst="rect">
            <a:avLst/>
          </a:prstGeom>
        </p:spPr>
      </p:pic>
      <p:cxnSp>
        <p:nvCxnSpPr>
          <p:cNvPr id="11" name="Straight Connector 10"/>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FA3A120E-F7A4-4AEA-9BE5-06D79E1D3E0A}" type="slidenum">
              <a:rPr lang="lt-LT" smtClean="0"/>
              <a:t>4</a:t>
            </a:fld>
            <a:endParaRPr lang="lt-LT"/>
          </a:p>
        </p:txBody>
      </p:sp>
      <p:sp>
        <p:nvSpPr>
          <p:cNvPr id="15" name="Rectangle 14"/>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91638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76896" y="5558187"/>
            <a:ext cx="10815103" cy="661638"/>
          </a:xfrm>
          <a:prstGeom prst="roundRect">
            <a:avLst/>
          </a:prstGeom>
          <a:solidFill>
            <a:schemeClr val="accent4">
              <a:lumMod val="20000"/>
              <a:lumOff val="80000"/>
              <a:alpha val="26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itle 1"/>
          <p:cNvSpPr>
            <a:spLocks noGrp="1"/>
          </p:cNvSpPr>
          <p:nvPr>
            <p:ph type="title"/>
          </p:nvPr>
        </p:nvSpPr>
        <p:spPr>
          <a:xfrm>
            <a:off x="34537" y="-19050"/>
            <a:ext cx="10515600" cy="646762"/>
          </a:xfrm>
        </p:spPr>
        <p:txBody>
          <a:bodyPr>
            <a:normAutofit/>
          </a:bodyPr>
          <a:lstStyle/>
          <a:p>
            <a:r>
              <a:rPr lang="lt-LT" sz="3200" b="1" i="1" dirty="0" err="1">
                <a:solidFill>
                  <a:schemeClr val="accent2">
                    <a:lumMod val="75000"/>
                  </a:schemeClr>
                </a:solidFill>
              </a:rPr>
              <a:t>Introduction</a:t>
            </a:r>
            <a:r>
              <a:rPr lang="en-US" sz="3200" b="1" i="1" dirty="0">
                <a:solidFill>
                  <a:schemeClr val="accent2">
                    <a:lumMod val="75000"/>
                  </a:schemeClr>
                </a:solidFill>
              </a:rPr>
              <a:t>: </a:t>
            </a:r>
            <a:r>
              <a:rPr lang="lt-LT" sz="3200" b="1" i="1" dirty="0" err="1">
                <a:solidFill>
                  <a:schemeClr val="accent2">
                    <a:lumMod val="75000"/>
                  </a:schemeClr>
                </a:solidFill>
              </a:rPr>
              <a:t>Motivation</a:t>
            </a:r>
            <a:r>
              <a:rPr lang="en-US" sz="3200" b="1" i="1" dirty="0">
                <a:solidFill>
                  <a:schemeClr val="accent2">
                    <a:lumMod val="75000"/>
                  </a:schemeClr>
                </a:solidFill>
              </a:rPr>
              <a:t>&amp;Actuality</a:t>
            </a:r>
            <a:r>
              <a:rPr lang="lt-LT" sz="3200" b="1" i="1" dirty="0">
                <a:solidFill>
                  <a:schemeClr val="accent2">
                    <a:lumMod val="75000"/>
                  </a:schemeClr>
                </a:solidFill>
              </a:rPr>
              <a:t> (3)</a:t>
            </a:r>
          </a:p>
        </p:txBody>
      </p:sp>
      <p:sp>
        <p:nvSpPr>
          <p:cNvPr id="3" name="Content Placeholder 2"/>
          <p:cNvSpPr>
            <a:spLocks noGrp="1"/>
          </p:cNvSpPr>
          <p:nvPr>
            <p:ph idx="1"/>
          </p:nvPr>
        </p:nvSpPr>
        <p:spPr>
          <a:xfrm>
            <a:off x="0" y="627711"/>
            <a:ext cx="12192000" cy="6230289"/>
          </a:xfrm>
        </p:spPr>
        <p:txBody>
          <a:bodyPr>
            <a:normAutofit fontScale="55000" lnSpcReduction="20000"/>
          </a:bodyPr>
          <a:lstStyle/>
          <a:p>
            <a:pPr marL="457200" indent="-403225" algn="just">
              <a:lnSpc>
                <a:spcPct val="120000"/>
              </a:lnSpc>
              <a:spcBef>
                <a:spcPts val="600"/>
              </a:spcBef>
              <a:spcAft>
                <a:spcPts val="1200"/>
              </a:spcAft>
              <a:buFont typeface="Wingdings" panose="05000000000000000000" pitchFamily="2" charset="2"/>
              <a:buChar char="Ø"/>
            </a:pPr>
            <a:r>
              <a:rPr lang="lt-LT" sz="4700" dirty="0" err="1"/>
              <a:t>Let</a:t>
            </a:r>
            <a:r>
              <a:rPr lang="lt-LT" sz="4700" dirty="0"/>
              <a:t> </a:t>
            </a:r>
            <a:r>
              <a:rPr lang="lt-LT" sz="4700" dirty="0" err="1"/>
              <a:t>us</a:t>
            </a:r>
            <a:r>
              <a:rPr lang="lt-LT" sz="4700" dirty="0"/>
              <a:t> </a:t>
            </a:r>
            <a:r>
              <a:rPr lang="lt-LT" sz="4700" dirty="0" err="1"/>
              <a:t>see</a:t>
            </a:r>
            <a:r>
              <a:rPr lang="lt-LT" sz="4700" dirty="0"/>
              <a:t> </a:t>
            </a:r>
            <a:r>
              <a:rPr lang="lt-LT" sz="4700" dirty="0" err="1"/>
              <a:t>an</a:t>
            </a:r>
            <a:r>
              <a:rPr lang="lt-LT" sz="4700" dirty="0"/>
              <a:t> </a:t>
            </a:r>
            <a:r>
              <a:rPr lang="lt-LT" sz="4700" dirty="0" err="1"/>
              <a:t>example</a:t>
            </a:r>
            <a:r>
              <a:rPr lang="lt-LT" sz="4700" dirty="0"/>
              <a:t> </a:t>
            </a:r>
            <a:r>
              <a:rPr lang="lt-LT" sz="4700" dirty="0" err="1"/>
              <a:t>of</a:t>
            </a:r>
            <a:r>
              <a:rPr lang="lt-LT" sz="4700" dirty="0"/>
              <a:t> </a:t>
            </a:r>
            <a:r>
              <a:rPr lang="lt-LT" sz="4700" b="1" dirty="0" err="1"/>
              <a:t>direct</a:t>
            </a:r>
            <a:r>
              <a:rPr lang="lt-LT" sz="4700" b="1" dirty="0"/>
              <a:t> </a:t>
            </a:r>
            <a:r>
              <a:rPr lang="lt-LT" sz="4700" b="1" dirty="0" err="1"/>
              <a:t>social</a:t>
            </a:r>
            <a:r>
              <a:rPr lang="lt-LT" sz="4700" b="1" dirty="0"/>
              <a:t> </a:t>
            </a:r>
            <a:r>
              <a:rPr lang="lt-LT" sz="4700" b="1" dirty="0" err="1"/>
              <a:t>utility</a:t>
            </a:r>
            <a:r>
              <a:rPr lang="lt-LT" sz="4700" b="1" dirty="0"/>
              <a:t> </a:t>
            </a:r>
            <a:r>
              <a:rPr lang="lt-LT" sz="4700" b="1" dirty="0" err="1"/>
              <a:t>stemming</a:t>
            </a:r>
            <a:r>
              <a:rPr lang="lt-LT" sz="4700" b="1" dirty="0"/>
              <a:t> </a:t>
            </a:r>
            <a:r>
              <a:rPr lang="lt-LT" sz="4700" b="1" dirty="0" err="1"/>
              <a:t>from</a:t>
            </a:r>
            <a:r>
              <a:rPr lang="lt-LT" sz="4700" b="1" dirty="0"/>
              <a:t> </a:t>
            </a:r>
            <a:r>
              <a:rPr lang="lt-LT" sz="4700" b="1" dirty="0" err="1"/>
              <a:t>the</a:t>
            </a:r>
            <a:r>
              <a:rPr lang="lt-LT" sz="4700" b="1" dirty="0"/>
              <a:t> </a:t>
            </a:r>
            <a:r>
              <a:rPr lang="lt-LT" sz="4700" b="1" dirty="0" err="1"/>
              <a:t>generelized</a:t>
            </a:r>
            <a:r>
              <a:rPr lang="lt-LT" sz="4700" b="1" dirty="0"/>
              <a:t> </a:t>
            </a:r>
            <a:r>
              <a:rPr lang="lt-LT" sz="4700" b="1" dirty="0" err="1"/>
              <a:t>trust</a:t>
            </a:r>
            <a:endParaRPr lang="lt-LT" sz="4700" b="1" dirty="0"/>
          </a:p>
          <a:p>
            <a:pPr marL="457200" lvl="2" indent="0" algn="just">
              <a:lnSpc>
                <a:spcPct val="120000"/>
              </a:lnSpc>
              <a:spcBef>
                <a:spcPts val="1200"/>
              </a:spcBef>
              <a:spcAft>
                <a:spcPts val="600"/>
              </a:spcAft>
              <a:buNone/>
            </a:pPr>
            <a:r>
              <a:rPr lang="lt-LT" sz="4000" dirty="0" err="1" smtClean="0"/>
              <a:t>Trust</a:t>
            </a:r>
            <a:r>
              <a:rPr lang="lt-LT" sz="4000" dirty="0" smtClean="0"/>
              <a:t> </a:t>
            </a:r>
            <a:r>
              <a:rPr lang="en-US" sz="4000" dirty="0" smtClean="0"/>
              <a:t>has </a:t>
            </a:r>
            <a:r>
              <a:rPr lang="en-US" sz="4000" dirty="0"/>
              <a:t>proven hard to pin down, not least because it encompasses so many interrelated </a:t>
            </a:r>
            <a:r>
              <a:rPr lang="en-US" sz="4000" dirty="0" smtClean="0"/>
              <a:t>elements. Nerveless, we can </a:t>
            </a:r>
            <a:r>
              <a:rPr lang="lt-LT" sz="4000" dirty="0" err="1" smtClean="0"/>
              <a:t>most</a:t>
            </a:r>
            <a:r>
              <a:rPr lang="lt-LT" sz="4000" dirty="0" smtClean="0"/>
              <a:t> </a:t>
            </a:r>
            <a:r>
              <a:rPr lang="lt-LT" sz="4000" dirty="0" err="1" smtClean="0"/>
              <a:t>probably</a:t>
            </a:r>
            <a:r>
              <a:rPr lang="lt-LT" sz="4000" dirty="0" smtClean="0"/>
              <a:t> </a:t>
            </a:r>
            <a:r>
              <a:rPr lang="en-US" sz="4000" dirty="0" smtClean="0"/>
              <a:t>agree on some baseline observations</a:t>
            </a:r>
            <a:r>
              <a:rPr lang="lt-LT" sz="4000" dirty="0" smtClean="0"/>
              <a:t>:</a:t>
            </a:r>
            <a:endParaRPr lang="en-US" sz="4000" dirty="0" smtClean="0"/>
          </a:p>
          <a:p>
            <a:pPr marL="1371600" lvl="2" indent="0" algn="just">
              <a:lnSpc>
                <a:spcPct val="120000"/>
              </a:lnSpc>
              <a:spcBef>
                <a:spcPts val="1200"/>
              </a:spcBef>
              <a:spcAft>
                <a:spcPts val="600"/>
              </a:spcAft>
              <a:buNone/>
            </a:pPr>
            <a:r>
              <a:rPr lang="lt-LT" sz="3600" b="1" dirty="0" smtClean="0"/>
              <a:t>- </a:t>
            </a:r>
            <a:r>
              <a:rPr lang="en-US" sz="3600" b="1" dirty="0" smtClean="0"/>
              <a:t>Generalized </a:t>
            </a:r>
            <a:r>
              <a:rPr lang="en-US" sz="3600" b="1" dirty="0"/>
              <a:t>trust enables social and economic cooperation</a:t>
            </a:r>
            <a:r>
              <a:rPr lang="en-US" sz="3600" dirty="0"/>
              <a:t>. Most of these elements relate closely to generalized trust across a society and the functionality of key institutions. </a:t>
            </a:r>
            <a:endParaRPr lang="lt-LT" sz="3600" dirty="0"/>
          </a:p>
          <a:p>
            <a:pPr marL="1371600" lvl="2" indent="0" algn="just">
              <a:lnSpc>
                <a:spcPct val="120000"/>
              </a:lnSpc>
              <a:spcBef>
                <a:spcPts val="1200"/>
              </a:spcBef>
              <a:spcAft>
                <a:spcPts val="600"/>
              </a:spcAft>
              <a:buNone/>
            </a:pPr>
            <a:r>
              <a:rPr lang="lt-LT" sz="3600" b="1" dirty="0" smtClean="0"/>
              <a:t>- </a:t>
            </a:r>
            <a:r>
              <a:rPr lang="en-US" sz="3600" dirty="0" smtClean="0"/>
              <a:t>Some </a:t>
            </a:r>
            <a:r>
              <a:rPr lang="en-US" sz="3600" dirty="0"/>
              <a:t>argue that “social capital” can therefore be best understood as a means to creating trust.</a:t>
            </a:r>
          </a:p>
          <a:p>
            <a:pPr marL="1371600" lvl="1" indent="0" algn="just">
              <a:lnSpc>
                <a:spcPct val="120000"/>
              </a:lnSpc>
              <a:spcBef>
                <a:spcPts val="1200"/>
              </a:spcBef>
              <a:spcAft>
                <a:spcPts val="600"/>
              </a:spcAft>
              <a:buNone/>
            </a:pPr>
            <a:r>
              <a:rPr lang="lt-LT" sz="3600" dirty="0" smtClean="0"/>
              <a:t>- </a:t>
            </a:r>
            <a:r>
              <a:rPr lang="en-US" sz="3600" dirty="0" smtClean="0"/>
              <a:t>We </a:t>
            </a:r>
            <a:r>
              <a:rPr lang="en-US" sz="3600" dirty="0"/>
              <a:t>gain direct utility from living in a trustworthy society</a:t>
            </a:r>
            <a:r>
              <a:rPr lang="lt-LT" sz="3600" dirty="0"/>
              <a:t>. </a:t>
            </a:r>
          </a:p>
          <a:p>
            <a:pPr marL="1371600" lvl="1" indent="0" algn="just">
              <a:lnSpc>
                <a:spcPct val="120000"/>
              </a:lnSpc>
              <a:spcBef>
                <a:spcPts val="1200"/>
              </a:spcBef>
              <a:spcAft>
                <a:spcPts val="600"/>
              </a:spcAft>
              <a:buNone/>
            </a:pPr>
            <a:r>
              <a:rPr lang="lt-LT" sz="3600" dirty="0" smtClean="0"/>
              <a:t>- </a:t>
            </a:r>
            <a:r>
              <a:rPr lang="en-US" sz="3600" dirty="0" smtClean="0"/>
              <a:t>A </a:t>
            </a:r>
            <a:r>
              <a:rPr lang="en-US" sz="3600" dirty="0"/>
              <a:t>key channel from social capital to economic outcomes is </a:t>
            </a:r>
            <a:r>
              <a:rPr lang="en-US" sz="3600" b="1" dirty="0"/>
              <a:t>reduced transaction </a:t>
            </a:r>
            <a:r>
              <a:rPr lang="en-US" sz="3600" dirty="0"/>
              <a:t>and </a:t>
            </a:r>
            <a:r>
              <a:rPr lang="en-US" sz="3600" b="1" dirty="0"/>
              <a:t>monitoring costs</a:t>
            </a:r>
            <a:r>
              <a:rPr lang="en-US" sz="3600" dirty="0"/>
              <a:t>, allowing the efficient allocation of resources in goods, </a:t>
            </a:r>
            <a:r>
              <a:rPr lang="en-US" sz="3600" dirty="0" err="1"/>
              <a:t>labour</a:t>
            </a:r>
            <a:r>
              <a:rPr lang="en-US" sz="3600" dirty="0"/>
              <a:t> and capital markets.</a:t>
            </a:r>
            <a:endParaRPr lang="lt-LT" sz="3600" dirty="0"/>
          </a:p>
          <a:p>
            <a:pPr marL="1371600" lvl="1" indent="0" algn="just">
              <a:lnSpc>
                <a:spcPct val="120000"/>
              </a:lnSpc>
              <a:spcBef>
                <a:spcPts val="1200"/>
              </a:spcBef>
              <a:spcAft>
                <a:spcPts val="600"/>
              </a:spcAft>
              <a:buNone/>
            </a:pPr>
            <a:r>
              <a:rPr lang="lt-LT" sz="3600" dirty="0" smtClean="0"/>
              <a:t>- </a:t>
            </a:r>
            <a:r>
              <a:rPr lang="en-US" sz="3600" dirty="0" smtClean="0"/>
              <a:t>Society </a:t>
            </a:r>
            <a:r>
              <a:rPr lang="en-US" sz="3600" dirty="0"/>
              <a:t>wastes resources when people distrust and are dishonest with each other. </a:t>
            </a:r>
            <a:endParaRPr lang="lt-LT" sz="3600" dirty="0"/>
          </a:p>
          <a:p>
            <a:pPr marL="1371600" lvl="1" indent="0" algn="just">
              <a:lnSpc>
                <a:spcPct val="120000"/>
              </a:lnSpc>
              <a:spcBef>
                <a:spcPts val="1200"/>
              </a:spcBef>
              <a:spcAft>
                <a:spcPts val="600"/>
              </a:spcAft>
              <a:buNone/>
            </a:pPr>
            <a:r>
              <a:rPr lang="lt-LT" sz="3600" dirty="0" smtClean="0"/>
              <a:t>- </a:t>
            </a:r>
            <a:r>
              <a:rPr lang="en-US" sz="3600" dirty="0" smtClean="0"/>
              <a:t>The literature </a:t>
            </a:r>
            <a:r>
              <a:rPr lang="en-US" sz="3600" dirty="0"/>
              <a:t>on repeated games and punishment shows why cooperation makes social sense when people expect to interact in the future. </a:t>
            </a:r>
            <a:endParaRPr lang="lt-LT" sz="3600" dirty="0">
              <a:cs typeface="Calibri" panose="020F0502020204030204"/>
            </a:endParaRPr>
          </a:p>
          <a:p>
            <a:pPr marL="914400" indent="-457200" algn="just">
              <a:lnSpc>
                <a:spcPct val="120000"/>
              </a:lnSpc>
              <a:spcBef>
                <a:spcPts val="600"/>
              </a:spcBef>
              <a:spcAft>
                <a:spcPts val="1200"/>
              </a:spcAft>
              <a:buFontTx/>
              <a:buChar char="-"/>
            </a:pPr>
            <a:endParaRPr lang="lt-LT" sz="4400" dirty="0"/>
          </a:p>
        </p:txBody>
      </p:sp>
      <p:sp>
        <p:nvSpPr>
          <p:cNvPr id="5" name="Slide Number Placeholder 4"/>
          <p:cNvSpPr>
            <a:spLocks noGrp="1"/>
          </p:cNvSpPr>
          <p:nvPr>
            <p:ph type="sldNum" sz="quarter" idx="12"/>
          </p:nvPr>
        </p:nvSpPr>
        <p:spPr/>
        <p:txBody>
          <a:bodyPr/>
          <a:lstStyle/>
          <a:p>
            <a:fld id="{FA3A120E-F7A4-4AEA-9BE5-06D79E1D3E0A}" type="slidenum">
              <a:rPr lang="lt-LT" smtClean="0"/>
              <a:t>5</a:t>
            </a:fld>
            <a:endParaRPr lang="lt-LT" dirty="0"/>
          </a:p>
        </p:txBody>
      </p:sp>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9952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8" name="Straight Connector 7"/>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4537" y="-19051"/>
            <a:ext cx="10515600" cy="661447"/>
          </a:xfrm>
        </p:spPr>
        <p:txBody>
          <a:bodyPr>
            <a:normAutofit/>
          </a:bodyPr>
          <a:lstStyle/>
          <a:p>
            <a:r>
              <a:rPr lang="lt-LT" sz="3200" b="1" i="1" dirty="0" err="1">
                <a:solidFill>
                  <a:schemeClr val="accent2">
                    <a:lumMod val="75000"/>
                  </a:schemeClr>
                </a:solidFill>
              </a:rPr>
              <a:t>Introduction</a:t>
            </a:r>
            <a:r>
              <a:rPr lang="en-US" sz="3200" b="1" i="1" dirty="0">
                <a:solidFill>
                  <a:schemeClr val="accent2">
                    <a:lumMod val="75000"/>
                  </a:schemeClr>
                </a:solidFill>
                <a:effectLst>
                  <a:outerShdw blurRad="38100" dist="38100" dir="2700000" algn="tl">
                    <a:srgbClr val="000000">
                      <a:alpha val="43137"/>
                    </a:srgbClr>
                  </a:outerShdw>
                </a:effectLst>
              </a:rPr>
              <a:t>: </a:t>
            </a:r>
            <a:r>
              <a:rPr lang="lt-LT" sz="3200" b="1" i="1" dirty="0" err="1">
                <a:solidFill>
                  <a:schemeClr val="accent2">
                    <a:lumMod val="75000"/>
                  </a:schemeClr>
                </a:solidFill>
              </a:rPr>
              <a:t>Motivation</a:t>
            </a:r>
            <a:r>
              <a:rPr lang="en-US" sz="3200" b="1" i="1" dirty="0">
                <a:solidFill>
                  <a:schemeClr val="accent2">
                    <a:lumMod val="75000"/>
                  </a:schemeClr>
                </a:solidFill>
              </a:rPr>
              <a:t>&amp;Actuality</a:t>
            </a:r>
            <a:r>
              <a:rPr lang="lt-LT" sz="3200" b="1" i="1" dirty="0">
                <a:solidFill>
                  <a:schemeClr val="accent2">
                    <a:lumMod val="75000"/>
                  </a:schemeClr>
                </a:solidFill>
                <a:effectLst>
                  <a:outerShdw blurRad="38100" dist="38100" dir="2700000" algn="tl">
                    <a:srgbClr val="000000">
                      <a:alpha val="43137"/>
                    </a:srgbClr>
                  </a:outerShdw>
                </a:effectLst>
              </a:rPr>
              <a:t> (</a:t>
            </a:r>
            <a:r>
              <a:rPr lang="en-US" sz="3200" b="1" i="1" dirty="0">
                <a:solidFill>
                  <a:schemeClr val="accent2">
                    <a:lumMod val="75000"/>
                  </a:schemeClr>
                </a:solidFill>
                <a:effectLst>
                  <a:outerShdw blurRad="38100" dist="38100" dir="2700000" algn="tl">
                    <a:srgbClr val="000000">
                      <a:alpha val="43137"/>
                    </a:srgbClr>
                  </a:outerShdw>
                </a:effectLst>
              </a:rPr>
              <a:t>4</a:t>
            </a:r>
            <a:r>
              <a:rPr lang="lt-LT" sz="3200" b="1" i="1" dirty="0">
                <a:solidFill>
                  <a:schemeClr val="accent2">
                    <a:lumMod val="75000"/>
                  </a:schemeClr>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34537" y="677821"/>
            <a:ext cx="4889155" cy="5534107"/>
          </a:xfrm>
        </p:spPr>
        <p:txBody>
          <a:bodyPr>
            <a:normAutofit/>
          </a:bodyPr>
          <a:lstStyle/>
          <a:p>
            <a:r>
              <a:rPr lang="en-US" sz="2400" dirty="0"/>
              <a:t>How do countries around </a:t>
            </a:r>
            <a:endParaRPr lang="lt-LT" sz="2400" dirty="0"/>
          </a:p>
          <a:p>
            <a:pPr marL="0" indent="0">
              <a:buNone/>
            </a:pPr>
            <a:r>
              <a:rPr lang="en-US" sz="2400" dirty="0"/>
              <a:t>the world compare in terms of </a:t>
            </a:r>
            <a:endParaRPr lang="lt-LT" sz="2400" dirty="0"/>
          </a:p>
          <a:p>
            <a:pPr marL="0" indent="0">
              <a:buNone/>
            </a:pPr>
            <a:r>
              <a:rPr lang="en-US" sz="2400" dirty="0"/>
              <a:t>interpersonal trust?</a:t>
            </a:r>
            <a:endParaRPr lang="lt-LT" sz="2400" dirty="0"/>
          </a:p>
          <a:p>
            <a:pPr marL="0" indent="0">
              <a:buNone/>
            </a:pPr>
            <a:r>
              <a:rPr lang="lt-LT" sz="2400" i="1" dirty="0">
                <a:hlinkClick r:id="rId3"/>
              </a:rPr>
              <a:t>https://ourworldindata.org/trust</a:t>
            </a:r>
            <a:endParaRPr lang="lt-LT" sz="2400" i="1" dirty="0"/>
          </a:p>
          <a:p>
            <a:pPr marL="0" indent="0">
              <a:buNone/>
            </a:pPr>
            <a:endParaRPr lang="lt-LT" i="1" dirty="0"/>
          </a:p>
          <a:p>
            <a:pPr marL="0" indent="0">
              <a:buNone/>
            </a:pPr>
            <a:endParaRPr lang="lt-LT" i="1" dirty="0"/>
          </a:p>
          <a:p>
            <a:pPr marL="0" indent="0">
              <a:buNone/>
            </a:pPr>
            <a:endParaRPr lang="lt-LT" i="1" dirty="0"/>
          </a:p>
          <a:p>
            <a:pPr marL="0" indent="0">
              <a:buNone/>
            </a:pPr>
            <a:endParaRPr lang="lt-LT" i="1" dirty="0"/>
          </a:p>
          <a:p>
            <a:pPr marL="0" indent="0">
              <a:buNone/>
            </a:pPr>
            <a:r>
              <a:rPr lang="lt-LT" sz="2000" b="1" dirty="0" err="1"/>
              <a:t>Fig</a:t>
            </a:r>
            <a:r>
              <a:rPr lang="lt-LT" sz="2000" b="1" dirty="0"/>
              <a:t>. </a:t>
            </a:r>
            <a:r>
              <a:rPr lang="en-US" sz="2000" b="1" dirty="0"/>
              <a:t>1</a:t>
            </a:r>
            <a:r>
              <a:rPr lang="lt-LT" sz="2000" b="1" dirty="0"/>
              <a:t> </a:t>
            </a:r>
            <a:r>
              <a:rPr lang="en-US" sz="2000" dirty="0"/>
              <a:t>Interpersonal trust levels as measured by the World Values Survey and European Values Study, and the European Social Survey </a:t>
            </a:r>
            <a:r>
              <a:rPr lang="lt-LT" sz="2000" dirty="0"/>
              <a:t>(OECD – </a:t>
            </a:r>
            <a:r>
              <a:rPr lang="lt-LT" sz="2000" dirty="0" err="1"/>
              <a:t>Eurostat</a:t>
            </a:r>
            <a:r>
              <a:rPr lang="lt-LT" sz="2000" dirty="0"/>
              <a:t>)</a:t>
            </a:r>
          </a:p>
        </p:txBody>
      </p:sp>
      <p:sp>
        <p:nvSpPr>
          <p:cNvPr id="5" name="Slide Number Placeholder 4"/>
          <p:cNvSpPr>
            <a:spLocks noGrp="1"/>
          </p:cNvSpPr>
          <p:nvPr>
            <p:ph type="sldNum" sz="quarter" idx="12"/>
          </p:nvPr>
        </p:nvSpPr>
        <p:spPr/>
        <p:txBody>
          <a:bodyPr/>
          <a:lstStyle/>
          <a:p>
            <a:fld id="{FA3A120E-F7A4-4AEA-9BE5-06D79E1D3E0A}" type="slidenum">
              <a:rPr lang="lt-LT" smtClean="0"/>
              <a:t>6</a:t>
            </a:fld>
            <a:endParaRPr lang="lt-LT" dirty="0"/>
          </a:p>
        </p:txBody>
      </p:sp>
      <p:sp>
        <p:nvSpPr>
          <p:cNvPr id="11" name="Rectangle 10"/>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4"/>
          <a:stretch>
            <a:fillRect/>
          </a:stretch>
        </p:blipFill>
        <p:spPr>
          <a:xfrm>
            <a:off x="4923692" y="147556"/>
            <a:ext cx="7268308" cy="6681544"/>
          </a:xfrm>
          <a:prstGeom prst="rect">
            <a:avLst/>
          </a:prstGeom>
          <a:ln>
            <a:solidFill>
              <a:schemeClr val="tx1"/>
            </a:solidFill>
          </a:ln>
        </p:spPr>
      </p:pic>
    </p:spTree>
    <p:extLst>
      <p:ext uri="{BB962C8B-B14F-4D97-AF65-F5344CB8AC3E}">
        <p14:creationId xmlns:p14="http://schemas.microsoft.com/office/powerpoint/2010/main" val="97440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Content Placeholder 2"/>
          <p:cNvSpPr>
            <a:spLocks noGrp="1"/>
          </p:cNvSpPr>
          <p:nvPr>
            <p:ph idx="1"/>
          </p:nvPr>
        </p:nvSpPr>
        <p:spPr>
          <a:xfrm>
            <a:off x="0" y="478064"/>
            <a:ext cx="12192000" cy="6324600"/>
          </a:xfrm>
        </p:spPr>
        <p:txBody>
          <a:bodyPr>
            <a:normAutofit/>
          </a:bodyPr>
          <a:lstStyle/>
          <a:p>
            <a:pPr algn="just">
              <a:lnSpc>
                <a:spcPct val="120000"/>
              </a:lnSpc>
              <a:spcBef>
                <a:spcPts val="0"/>
              </a:spcBef>
              <a:buFont typeface="Wingdings" panose="05000000000000000000" pitchFamily="2" charset="2"/>
              <a:buChar char="Ø"/>
            </a:pPr>
            <a:r>
              <a:rPr lang="en-US" dirty="0"/>
              <a:t>After literature review, we figured out that there are no established ways of determining the level of cohesiveness or radicalization, but rather a collection of social network models that researchers have used over the decades to operationalize social capital</a:t>
            </a:r>
            <a:r>
              <a:rPr lang="lt-LT" dirty="0"/>
              <a:t> </a:t>
            </a:r>
            <a:r>
              <a:rPr lang="en-US" dirty="0"/>
              <a:t> </a:t>
            </a:r>
            <a:r>
              <a:rPr lang="lt-LT" dirty="0"/>
              <a:t>(</a:t>
            </a:r>
            <a:r>
              <a:rPr lang="lt-LT" dirty="0" err="1"/>
              <a:t>Woolcock</a:t>
            </a:r>
            <a:r>
              <a:rPr lang="en-US" dirty="0"/>
              <a:t>&amp;Narayan</a:t>
            </a:r>
            <a:r>
              <a:rPr lang="lt-LT" dirty="0"/>
              <a:t>, 2000; </a:t>
            </a:r>
            <a:r>
              <a:rPr lang="lt-LT" dirty="0" err="1"/>
              <a:t>Bourdieu</a:t>
            </a:r>
            <a:r>
              <a:rPr lang="lt-LT" dirty="0"/>
              <a:t>, 2011; </a:t>
            </a:r>
            <a:r>
              <a:rPr lang="lt-LT" dirty="0" err="1"/>
              <a:t>Perkins</a:t>
            </a:r>
            <a:r>
              <a:rPr lang="en-US" dirty="0"/>
              <a:t>&amp;Long, 2002</a:t>
            </a:r>
            <a:r>
              <a:rPr lang="lt-LT" dirty="0"/>
              <a:t>)</a:t>
            </a:r>
            <a:r>
              <a:rPr lang="en-US" dirty="0"/>
              <a:t>. </a:t>
            </a:r>
          </a:p>
          <a:p>
            <a:pPr marL="457200" lvl="1" indent="0" algn="just">
              <a:lnSpc>
                <a:spcPct val="120000"/>
              </a:lnSpc>
              <a:spcBef>
                <a:spcPts val="600"/>
              </a:spcBef>
              <a:buNone/>
            </a:pPr>
            <a:r>
              <a:rPr lang="en-US" sz="1800" dirty="0"/>
              <a:t>One of the dominant methods is Ronald Burt's constraint measure, which taps into the role of the strength of group cohesion (Burt, 2009). Another network-based model is network transitivity (Flynn et al., 2010), etc.</a:t>
            </a:r>
            <a:endParaRPr lang="lt-LT" sz="1800" dirty="0"/>
          </a:p>
          <a:p>
            <a:pPr marL="457200" lvl="1" indent="0" algn="just">
              <a:lnSpc>
                <a:spcPct val="120000"/>
              </a:lnSpc>
              <a:spcBef>
                <a:spcPts val="600"/>
              </a:spcBef>
              <a:buNone/>
            </a:pPr>
            <a:r>
              <a:rPr lang="en-US" sz="1800" dirty="0"/>
              <a:t>Thus, in our study, </a:t>
            </a:r>
            <a:r>
              <a:rPr lang="lt-LT" sz="1800" dirty="0" smtClean="0"/>
              <a:t>following OECD </a:t>
            </a:r>
            <a:r>
              <a:rPr lang="lt-LT" sz="1800" dirty="0" err="1" smtClean="0"/>
              <a:t>approach</a:t>
            </a:r>
            <a:r>
              <a:rPr lang="lt-LT" sz="1800" dirty="0" smtClean="0"/>
              <a:t>, </a:t>
            </a:r>
            <a:r>
              <a:rPr lang="en-US" sz="1800" dirty="0" smtClean="0"/>
              <a:t>w</a:t>
            </a:r>
            <a:r>
              <a:rPr lang="lt-LT" sz="1800" dirty="0"/>
              <a:t>e </a:t>
            </a:r>
            <a:r>
              <a:rPr lang="en-US" sz="1800" dirty="0"/>
              <a:t>also </a:t>
            </a:r>
            <a:r>
              <a:rPr lang="lt-LT" sz="1800" dirty="0" err="1"/>
              <a:t>admit</a:t>
            </a:r>
            <a:r>
              <a:rPr lang="lt-LT" sz="1800" dirty="0"/>
              <a:t>, </a:t>
            </a:r>
            <a:r>
              <a:rPr lang="lt-LT" sz="1800" dirty="0" err="1"/>
              <a:t>that</a:t>
            </a:r>
            <a:r>
              <a:rPr lang="lt-LT" sz="1800" dirty="0"/>
              <a:t> s</a:t>
            </a:r>
            <a:r>
              <a:rPr lang="en-US" sz="1800" dirty="0" err="1"/>
              <a:t>ocial</a:t>
            </a:r>
            <a:r>
              <a:rPr lang="en-US" sz="1800" dirty="0"/>
              <a:t> capital</a:t>
            </a:r>
            <a:r>
              <a:rPr lang="lt-LT" sz="1800" dirty="0"/>
              <a:t> (SC)</a:t>
            </a:r>
            <a:r>
              <a:rPr lang="en-US" sz="1800" dirty="0"/>
              <a:t> is captured from embedded resources in trust, cooperation, relationships, networking, and civic engagement.</a:t>
            </a:r>
          </a:p>
          <a:p>
            <a:pPr marL="457200" lvl="1" indent="0" algn="just">
              <a:lnSpc>
                <a:spcPct val="120000"/>
              </a:lnSpc>
              <a:spcBef>
                <a:spcPts val="600"/>
              </a:spcBef>
              <a:buNone/>
            </a:pPr>
            <a:r>
              <a:rPr lang="en-US" sz="1800" dirty="0"/>
              <a:t>In social networks, the level of cultural cohesion of a group affects its social capital and vice versa. </a:t>
            </a:r>
          </a:p>
          <a:p>
            <a:pPr marL="457200" lvl="1" indent="0" algn="just">
              <a:lnSpc>
                <a:spcPct val="120000"/>
              </a:lnSpc>
              <a:spcBef>
                <a:spcPts val="600"/>
              </a:spcBef>
              <a:buNone/>
            </a:pPr>
            <a:r>
              <a:rPr lang="en-US" sz="1800" dirty="0"/>
              <a:t>We model and simulate basic stylized cultural events’ (popular culture, high culture, and sports) impact to social capital dynamics and distribution.</a:t>
            </a:r>
          </a:p>
          <a:p>
            <a:pPr marL="457200" lvl="1" indent="0" algn="just">
              <a:lnSpc>
                <a:spcPct val="120000"/>
              </a:lnSpc>
              <a:spcBef>
                <a:spcPts val="600"/>
              </a:spcBef>
              <a:buNone/>
            </a:pPr>
            <a:r>
              <a:rPr lang="en-US" sz="1800" dirty="0"/>
              <a:t>Simulation strives to reveal basic conditions under which cohesion, clustering or radicalization </a:t>
            </a:r>
            <a:r>
              <a:rPr lang="en-US" sz="1800" dirty="0" err="1"/>
              <a:t>behavioural</a:t>
            </a:r>
            <a:r>
              <a:rPr lang="en-US" sz="1800" dirty="0"/>
              <a:t> patterns can emerge in the simulated society.</a:t>
            </a:r>
          </a:p>
          <a:p>
            <a:pPr algn="just">
              <a:lnSpc>
                <a:spcPct val="110000"/>
              </a:lnSpc>
              <a:spcAft>
                <a:spcPts val="600"/>
              </a:spcAft>
              <a:buFont typeface="Wingdings" panose="05000000000000000000" pitchFamily="2" charset="2"/>
              <a:buChar char="Ø"/>
            </a:pPr>
            <a:endParaRPr lang="en-US" sz="2600" dirty="0"/>
          </a:p>
          <a:p>
            <a:pPr algn="just">
              <a:spcAft>
                <a:spcPts val="1200"/>
              </a:spcAft>
            </a:pPr>
            <a:endParaRPr lang="en-US" dirty="0">
              <a:latin typeface="Times" panose="02020603050405020304" pitchFamily="18" charset="0"/>
              <a:ea typeface="Times New Roman" panose="02020603050405020304" pitchFamily="18" charset="0"/>
              <a:cs typeface="Times New Roman" panose="02020603050405020304" pitchFamily="18" charset="0"/>
            </a:endParaRPr>
          </a:p>
          <a:p>
            <a:pPr algn="just">
              <a:spcAft>
                <a:spcPts val="1200"/>
              </a:spcAft>
            </a:pPr>
            <a:endParaRPr lang="lt-LT" sz="2600" dirty="0"/>
          </a:p>
        </p:txBody>
      </p:sp>
      <p:sp>
        <p:nvSpPr>
          <p:cNvPr id="5" name="Slide Number Placeholder 4"/>
          <p:cNvSpPr>
            <a:spLocks noGrp="1"/>
          </p:cNvSpPr>
          <p:nvPr>
            <p:ph type="sldNum" sz="quarter" idx="12"/>
          </p:nvPr>
        </p:nvSpPr>
        <p:spPr/>
        <p:txBody>
          <a:bodyPr/>
          <a:lstStyle/>
          <a:p>
            <a:fld id="{FA3A120E-F7A4-4AEA-9BE5-06D79E1D3E0A}" type="slidenum">
              <a:rPr lang="lt-LT" smtClean="0"/>
              <a:t>7</a:t>
            </a:fld>
            <a:endParaRPr lang="lt-LT" dirty="0"/>
          </a:p>
        </p:txBody>
      </p:sp>
      <p:sp>
        <p:nvSpPr>
          <p:cNvPr id="8" name="Title 1"/>
          <p:cNvSpPr txBox="1">
            <a:spLocks/>
          </p:cNvSpPr>
          <p:nvPr/>
        </p:nvSpPr>
        <p:spPr>
          <a:xfrm>
            <a:off x="0" y="0"/>
            <a:ext cx="10884244" cy="618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b="1" i="1" dirty="0" err="1">
                <a:solidFill>
                  <a:schemeClr val="accent2">
                    <a:lumMod val="75000"/>
                  </a:schemeClr>
                </a:solidFill>
              </a:rPr>
              <a:t>Conceptual</a:t>
            </a:r>
            <a:r>
              <a:rPr lang="lt-LT" sz="3200" b="1" i="1" dirty="0">
                <a:solidFill>
                  <a:schemeClr val="accent2">
                    <a:lumMod val="75000"/>
                  </a:schemeClr>
                </a:solidFill>
              </a:rPr>
              <a:t> </a:t>
            </a:r>
            <a:r>
              <a:rPr lang="lt-LT" sz="3200" b="1" i="1" dirty="0" err="1">
                <a:solidFill>
                  <a:schemeClr val="accent2">
                    <a:lumMod val="75000"/>
                  </a:schemeClr>
                </a:solidFill>
              </a:rPr>
              <a:t>design</a:t>
            </a:r>
            <a:r>
              <a:rPr lang="lt-LT" sz="3200" b="1" i="1" dirty="0">
                <a:solidFill>
                  <a:schemeClr val="accent2">
                    <a:lumMod val="75000"/>
                  </a:schemeClr>
                </a:solidFill>
              </a:rPr>
              <a:t> (</a:t>
            </a:r>
            <a:r>
              <a:rPr lang="en-US" sz="3200" b="1" i="1" dirty="0">
                <a:solidFill>
                  <a:schemeClr val="accent2">
                    <a:lumMod val="75000"/>
                  </a:schemeClr>
                </a:solidFill>
              </a:rPr>
              <a:t>1</a:t>
            </a:r>
            <a:r>
              <a:rPr lang="lt-LT" sz="3200" b="1" i="1" dirty="0">
                <a:solidFill>
                  <a:schemeClr val="accent2">
                    <a:lumMod val="75000"/>
                  </a:schemeClr>
                </a:solidFill>
              </a:rPr>
              <a:t>)</a:t>
            </a:r>
          </a:p>
        </p:txBody>
      </p:sp>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6499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84244" cy="618438"/>
          </a:xfrm>
        </p:spPr>
        <p:txBody>
          <a:bodyPr>
            <a:normAutofit/>
          </a:bodyPr>
          <a:lstStyle/>
          <a:p>
            <a:r>
              <a:rPr lang="lt-LT" sz="3200" b="1" i="1" dirty="0" err="1">
                <a:solidFill>
                  <a:schemeClr val="accent2">
                    <a:lumMod val="75000"/>
                  </a:schemeClr>
                </a:solidFill>
              </a:rPr>
              <a:t>Conceptual</a:t>
            </a:r>
            <a:r>
              <a:rPr lang="lt-LT" sz="3200" b="1" i="1" dirty="0">
                <a:solidFill>
                  <a:schemeClr val="accent2">
                    <a:lumMod val="75000"/>
                  </a:schemeClr>
                </a:solidFill>
              </a:rPr>
              <a:t> </a:t>
            </a:r>
            <a:r>
              <a:rPr lang="lt-LT" sz="3200" b="1" i="1" dirty="0" err="1">
                <a:solidFill>
                  <a:schemeClr val="accent2">
                    <a:lumMod val="75000"/>
                  </a:schemeClr>
                </a:solidFill>
              </a:rPr>
              <a:t>design</a:t>
            </a:r>
            <a:r>
              <a:rPr lang="lt-LT" sz="3200" b="1" i="1" dirty="0">
                <a:solidFill>
                  <a:schemeClr val="accent2">
                    <a:lumMod val="75000"/>
                  </a:schemeClr>
                </a:solidFill>
              </a:rPr>
              <a:t> (4)</a:t>
            </a:r>
          </a:p>
        </p:txBody>
      </p:sp>
      <p:sp>
        <p:nvSpPr>
          <p:cNvPr id="3" name="Content Placeholder 2"/>
          <p:cNvSpPr>
            <a:spLocks noGrp="1"/>
          </p:cNvSpPr>
          <p:nvPr>
            <p:ph idx="1"/>
          </p:nvPr>
        </p:nvSpPr>
        <p:spPr>
          <a:xfrm>
            <a:off x="0" y="509587"/>
            <a:ext cx="12192000" cy="5609967"/>
          </a:xfrm>
        </p:spPr>
        <p:txBody>
          <a:bodyPr>
            <a:noAutofit/>
          </a:bodyPr>
          <a:lstStyle/>
          <a:p>
            <a:pPr algn="just">
              <a:lnSpc>
                <a:spcPct val="100000"/>
              </a:lnSpc>
              <a:spcAft>
                <a:spcPts val="600"/>
              </a:spcAft>
            </a:pPr>
            <a:r>
              <a:rPr lang="lt-LT" sz="2400" dirty="0" err="1"/>
              <a:t>In</a:t>
            </a:r>
            <a:r>
              <a:rPr lang="lt-LT" sz="2400" dirty="0"/>
              <a:t> </a:t>
            </a:r>
            <a:r>
              <a:rPr lang="lt-LT" sz="2400" dirty="0" err="1"/>
              <a:t>the</a:t>
            </a:r>
            <a:r>
              <a:rPr lang="lt-LT" sz="2400" dirty="0"/>
              <a:t> </a:t>
            </a:r>
            <a:r>
              <a:rPr lang="lt-LT" sz="2400" dirty="0" err="1"/>
              <a:t>presented</a:t>
            </a:r>
            <a:r>
              <a:rPr lang="lt-LT" sz="2400" dirty="0"/>
              <a:t> </a:t>
            </a:r>
            <a:r>
              <a:rPr lang="lt-LT" sz="2400" dirty="0" err="1"/>
              <a:t>model</a:t>
            </a:r>
            <a:r>
              <a:rPr lang="lt-LT" sz="2400" dirty="0"/>
              <a:t>, </a:t>
            </a:r>
            <a:r>
              <a:rPr lang="lt-LT" sz="2400" dirty="0" err="1"/>
              <a:t>we</a:t>
            </a:r>
            <a:r>
              <a:rPr lang="lt-LT" sz="2400" dirty="0"/>
              <a:t> </a:t>
            </a:r>
            <a:r>
              <a:rPr lang="en-GB" sz="2400" dirty="0"/>
              <a:t>employ</a:t>
            </a:r>
            <a:r>
              <a:rPr lang="lt-LT" sz="2400" dirty="0" err="1"/>
              <a:t>ed</a:t>
            </a:r>
            <a:r>
              <a:rPr lang="en-GB" sz="2400" dirty="0"/>
              <a:t> </a:t>
            </a:r>
            <a:r>
              <a:rPr lang="en-GB" sz="2400" b="1" dirty="0"/>
              <a:t>CIDOC-CRM methodology</a:t>
            </a:r>
            <a:r>
              <a:rPr lang="lt-LT" sz="2400" dirty="0"/>
              <a:t>, </a:t>
            </a:r>
            <a:r>
              <a:rPr lang="lt-LT" sz="2400" dirty="0" err="1"/>
              <a:t>which</a:t>
            </a:r>
            <a:r>
              <a:rPr lang="en-US" sz="2400" dirty="0"/>
              <a:t> provides a common and extensible </a:t>
            </a:r>
            <a:r>
              <a:rPr lang="en-US" sz="2400" b="1" dirty="0"/>
              <a:t>semantic framework </a:t>
            </a:r>
            <a:r>
              <a:rPr lang="en-US" sz="2400" dirty="0"/>
              <a:t>that any cultural information can be mapped to. </a:t>
            </a:r>
            <a:endParaRPr lang="lt-LT" sz="2400" dirty="0"/>
          </a:p>
          <a:p>
            <a:pPr algn="just">
              <a:lnSpc>
                <a:spcPct val="100000"/>
              </a:lnSpc>
              <a:spcAft>
                <a:spcPts val="600"/>
              </a:spcAft>
            </a:pPr>
            <a:r>
              <a:rPr lang="en-GB" sz="2400" dirty="0"/>
              <a:t>Agent-based simulation model is described using </a:t>
            </a:r>
            <a:r>
              <a:rPr lang="en-GB" sz="2400" b="1" dirty="0"/>
              <a:t>ODD standardized protocol</a:t>
            </a:r>
            <a:r>
              <a:rPr lang="en-GB" sz="2400" dirty="0"/>
              <a:t>.</a:t>
            </a:r>
            <a:r>
              <a:rPr lang="en-US" sz="2400" dirty="0"/>
              <a:t> ODD stands for 'Overview, Design concepts and Details', which collectively comprise the three major categories of sections that ODD requires of a model description.</a:t>
            </a:r>
            <a:endParaRPr lang="lt-LT" sz="2400" dirty="0"/>
          </a:p>
          <a:p>
            <a:pPr algn="just">
              <a:lnSpc>
                <a:spcPct val="100000"/>
              </a:lnSpc>
              <a:spcAft>
                <a:spcPts val="600"/>
              </a:spcAft>
            </a:pPr>
            <a:r>
              <a:rPr lang="en-GB" sz="2400" b="1" dirty="0" err="1"/>
              <a:t>NetLogo</a:t>
            </a:r>
            <a:r>
              <a:rPr lang="en-GB" sz="2400" b="1" dirty="0"/>
              <a:t> MAS platform </a:t>
            </a:r>
            <a:r>
              <a:rPr lang="en-GB" sz="2400" dirty="0"/>
              <a:t>is used as a simulation environment. </a:t>
            </a:r>
            <a:r>
              <a:rPr lang="en-US" sz="2400" dirty="0" err="1"/>
              <a:t>NetLogo</a:t>
            </a:r>
            <a:r>
              <a:rPr lang="en-US" sz="2400" dirty="0"/>
              <a:t> is particularly well suited for modelling complex systems developing over time. </a:t>
            </a:r>
            <a:endParaRPr lang="lt-LT" sz="2400" dirty="0"/>
          </a:p>
          <a:p>
            <a:pPr algn="just">
              <a:lnSpc>
                <a:spcPct val="100000"/>
              </a:lnSpc>
              <a:spcAft>
                <a:spcPts val="600"/>
              </a:spcAft>
            </a:pPr>
            <a:r>
              <a:rPr lang="lt-LT" sz="2400" dirty="0" err="1"/>
              <a:t>Our</a:t>
            </a:r>
            <a:r>
              <a:rPr lang="lt-LT" sz="2400" dirty="0"/>
              <a:t> MAS </a:t>
            </a:r>
            <a:r>
              <a:rPr lang="lt-LT" sz="2400" dirty="0" err="1"/>
              <a:t>follows</a:t>
            </a:r>
            <a:r>
              <a:rPr lang="lt-LT" sz="2400" dirty="0"/>
              <a:t> </a:t>
            </a:r>
            <a:r>
              <a:rPr lang="lt-LT" sz="2400" dirty="0" err="1"/>
              <a:t>some</a:t>
            </a:r>
            <a:r>
              <a:rPr lang="lt-LT" sz="2400" dirty="0"/>
              <a:t> </a:t>
            </a:r>
            <a:r>
              <a:rPr lang="lt-LT" sz="2400" dirty="0" err="1"/>
              <a:t>principles</a:t>
            </a:r>
            <a:r>
              <a:rPr lang="lt-LT" sz="2400" dirty="0"/>
              <a:t> </a:t>
            </a:r>
            <a:r>
              <a:rPr lang="lt-LT" sz="2400" dirty="0" err="1"/>
              <a:t>used</a:t>
            </a:r>
            <a:r>
              <a:rPr lang="lt-LT" sz="2400" dirty="0"/>
              <a:t> </a:t>
            </a:r>
            <a:r>
              <a:rPr lang="lt-LT" sz="2400" dirty="0" err="1"/>
              <a:t>in</a:t>
            </a:r>
            <a:r>
              <a:rPr lang="lt-LT" sz="2400" dirty="0"/>
              <a:t> </a:t>
            </a:r>
            <a:r>
              <a:rPr lang="lt-LT" sz="2400" dirty="0" err="1"/>
              <a:t>the</a:t>
            </a:r>
            <a:r>
              <a:rPr lang="lt-LT" sz="2400" dirty="0"/>
              <a:t> </a:t>
            </a:r>
            <a:r>
              <a:rPr lang="lt-LT" sz="2400" dirty="0" err="1"/>
              <a:t>seminal</a:t>
            </a:r>
            <a:r>
              <a:rPr lang="en-GB" sz="2400" dirty="0"/>
              <a:t> </a:t>
            </a:r>
            <a:r>
              <a:rPr lang="en-GB" sz="2400" b="1" dirty="0"/>
              <a:t>Axelrod agent-based </a:t>
            </a:r>
            <a:r>
              <a:rPr lang="en-GB" sz="2400" dirty="0"/>
              <a:t>physical neighbourhood interaction model. However, we expanded it for the long-range interaction </a:t>
            </a:r>
            <a:r>
              <a:rPr lang="en-GB" sz="2400" dirty="0" smtClean="0"/>
              <a:t>approach</a:t>
            </a:r>
            <a:r>
              <a:rPr lang="lt-LT" sz="2400" dirty="0" smtClean="0"/>
              <a:t>, </a:t>
            </a:r>
            <a:r>
              <a:rPr lang="lt-LT" sz="2400" dirty="0" err="1" smtClean="0"/>
              <a:t>i.e</a:t>
            </a:r>
            <a:r>
              <a:rPr lang="lt-LT" sz="2400" dirty="0" smtClean="0"/>
              <a:t>. </a:t>
            </a:r>
            <a:r>
              <a:rPr lang="en-GB" sz="2400" b="1" dirty="0" smtClean="0"/>
              <a:t>broadcasting </a:t>
            </a:r>
            <a:r>
              <a:rPr lang="en-GB" sz="2400" b="1" dirty="0"/>
              <a:t>of cultural </a:t>
            </a:r>
            <a:r>
              <a:rPr lang="en-GB" sz="2400" b="1" dirty="0" smtClean="0"/>
              <a:t>events </a:t>
            </a:r>
            <a:r>
              <a:rPr lang="en-GB" sz="2400" dirty="0"/>
              <a:t>as well</a:t>
            </a:r>
            <a:r>
              <a:rPr lang="lt-LT" sz="2400" dirty="0"/>
              <a:t>. </a:t>
            </a:r>
            <a:r>
              <a:rPr lang="en-GB" sz="2400" dirty="0"/>
              <a:t> </a:t>
            </a:r>
            <a:endParaRPr lang="en-US" sz="2400" dirty="0"/>
          </a:p>
        </p:txBody>
      </p:sp>
      <p:sp>
        <p:nvSpPr>
          <p:cNvPr id="5" name="Slide Number Placeholder 4"/>
          <p:cNvSpPr>
            <a:spLocks noGrp="1"/>
          </p:cNvSpPr>
          <p:nvPr>
            <p:ph type="sldNum" sz="quarter" idx="12"/>
          </p:nvPr>
        </p:nvSpPr>
        <p:spPr/>
        <p:txBody>
          <a:bodyPr/>
          <a:lstStyle/>
          <a:p>
            <a:fld id="{FA3A120E-F7A4-4AEA-9BE5-06D79E1D3E0A}" type="slidenum">
              <a:rPr lang="lt-LT" smtClean="0"/>
              <a:t>8</a:t>
            </a:fld>
            <a:endParaRPr lang="lt-LT"/>
          </a:p>
        </p:txBody>
      </p:sp>
      <p:cxnSp>
        <p:nvCxnSpPr>
          <p:cNvPr id="7" name="Straight Connector 6"/>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ectangle 8"/>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2374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 y="779932"/>
            <a:ext cx="12095798" cy="5115697"/>
          </a:xfrm>
        </p:spPr>
        <p:txBody>
          <a:bodyPr>
            <a:normAutofit lnSpcReduction="10000"/>
          </a:bodyPr>
          <a:lstStyle/>
          <a:p>
            <a:pPr algn="just" hangingPunct="0"/>
            <a:r>
              <a:rPr lang="en-US" sz="2600" dirty="0"/>
              <a:t>In the proposed model, agents themselves are creative. </a:t>
            </a:r>
            <a:endParaRPr lang="lt-LT" sz="2600" dirty="0"/>
          </a:p>
          <a:p>
            <a:pPr algn="just" hangingPunct="0"/>
            <a:r>
              <a:rPr lang="en-US" sz="2600" dirty="0"/>
              <a:t>Highly creative agents are able to generate multiple cultural events</a:t>
            </a:r>
          </a:p>
          <a:p>
            <a:pPr algn="just" hangingPunct="0"/>
            <a:r>
              <a:rPr lang="en-US" sz="2600" dirty="0"/>
              <a:t>Depending on the individual preferences, agents can participate or not in these events. </a:t>
            </a:r>
            <a:endParaRPr lang="lt-LT" sz="2600" dirty="0"/>
          </a:p>
          <a:p>
            <a:pPr algn="just" hangingPunct="0"/>
            <a:r>
              <a:rPr lang="en-US" sz="2600" dirty="0"/>
              <a:t>Agent’s </a:t>
            </a:r>
            <a:r>
              <a:rPr lang="en-US" sz="2600" i="1" dirty="0"/>
              <a:t>A</a:t>
            </a:r>
            <a:r>
              <a:rPr lang="en-US" sz="2600" i="1" baseline="-25000" dirty="0"/>
              <a:t>n</a:t>
            </a:r>
            <a:r>
              <a:rPr lang="en-US" sz="2600" dirty="0"/>
              <a:t> participation in the particular cultural event </a:t>
            </a:r>
            <a:r>
              <a:rPr lang="en-US" sz="2600" i="1" dirty="0" err="1"/>
              <a:t>E</a:t>
            </a:r>
            <a:r>
              <a:rPr lang="en-US" sz="2600" i="1" baseline="-25000" dirty="0" err="1"/>
              <a:t>s</a:t>
            </a:r>
            <a:r>
              <a:rPr lang="en-US" sz="2600" i="1" dirty="0"/>
              <a:t>(t)</a:t>
            </a:r>
            <a:r>
              <a:rPr lang="en-US" sz="2600" dirty="0"/>
              <a:t> changes his social capital indices   and individual social capital  accordingly</a:t>
            </a:r>
            <a:endParaRPr lang="lt-LT" sz="2600" dirty="0"/>
          </a:p>
          <a:p>
            <a:pPr marL="0" indent="0" algn="just" hangingPunct="0">
              <a:buNone/>
            </a:pPr>
            <a:r>
              <a:rPr lang="lt-LT" sz="2600" dirty="0"/>
              <a:t>											</a:t>
            </a:r>
          </a:p>
          <a:p>
            <a:pPr marL="0" indent="0" algn="just" hangingPunct="0">
              <a:buNone/>
            </a:pPr>
            <a:r>
              <a:rPr lang="lt-LT" sz="2600" dirty="0"/>
              <a:t>										(1)</a:t>
            </a:r>
          </a:p>
          <a:p>
            <a:pPr marL="0" indent="0" algn="just" hangingPunct="0">
              <a:buNone/>
            </a:pPr>
            <a:endParaRPr lang="lt-LT" sz="2600" dirty="0"/>
          </a:p>
          <a:p>
            <a:pPr algn="just" hangingPunct="0"/>
            <a:r>
              <a:rPr lang="en-US" sz="2600" dirty="0"/>
              <a:t>Calculation of the social capital </a:t>
            </a:r>
            <a:r>
              <a:rPr lang="en-US" sz="2600" i="1" dirty="0"/>
              <a:t>∆C</a:t>
            </a:r>
            <a:r>
              <a:rPr lang="en-US" sz="2600" i="1" baseline="-25000" dirty="0"/>
              <a:t>A</a:t>
            </a:r>
            <a:r>
              <a:rPr lang="en-US" sz="2600" i="1" dirty="0"/>
              <a:t>(t)</a:t>
            </a:r>
            <a:r>
              <a:rPr lang="en-US" sz="2600" dirty="0"/>
              <a:t> for the whole population of agents A={A1, A2, …An}</a:t>
            </a:r>
            <a:endParaRPr lang="lt-LT" sz="2600" dirty="0"/>
          </a:p>
          <a:p>
            <a:pPr marL="0" indent="0" algn="just" hangingPunct="0">
              <a:buNone/>
            </a:pPr>
            <a:r>
              <a:rPr lang="lt-LT" sz="2600" dirty="0"/>
              <a:t>										</a:t>
            </a:r>
            <a:endParaRPr lang="en-US" sz="2600" dirty="0"/>
          </a:p>
          <a:p>
            <a:pPr marL="0" indent="0" algn="just" hangingPunct="0">
              <a:buNone/>
            </a:pPr>
            <a:r>
              <a:rPr lang="en-US" sz="2600" dirty="0"/>
              <a:t>										</a:t>
            </a:r>
            <a:r>
              <a:rPr lang="lt-LT" sz="2600" dirty="0"/>
              <a:t>(2)</a:t>
            </a:r>
          </a:p>
          <a:p>
            <a:pPr marL="3657600" lvl="8" indent="0" algn="just" hangingPunct="0">
              <a:buNone/>
            </a:pPr>
            <a:endParaRPr lang="lt-LT" sz="1600" dirty="0"/>
          </a:p>
        </p:txBody>
      </p:sp>
      <p:sp>
        <p:nvSpPr>
          <p:cNvPr id="5" name="Slide Number Placeholder 4"/>
          <p:cNvSpPr>
            <a:spLocks noGrp="1"/>
          </p:cNvSpPr>
          <p:nvPr>
            <p:ph type="sldNum" sz="quarter" idx="12"/>
          </p:nvPr>
        </p:nvSpPr>
        <p:spPr/>
        <p:txBody>
          <a:bodyPr/>
          <a:lstStyle/>
          <a:p>
            <a:fld id="{FA3A120E-F7A4-4AEA-9BE5-06D79E1D3E0A}" type="slidenum">
              <a:rPr lang="lt-LT" smtClean="0"/>
              <a:t>9</a:t>
            </a:fld>
            <a:endParaRPr lang="lt-LT"/>
          </a:p>
        </p:txBody>
      </p:sp>
      <p:sp>
        <p:nvSpPr>
          <p:cNvPr id="11" name="Rectangle 6"/>
          <p:cNvSpPr>
            <a:spLocks noChangeArrowheads="1"/>
          </p:cNvSpPr>
          <p:nvPr/>
        </p:nvSpPr>
        <p:spPr bwMode="auto">
          <a:xfrm>
            <a:off x="268503" y="128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12" name="Object 11"/>
          <p:cNvGraphicFramePr>
            <a:graphicFrameLocks noChangeAspect="1"/>
          </p:cNvGraphicFramePr>
          <p:nvPr>
            <p:extLst>
              <p:ext uri="{D42A27DB-BD31-4B8C-83A1-F6EECF244321}">
                <p14:modId xmlns:p14="http://schemas.microsoft.com/office/powerpoint/2010/main" val="2036493717"/>
              </p:ext>
            </p:extLst>
          </p:nvPr>
        </p:nvGraphicFramePr>
        <p:xfrm>
          <a:off x="3191197" y="2918619"/>
          <a:ext cx="2752725" cy="1020762"/>
        </p:xfrm>
        <a:graphic>
          <a:graphicData uri="http://schemas.openxmlformats.org/presentationml/2006/ole">
            <mc:AlternateContent xmlns:mc="http://schemas.openxmlformats.org/markup-compatibility/2006">
              <mc:Choice xmlns:v="urn:schemas-microsoft-com:vml" Requires="v">
                <p:oleObj spid="_x0000_s1190" name="Equation" r:id="rId3" imgW="1384200" imgH="507960" progId="Equation.3">
                  <p:embed/>
                </p:oleObj>
              </mc:Choice>
              <mc:Fallback>
                <p:oleObj name="Equation" r:id="rId3" imgW="1384200" imgH="507960" progId="Equation.3">
                  <p:embed/>
                  <p:pic>
                    <p:nvPicPr>
                      <p:cNvPr id="12" name="Object 11"/>
                      <p:cNvPicPr>
                        <a:picLocks noChangeAspect="1" noChangeArrowheads="1"/>
                      </p:cNvPicPr>
                      <p:nvPr/>
                    </p:nvPicPr>
                    <p:blipFill>
                      <a:blip r:embed="rId4"/>
                      <a:srcRect/>
                      <a:stretch>
                        <a:fillRect/>
                      </a:stretch>
                    </p:blipFill>
                    <p:spPr bwMode="auto">
                      <a:xfrm>
                        <a:off x="3191197" y="2918619"/>
                        <a:ext cx="2752725" cy="1020762"/>
                      </a:xfrm>
                      <a:prstGeom prst="rect">
                        <a:avLst/>
                      </a:prstGeom>
                      <a:noFill/>
                    </p:spPr>
                  </p:pic>
                </p:oleObj>
              </mc:Fallback>
            </mc:AlternateContent>
          </a:graphicData>
        </a:graphic>
      </p:graphicFrame>
      <p:sp>
        <p:nvSpPr>
          <p:cNvPr id="14"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15" name="Object 14"/>
          <p:cNvGraphicFramePr>
            <a:graphicFrameLocks noChangeAspect="1"/>
          </p:cNvGraphicFramePr>
          <p:nvPr>
            <p:extLst>
              <p:ext uri="{D42A27DB-BD31-4B8C-83A1-F6EECF244321}">
                <p14:modId xmlns:p14="http://schemas.microsoft.com/office/powerpoint/2010/main" val="1464311275"/>
              </p:ext>
            </p:extLst>
          </p:nvPr>
        </p:nvGraphicFramePr>
        <p:xfrm>
          <a:off x="3191197" y="4946526"/>
          <a:ext cx="3638229" cy="949103"/>
        </p:xfrm>
        <a:graphic>
          <a:graphicData uri="http://schemas.openxmlformats.org/presentationml/2006/ole">
            <mc:AlternateContent xmlns:mc="http://schemas.openxmlformats.org/markup-compatibility/2006">
              <mc:Choice xmlns:v="urn:schemas-microsoft-com:vml" Requires="v">
                <p:oleObj spid="_x0000_s1191" name="Equation" r:id="rId5" imgW="1854200" imgH="482600" progId="Equation.3">
                  <p:embed/>
                </p:oleObj>
              </mc:Choice>
              <mc:Fallback>
                <p:oleObj name="Equation" r:id="rId5" imgW="1854200" imgH="482600" progId="Equation.3">
                  <p:embed/>
                  <p:pic>
                    <p:nvPicPr>
                      <p:cNvPr id="15"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197" y="4946526"/>
                        <a:ext cx="3638229" cy="949103"/>
                      </a:xfrm>
                      <a:prstGeom prst="rect">
                        <a:avLst/>
                      </a:prstGeom>
                      <a:noFill/>
                    </p:spPr>
                  </p:pic>
                </p:oleObj>
              </mc:Fallback>
            </mc:AlternateContent>
          </a:graphicData>
        </a:graphic>
      </p:graphicFrame>
      <p:sp>
        <p:nvSpPr>
          <p:cNvPr id="13" name="Title 1"/>
          <p:cNvSpPr txBox="1">
            <a:spLocks/>
          </p:cNvSpPr>
          <p:nvPr/>
        </p:nvSpPr>
        <p:spPr>
          <a:xfrm>
            <a:off x="0" y="0"/>
            <a:ext cx="10884244" cy="618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b="1" i="1" dirty="0" err="1">
                <a:solidFill>
                  <a:schemeClr val="accent2">
                    <a:lumMod val="75000"/>
                  </a:schemeClr>
                </a:solidFill>
              </a:rPr>
              <a:t>Conceptual</a:t>
            </a:r>
            <a:r>
              <a:rPr lang="lt-LT" sz="3200" b="1" i="1" dirty="0">
                <a:solidFill>
                  <a:schemeClr val="accent2">
                    <a:lumMod val="75000"/>
                  </a:schemeClr>
                </a:solidFill>
              </a:rPr>
              <a:t> </a:t>
            </a:r>
            <a:r>
              <a:rPr lang="lt-LT" sz="3200" b="1" i="1" dirty="0" err="1">
                <a:solidFill>
                  <a:schemeClr val="accent2">
                    <a:lumMod val="75000"/>
                  </a:schemeClr>
                </a:solidFill>
              </a:rPr>
              <a:t>design</a:t>
            </a:r>
            <a:r>
              <a:rPr lang="lt-LT" sz="3200" b="1" i="1" dirty="0">
                <a:solidFill>
                  <a:schemeClr val="accent2">
                    <a:lumMod val="75000"/>
                  </a:schemeClr>
                </a:solidFill>
              </a:rPr>
              <a:t> (5)</a:t>
            </a:r>
          </a:p>
        </p:txBody>
      </p:sp>
      <p:cxnSp>
        <p:nvCxnSpPr>
          <p:cNvPr id="10" name="Straight Connector 9"/>
          <p:cNvCxnSpPr/>
          <p:nvPr/>
        </p:nvCxnSpPr>
        <p:spPr>
          <a:xfrm flipV="1">
            <a:off x="0" y="485775"/>
            <a:ext cx="12192000" cy="4762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356350"/>
            <a:ext cx="12192000" cy="501650"/>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Rectangle 17"/>
          <p:cNvSpPr/>
          <p:nvPr/>
        </p:nvSpPr>
        <p:spPr>
          <a:xfrm>
            <a:off x="0" y="6444218"/>
            <a:ext cx="9725466" cy="369332"/>
          </a:xfrm>
          <a:prstGeom prst="rect">
            <a:avLst/>
          </a:prstGeom>
        </p:spPr>
        <p:txBody>
          <a:bodyPr wrap="square">
            <a:spAutoFit/>
          </a:bodyPr>
          <a:lstStyle/>
          <a:p>
            <a:r>
              <a:rPr lang="en-US" i="1" dirty="0">
                <a:latin typeface="Adobe Devanagari" panose="02040503050201020203" pitchFamily="18" charset="0"/>
                <a:cs typeface="Adobe Devanagari" panose="02040503050201020203" pitchFamily="18" charset="0"/>
              </a:rPr>
              <a:t>(</a:t>
            </a:r>
            <a:r>
              <a:rPr lang="en-US" i="1" dirty="0" smtClean="0">
                <a:latin typeface="Adobe Devanagari" panose="02040503050201020203" pitchFamily="18" charset="0"/>
                <a:cs typeface="Adobe Devanagari" panose="02040503050201020203" pitchFamily="18" charset="0"/>
              </a:rPr>
              <a:t>MSBC–2019</a:t>
            </a:r>
            <a:r>
              <a:rPr lang="lt-LT" i="1" dirty="0" smtClean="0">
                <a:latin typeface="Adobe Devanagari" panose="02040503050201020203" pitchFamily="18" charset="0"/>
                <a:cs typeface="Adobe Devanagari" panose="02040503050201020203" pitchFamily="18" charset="0"/>
              </a:rPr>
              <a:t>: </a:t>
            </a:r>
            <a:r>
              <a:rPr lang="en-US" i="1" dirty="0" smtClean="0">
                <a:latin typeface="Adobe Devanagari" panose="02040503050201020203" pitchFamily="18" charset="0"/>
                <a:cs typeface="Adobe Devanagari" panose="02040503050201020203" pitchFamily="18" charset="0"/>
              </a:rPr>
              <a:t>Modelling </a:t>
            </a:r>
            <a:r>
              <a:rPr lang="en-US" i="1" dirty="0">
                <a:latin typeface="Adobe Devanagari" panose="02040503050201020203" pitchFamily="18" charset="0"/>
                <a:cs typeface="Adobe Devanagari" panose="02040503050201020203" pitchFamily="18" charset="0"/>
              </a:rPr>
              <a:t>and Simulation of Social-</a:t>
            </a:r>
            <a:r>
              <a:rPr lang="en-US" i="1" dirty="0" err="1">
                <a:latin typeface="Adobe Devanagari" panose="02040503050201020203" pitchFamily="18" charset="0"/>
                <a:cs typeface="Adobe Devanagari" panose="02040503050201020203" pitchFamily="18" charset="0"/>
              </a:rPr>
              <a:t>Behavioural</a:t>
            </a:r>
            <a:r>
              <a:rPr lang="en-US" i="1" dirty="0">
                <a:latin typeface="Adobe Devanagari" panose="02040503050201020203" pitchFamily="18" charset="0"/>
                <a:cs typeface="Adobe Devanagari" panose="02040503050201020203" pitchFamily="18" charset="0"/>
              </a:rPr>
              <a:t> Phenomena in Creative Societies </a:t>
            </a:r>
            <a:endParaRPr lang="lt-LT"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7540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574</TotalTime>
  <Words>2716</Words>
  <Application>Microsoft Office PowerPoint</Application>
  <PresentationFormat>Widescreen</PresentationFormat>
  <Paragraphs>257</Paragraphs>
  <Slides>30</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SimSun</vt:lpstr>
      <vt:lpstr>Adobe Devanagari</vt:lpstr>
      <vt:lpstr>Arial</vt:lpstr>
      <vt:lpstr>Calibri</vt:lpstr>
      <vt:lpstr>Calibri Light</vt:lpstr>
      <vt:lpstr>Cambria Math</vt:lpstr>
      <vt:lpstr>Courier New</vt:lpstr>
      <vt:lpstr>Noto Sans Display</vt:lpstr>
      <vt:lpstr>Times</vt:lpstr>
      <vt:lpstr>Times New Roman</vt:lpstr>
      <vt:lpstr>Wingdings</vt:lpstr>
      <vt:lpstr>Office Theme</vt:lpstr>
      <vt:lpstr>Equation</vt:lpstr>
      <vt:lpstr>PowerPoint Presentation</vt:lpstr>
      <vt:lpstr>Outlines</vt:lpstr>
      <vt:lpstr>Introduction: Motivation&amp;Actuality (1)</vt:lpstr>
      <vt:lpstr>Introduction: Motivation&amp;Actuality (2)</vt:lpstr>
      <vt:lpstr>Introduction: Motivation&amp;Actuality (3)</vt:lpstr>
      <vt:lpstr>Introduction: Motivation&amp;Actuality (4)</vt:lpstr>
      <vt:lpstr>PowerPoint Presentation</vt:lpstr>
      <vt:lpstr>Conceptual design (4)</vt:lpstr>
      <vt:lpstr>PowerPoint Presentation</vt:lpstr>
      <vt:lpstr>PowerPoint Presentation</vt:lpstr>
      <vt:lpstr>PowerPoint Presentation</vt:lpstr>
      <vt:lpstr>Simulation model#1 (1)</vt:lpstr>
      <vt:lpstr>Simulation model#1 (2)</vt:lpstr>
      <vt:lpstr>Simulation model#1 (3)</vt:lpstr>
      <vt:lpstr>Simulation model#1 (4)</vt:lpstr>
      <vt:lpstr>Results:  Model#1 (1)</vt:lpstr>
      <vt:lpstr>Results: Model#1 (2)</vt:lpstr>
      <vt:lpstr>Results: Model#1 (3)</vt:lpstr>
      <vt:lpstr>Conclusions: Model#1 </vt:lpstr>
      <vt:lpstr>Model#2: Striving for uniqueness </vt:lpstr>
      <vt:lpstr>Model#2: Social capital </vt:lpstr>
      <vt:lpstr>Model#2: Broadcast </vt:lpstr>
      <vt:lpstr>Model#2: Peer interaction </vt:lpstr>
      <vt:lpstr>Model#2: Striving to uniqueness</vt:lpstr>
      <vt:lpstr>Model#2: Some results </vt:lpstr>
      <vt:lpstr>Model#2: Some results </vt:lpstr>
      <vt:lpstr>Model#2: Some results </vt:lpstr>
      <vt:lpstr>Model#2: Some results </vt:lpstr>
      <vt:lpstr>Model#2: Some results </vt:lpstr>
      <vt:lpstr>Model#2: Conclusions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Agent-based Simulation of Cultural Events Impact on Social Capital Dynamics</dc:title>
  <dc:creator>Darius Plikynas</dc:creator>
  <cp:lastModifiedBy>Darius Plikynas</cp:lastModifiedBy>
  <cp:revision>234</cp:revision>
  <dcterms:created xsi:type="dcterms:W3CDTF">2019-09-02T12:23:16Z</dcterms:created>
  <dcterms:modified xsi:type="dcterms:W3CDTF">2019-09-20T10:56:40Z</dcterms:modified>
</cp:coreProperties>
</file>